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 id="2147483828" r:id="rId2"/>
  </p:sldMasterIdLst>
  <p:sldIdLst>
    <p:sldId id="256" r:id="rId3"/>
    <p:sldId id="373" r:id="rId4"/>
    <p:sldId id="385" r:id="rId5"/>
    <p:sldId id="374" r:id="rId6"/>
    <p:sldId id="375" r:id="rId7"/>
    <p:sldId id="376" r:id="rId8"/>
    <p:sldId id="377" r:id="rId9"/>
    <p:sldId id="378" r:id="rId10"/>
    <p:sldId id="379" r:id="rId11"/>
    <p:sldId id="380" r:id="rId12"/>
    <p:sldId id="381" r:id="rId13"/>
    <p:sldId id="382" r:id="rId14"/>
    <p:sldId id="383" r:id="rId15"/>
    <p:sldId id="384" r:id="rId16"/>
    <p:sldId id="390" r:id="rId17"/>
    <p:sldId id="391" r:id="rId18"/>
    <p:sldId id="392" r:id="rId19"/>
    <p:sldId id="393" r:id="rId20"/>
    <p:sldId id="394" r:id="rId21"/>
    <p:sldId id="395" r:id="rId22"/>
    <p:sldId id="396" r:id="rId23"/>
    <p:sldId id="397" r:id="rId24"/>
    <p:sldId id="398" r:id="rId25"/>
    <p:sldId id="399" r:id="rId26"/>
    <p:sldId id="400" r:id="rId27"/>
    <p:sldId id="401" r:id="rId28"/>
    <p:sldId id="402" r:id="rId29"/>
    <p:sldId id="451" r:id="rId30"/>
    <p:sldId id="403" r:id="rId31"/>
    <p:sldId id="404" r:id="rId32"/>
    <p:sldId id="405" r:id="rId33"/>
    <p:sldId id="406" r:id="rId34"/>
    <p:sldId id="407" r:id="rId35"/>
    <p:sldId id="408" r:id="rId36"/>
    <p:sldId id="409" r:id="rId37"/>
    <p:sldId id="422" r:id="rId38"/>
    <p:sldId id="410" r:id="rId39"/>
    <p:sldId id="411" r:id="rId40"/>
    <p:sldId id="412" r:id="rId41"/>
    <p:sldId id="413" r:id="rId42"/>
    <p:sldId id="414" r:id="rId43"/>
    <p:sldId id="415" r:id="rId44"/>
    <p:sldId id="426" r:id="rId45"/>
    <p:sldId id="416" r:id="rId46"/>
    <p:sldId id="417" r:id="rId47"/>
    <p:sldId id="418" r:id="rId48"/>
    <p:sldId id="419" r:id="rId49"/>
    <p:sldId id="420" r:id="rId50"/>
    <p:sldId id="427" r:id="rId51"/>
    <p:sldId id="428" r:id="rId52"/>
    <p:sldId id="429" r:id="rId53"/>
    <p:sldId id="430" r:id="rId54"/>
    <p:sldId id="431" r:id="rId55"/>
    <p:sldId id="452" r:id="rId56"/>
    <p:sldId id="432" r:id="rId57"/>
    <p:sldId id="433" r:id="rId58"/>
    <p:sldId id="434" r:id="rId59"/>
    <p:sldId id="435" r:id="rId60"/>
    <p:sldId id="436" r:id="rId61"/>
    <p:sldId id="437" r:id="rId62"/>
    <p:sldId id="438" r:id="rId63"/>
    <p:sldId id="439" r:id="rId64"/>
    <p:sldId id="440" r:id="rId65"/>
    <p:sldId id="453" r:id="rId66"/>
    <p:sldId id="441" r:id="rId67"/>
    <p:sldId id="442" r:id="rId68"/>
    <p:sldId id="443" r:id="rId69"/>
    <p:sldId id="444" r:id="rId70"/>
    <p:sldId id="445" r:id="rId71"/>
    <p:sldId id="454" r:id="rId72"/>
    <p:sldId id="446" r:id="rId73"/>
    <p:sldId id="449" r:id="rId74"/>
    <p:sldId id="450" r:id="rId75"/>
    <p:sldId id="447"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ewton, Andy" initials="NA" lastIdx="1" clrIdx="0">
    <p:extLst>
      <p:ext uri="{19B8F6BF-5375-455C-9EA6-DF929625EA0E}">
        <p15:presenceInfo xmlns:p15="http://schemas.microsoft.com/office/powerpoint/2012/main" userId="S-1-5-21-4250845945-3731851581-3800177176-49714" providerId="AD"/>
      </p:ext>
    </p:extLst>
  </p:cmAuthor>
  <p:cmAuthor id="2" name="Sarah Wales-McGrath" initials="SW" lastIdx="4" clrIdx="1">
    <p:extLst>
      <p:ext uri="{19B8F6BF-5375-455C-9EA6-DF929625EA0E}">
        <p15:presenceInfo xmlns:p15="http://schemas.microsoft.com/office/powerpoint/2012/main" userId="3217a7d8194f4c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048" autoAdjust="0"/>
    <p:restoredTop sz="94660"/>
  </p:normalViewPr>
  <p:slideViewPr>
    <p:cSldViewPr snapToGrid="0">
      <p:cViewPr varScale="1">
        <p:scale>
          <a:sx n="72" d="100"/>
          <a:sy n="72" d="100"/>
        </p:scale>
        <p:origin x="18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A93223-920A-461D-85C6-5B2AA829AA4C}"/>
              </a:ext>
            </a:extLst>
          </p:cNvPr>
          <p:cNvSpPr>
            <a:spLocks noGrp="1"/>
          </p:cNvSpPr>
          <p:nvPr>
            <p:ph type="ctrTitle"/>
          </p:nvPr>
        </p:nvSpPr>
        <p:spPr>
          <a:xfrm>
            <a:off x="1524000" y="1122363"/>
            <a:ext cx="9144000" cy="2387600"/>
          </a:xfrm>
        </p:spPr>
        <p:txBody>
          <a:bodyPr anchor="b"/>
          <a:lstStyle>
            <a:lvl1pPr algn="ctr">
              <a:defRPr sz="6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a:extLst>
              <a:ext uri="{FF2B5EF4-FFF2-40B4-BE49-F238E27FC236}">
                <a16:creationId xmlns="" xmlns:a16="http://schemas.microsoft.com/office/drawing/2014/main" id="{96E8CDA1-8303-4540-A00C-FB6C86A88D99}"/>
              </a:ext>
            </a:extLst>
          </p:cNvPr>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 xmlns:a16="http://schemas.microsoft.com/office/drawing/2014/main" id="{F05B3A97-1373-498F-A778-88A1A6E60820}"/>
              </a:ext>
            </a:extLst>
          </p:cNvPr>
          <p:cNvSpPr>
            <a:spLocks noGrp="1"/>
          </p:cNvSpPr>
          <p:nvPr>
            <p:ph type="dt" sz="half" idx="10"/>
          </p:nvPr>
        </p:nvSpPr>
        <p:spPr/>
        <p:txBody>
          <a:bodyPr/>
          <a:lstStyle/>
          <a:p>
            <a:fld id="{FF73D860-294A-4DF0-AA03-BEA913A46608}" type="datetimeFigureOut">
              <a:rPr lang="en-US" smtClean="0"/>
              <a:t>12/12/2018</a:t>
            </a:fld>
            <a:endParaRPr lang="en-US"/>
          </a:p>
        </p:txBody>
      </p:sp>
      <p:sp>
        <p:nvSpPr>
          <p:cNvPr id="5" name="Footer Placeholder 4">
            <a:extLst>
              <a:ext uri="{FF2B5EF4-FFF2-40B4-BE49-F238E27FC236}">
                <a16:creationId xmlns="" xmlns:a16="http://schemas.microsoft.com/office/drawing/2014/main" id="{F27DCB3E-2BE6-490F-90DC-83F8222F1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CA09AB9-70FC-4FE6-AC7A-7D9DD4C2CDEC}"/>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167476706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19BD22-6073-40F8-A528-4BC64A54A7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203E7493-1DF2-4A6B-9620-2677016ED63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02799DC-F01F-4258-9A6C-9507A2569EF0}"/>
              </a:ext>
            </a:extLst>
          </p:cNvPr>
          <p:cNvSpPr>
            <a:spLocks noGrp="1"/>
          </p:cNvSpPr>
          <p:nvPr>
            <p:ph type="dt" sz="half" idx="10"/>
          </p:nvPr>
        </p:nvSpPr>
        <p:spPr/>
        <p:txBody>
          <a:bodyPr/>
          <a:lstStyle/>
          <a:p>
            <a:fld id="{FF73D860-294A-4DF0-AA03-BEA913A46608}" type="datetimeFigureOut">
              <a:rPr lang="en-US" smtClean="0"/>
              <a:t>12/12/2018</a:t>
            </a:fld>
            <a:endParaRPr lang="en-US"/>
          </a:p>
        </p:txBody>
      </p:sp>
      <p:sp>
        <p:nvSpPr>
          <p:cNvPr id="5" name="Footer Placeholder 4">
            <a:extLst>
              <a:ext uri="{FF2B5EF4-FFF2-40B4-BE49-F238E27FC236}">
                <a16:creationId xmlns="" xmlns:a16="http://schemas.microsoft.com/office/drawing/2014/main" id="{D222396F-4364-401B-BF00-13FACB441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4363C53-931F-422B-98D9-95D68703B4E3}"/>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783568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6D669D28-6F4E-4DB7-9882-E85E89DCE7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BC46AE9B-0155-4DE1-83A0-DD7BFA24C0C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01F1379-AE82-4650-981C-CD7973DD4421}"/>
              </a:ext>
            </a:extLst>
          </p:cNvPr>
          <p:cNvSpPr>
            <a:spLocks noGrp="1"/>
          </p:cNvSpPr>
          <p:nvPr>
            <p:ph type="dt" sz="half" idx="10"/>
          </p:nvPr>
        </p:nvSpPr>
        <p:spPr/>
        <p:txBody>
          <a:bodyPr/>
          <a:lstStyle/>
          <a:p>
            <a:fld id="{FF73D860-294A-4DF0-AA03-BEA913A46608}" type="datetimeFigureOut">
              <a:rPr lang="en-US" smtClean="0"/>
              <a:t>12/12/2018</a:t>
            </a:fld>
            <a:endParaRPr lang="en-US"/>
          </a:p>
        </p:txBody>
      </p:sp>
      <p:sp>
        <p:nvSpPr>
          <p:cNvPr id="5" name="Footer Placeholder 4">
            <a:extLst>
              <a:ext uri="{FF2B5EF4-FFF2-40B4-BE49-F238E27FC236}">
                <a16:creationId xmlns="" xmlns:a16="http://schemas.microsoft.com/office/drawing/2014/main" id="{9CCF4EC5-096F-4F27-96FF-FF8DE5DDC4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D84F0FB-C8F9-444A-9FBF-29619A0CFB66}"/>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3170358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6525CA-2F83-462A-9F5C-F123EE8070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7DD88417-B847-4E9A-A0D6-37E5CD1FFB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0EB5A5D7-DBB2-4696-8633-FAA5C5B7C265}"/>
              </a:ext>
            </a:extLst>
          </p:cNvPr>
          <p:cNvSpPr>
            <a:spLocks noGrp="1"/>
          </p:cNvSpPr>
          <p:nvPr>
            <p:ph type="dt" sz="half" idx="10"/>
          </p:nvPr>
        </p:nvSpPr>
        <p:spPr/>
        <p:txBody>
          <a:bodyPr/>
          <a:lstStyle/>
          <a:p>
            <a:fld id="{C4017D22-CD28-48B5-86D3-AAAA54CBA8F4}" type="datetimeFigureOut">
              <a:rPr lang="en-US" smtClean="0"/>
              <a:t>12/12/2018</a:t>
            </a:fld>
            <a:endParaRPr lang="en-US"/>
          </a:p>
        </p:txBody>
      </p:sp>
      <p:sp>
        <p:nvSpPr>
          <p:cNvPr id="5" name="Footer Placeholder 4">
            <a:extLst>
              <a:ext uri="{FF2B5EF4-FFF2-40B4-BE49-F238E27FC236}">
                <a16:creationId xmlns="" xmlns:a16="http://schemas.microsoft.com/office/drawing/2014/main" id="{8CB6DD37-8A1B-4B77-AF3A-9241FCC1C6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41B23FC-DA70-4583-9225-5ED5BE153B65}"/>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4208286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A62FFC-44E4-4FDF-8209-DA2A72136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34891F82-DE28-41F5-AC77-B1E9FC73B0C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2644DC1-AD74-44DC-94EE-B6F0DC94943D}"/>
              </a:ext>
            </a:extLst>
          </p:cNvPr>
          <p:cNvSpPr>
            <a:spLocks noGrp="1"/>
          </p:cNvSpPr>
          <p:nvPr>
            <p:ph type="dt" sz="half" idx="10"/>
          </p:nvPr>
        </p:nvSpPr>
        <p:spPr/>
        <p:txBody>
          <a:bodyPr/>
          <a:lstStyle/>
          <a:p>
            <a:fld id="{C4017D22-CD28-48B5-86D3-AAAA54CBA8F4}" type="datetimeFigureOut">
              <a:rPr lang="en-US" smtClean="0"/>
              <a:t>12/12/2018</a:t>
            </a:fld>
            <a:endParaRPr lang="en-US"/>
          </a:p>
        </p:txBody>
      </p:sp>
      <p:sp>
        <p:nvSpPr>
          <p:cNvPr id="5" name="Footer Placeholder 4">
            <a:extLst>
              <a:ext uri="{FF2B5EF4-FFF2-40B4-BE49-F238E27FC236}">
                <a16:creationId xmlns="" xmlns:a16="http://schemas.microsoft.com/office/drawing/2014/main" id="{BCC0C589-5280-402A-91B3-1B950307E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2A0D833-9518-44F6-A69B-4C0AF30D38ED}"/>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4211144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67DAC2-5059-42EC-9191-A04DB1D648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97C1BF85-6795-4450-8496-91C22EC186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FDD6C0A0-8A31-4E59-99CC-FA6B79ABC5FE}"/>
              </a:ext>
            </a:extLst>
          </p:cNvPr>
          <p:cNvSpPr>
            <a:spLocks noGrp="1"/>
          </p:cNvSpPr>
          <p:nvPr>
            <p:ph type="dt" sz="half" idx="10"/>
          </p:nvPr>
        </p:nvSpPr>
        <p:spPr/>
        <p:txBody>
          <a:bodyPr/>
          <a:lstStyle/>
          <a:p>
            <a:fld id="{C4017D22-CD28-48B5-86D3-AAAA54CBA8F4}" type="datetimeFigureOut">
              <a:rPr lang="en-US" smtClean="0"/>
              <a:t>12/12/2018</a:t>
            </a:fld>
            <a:endParaRPr lang="en-US"/>
          </a:p>
        </p:txBody>
      </p:sp>
      <p:sp>
        <p:nvSpPr>
          <p:cNvPr id="5" name="Footer Placeholder 4">
            <a:extLst>
              <a:ext uri="{FF2B5EF4-FFF2-40B4-BE49-F238E27FC236}">
                <a16:creationId xmlns="" xmlns:a16="http://schemas.microsoft.com/office/drawing/2014/main" id="{2761BE90-9405-4336-9D22-6EF98DA14B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64974B2-B9D5-4AD0-A9DA-858FD1DAE994}"/>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1985218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E5F095-8F35-4B8C-A048-C08D25AA3E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7ACBD5CD-CFC5-4F4A-B7E1-58E9F26D001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E6F449E3-EED3-430F-887A-CB75F99255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00657EA0-25F6-465E-ABBF-532563A05EB8}"/>
              </a:ext>
            </a:extLst>
          </p:cNvPr>
          <p:cNvSpPr>
            <a:spLocks noGrp="1"/>
          </p:cNvSpPr>
          <p:nvPr>
            <p:ph type="dt" sz="half" idx="10"/>
          </p:nvPr>
        </p:nvSpPr>
        <p:spPr/>
        <p:txBody>
          <a:bodyPr/>
          <a:lstStyle/>
          <a:p>
            <a:fld id="{C4017D22-CD28-48B5-86D3-AAAA54CBA8F4}" type="datetimeFigureOut">
              <a:rPr lang="en-US" smtClean="0"/>
              <a:t>12/12/2018</a:t>
            </a:fld>
            <a:endParaRPr lang="en-US"/>
          </a:p>
        </p:txBody>
      </p:sp>
      <p:sp>
        <p:nvSpPr>
          <p:cNvPr id="6" name="Footer Placeholder 5">
            <a:extLst>
              <a:ext uri="{FF2B5EF4-FFF2-40B4-BE49-F238E27FC236}">
                <a16:creationId xmlns="" xmlns:a16="http://schemas.microsoft.com/office/drawing/2014/main" id="{3DB78AB6-615D-47F9-AB2B-8F8A5E6B0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FA6B28F8-91D5-4895-89D6-E6B495B0A9BC}"/>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1064186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0D52C5-0D07-44DC-9550-D08C612BC9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59983F9E-CEF2-422F-9424-C8170A6E8B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1D26767D-42AF-495A-A4E5-524EA1ED863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24A52503-0F70-41A8-A82B-6FE410931C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CEF13373-FD7A-446B-98EE-D9A1632DC20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B95EA50D-DD2D-414D-ACDB-A914846FF443}"/>
              </a:ext>
            </a:extLst>
          </p:cNvPr>
          <p:cNvSpPr>
            <a:spLocks noGrp="1"/>
          </p:cNvSpPr>
          <p:nvPr>
            <p:ph type="dt" sz="half" idx="10"/>
          </p:nvPr>
        </p:nvSpPr>
        <p:spPr/>
        <p:txBody>
          <a:bodyPr/>
          <a:lstStyle/>
          <a:p>
            <a:fld id="{C4017D22-CD28-48B5-86D3-AAAA54CBA8F4}" type="datetimeFigureOut">
              <a:rPr lang="en-US" smtClean="0"/>
              <a:t>12/12/2018</a:t>
            </a:fld>
            <a:endParaRPr lang="en-US"/>
          </a:p>
        </p:txBody>
      </p:sp>
      <p:sp>
        <p:nvSpPr>
          <p:cNvPr id="8" name="Footer Placeholder 7">
            <a:extLst>
              <a:ext uri="{FF2B5EF4-FFF2-40B4-BE49-F238E27FC236}">
                <a16:creationId xmlns="" xmlns:a16="http://schemas.microsoft.com/office/drawing/2014/main" id="{74037BA9-BC41-4313-8173-1286822FE6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F04D60DD-0822-40E3-86F1-B4959CCF5FD8}"/>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788989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66E024-E3AC-4905-AF9F-05FE22782F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9B38EE2B-4474-473C-95CD-13C5F2F5ACC2}"/>
              </a:ext>
            </a:extLst>
          </p:cNvPr>
          <p:cNvSpPr>
            <a:spLocks noGrp="1"/>
          </p:cNvSpPr>
          <p:nvPr>
            <p:ph type="dt" sz="half" idx="10"/>
          </p:nvPr>
        </p:nvSpPr>
        <p:spPr/>
        <p:txBody>
          <a:bodyPr/>
          <a:lstStyle/>
          <a:p>
            <a:fld id="{C4017D22-CD28-48B5-86D3-AAAA54CBA8F4}" type="datetimeFigureOut">
              <a:rPr lang="en-US" smtClean="0"/>
              <a:t>12/12/2018</a:t>
            </a:fld>
            <a:endParaRPr lang="en-US"/>
          </a:p>
        </p:txBody>
      </p:sp>
      <p:sp>
        <p:nvSpPr>
          <p:cNvPr id="4" name="Footer Placeholder 3">
            <a:extLst>
              <a:ext uri="{FF2B5EF4-FFF2-40B4-BE49-F238E27FC236}">
                <a16:creationId xmlns="" xmlns:a16="http://schemas.microsoft.com/office/drawing/2014/main" id="{20844AC2-1307-48F0-9122-71A76DFE0C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C652B2E8-D99A-4333-B90F-CB9A451FE3AC}"/>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31874605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4B58F7B0-7413-45B8-B38B-2B9DDFAF32FA}"/>
              </a:ext>
            </a:extLst>
          </p:cNvPr>
          <p:cNvSpPr>
            <a:spLocks noGrp="1"/>
          </p:cNvSpPr>
          <p:nvPr>
            <p:ph type="dt" sz="half" idx="10"/>
          </p:nvPr>
        </p:nvSpPr>
        <p:spPr/>
        <p:txBody>
          <a:bodyPr/>
          <a:lstStyle/>
          <a:p>
            <a:fld id="{C4017D22-CD28-48B5-86D3-AAAA54CBA8F4}" type="datetimeFigureOut">
              <a:rPr lang="en-US" smtClean="0"/>
              <a:t>12/12/2018</a:t>
            </a:fld>
            <a:endParaRPr lang="en-US"/>
          </a:p>
        </p:txBody>
      </p:sp>
      <p:sp>
        <p:nvSpPr>
          <p:cNvPr id="3" name="Footer Placeholder 2">
            <a:extLst>
              <a:ext uri="{FF2B5EF4-FFF2-40B4-BE49-F238E27FC236}">
                <a16:creationId xmlns="" xmlns:a16="http://schemas.microsoft.com/office/drawing/2014/main" id="{FF1F0E2E-3993-4CEA-BCE4-4CB37EF403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16388124-EE98-4CD9-9A2F-7A1AB98423FA}"/>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12837935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8C1ABD-CECE-4A38-8A05-1416A26F3A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9104D3C-3A54-4EA7-936E-1F811C0ED9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A0D401F5-A9F2-46AA-AF30-DC16B6BEEF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E652AEFD-D39C-47D1-BEF3-9CB7596DB559}"/>
              </a:ext>
            </a:extLst>
          </p:cNvPr>
          <p:cNvSpPr>
            <a:spLocks noGrp="1"/>
          </p:cNvSpPr>
          <p:nvPr>
            <p:ph type="dt" sz="half" idx="10"/>
          </p:nvPr>
        </p:nvSpPr>
        <p:spPr/>
        <p:txBody>
          <a:bodyPr/>
          <a:lstStyle/>
          <a:p>
            <a:fld id="{C4017D22-CD28-48B5-86D3-AAAA54CBA8F4}" type="datetimeFigureOut">
              <a:rPr lang="en-US" smtClean="0"/>
              <a:t>12/12/2018</a:t>
            </a:fld>
            <a:endParaRPr lang="en-US"/>
          </a:p>
        </p:txBody>
      </p:sp>
      <p:sp>
        <p:nvSpPr>
          <p:cNvPr id="6" name="Footer Placeholder 5">
            <a:extLst>
              <a:ext uri="{FF2B5EF4-FFF2-40B4-BE49-F238E27FC236}">
                <a16:creationId xmlns="" xmlns:a16="http://schemas.microsoft.com/office/drawing/2014/main" id="{0067B21C-FF81-4476-8D1F-0D6A9AFE9A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B6ACEAA0-1D02-47E4-84D0-BC8E0774A67D}"/>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51692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E5FA78-0B39-448D-B5B4-A4EAF528338E}"/>
              </a:ext>
            </a:extLst>
          </p:cNvPr>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a:extLst>
              <a:ext uri="{FF2B5EF4-FFF2-40B4-BE49-F238E27FC236}">
                <a16:creationId xmlns="" xmlns:a16="http://schemas.microsoft.com/office/drawing/2014/main" id="{4ED3655F-5DB9-4BBE-BA2A-127C68482F70}"/>
              </a:ext>
            </a:extLst>
          </p:cNvPr>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EFE53954-4B4D-4EFF-967B-1DB541A5D4B0}"/>
              </a:ext>
            </a:extLst>
          </p:cNvPr>
          <p:cNvSpPr>
            <a:spLocks noGrp="1"/>
          </p:cNvSpPr>
          <p:nvPr>
            <p:ph type="dt" sz="half" idx="10"/>
          </p:nvPr>
        </p:nvSpPr>
        <p:spPr/>
        <p:txBody>
          <a:bodyPr/>
          <a:lstStyle/>
          <a:p>
            <a:fld id="{FF73D860-294A-4DF0-AA03-BEA913A46608}" type="datetimeFigureOut">
              <a:rPr lang="en-US" smtClean="0"/>
              <a:t>12/12/2018</a:t>
            </a:fld>
            <a:endParaRPr lang="en-US"/>
          </a:p>
        </p:txBody>
      </p:sp>
      <p:sp>
        <p:nvSpPr>
          <p:cNvPr id="5" name="Footer Placeholder 4">
            <a:extLst>
              <a:ext uri="{FF2B5EF4-FFF2-40B4-BE49-F238E27FC236}">
                <a16:creationId xmlns="" xmlns:a16="http://schemas.microsoft.com/office/drawing/2014/main" id="{7F2329B7-D362-46BC-8447-92221410ED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1B8D66E-E614-40BE-8919-E99DB4FA95CE}"/>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1140340697"/>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66DEE5-315B-474C-A005-419CCD8AA4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A044FF6F-DFD1-4F01-B2C1-0F7D5635D9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025064E1-2F67-4AEC-96A5-65C2EEDFFE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537E4CF9-89EC-4517-8291-38471EF93C3F}"/>
              </a:ext>
            </a:extLst>
          </p:cNvPr>
          <p:cNvSpPr>
            <a:spLocks noGrp="1"/>
          </p:cNvSpPr>
          <p:nvPr>
            <p:ph type="dt" sz="half" idx="10"/>
          </p:nvPr>
        </p:nvSpPr>
        <p:spPr/>
        <p:txBody>
          <a:bodyPr/>
          <a:lstStyle/>
          <a:p>
            <a:fld id="{C4017D22-CD28-48B5-86D3-AAAA54CBA8F4}" type="datetimeFigureOut">
              <a:rPr lang="en-US" smtClean="0"/>
              <a:t>12/12/2018</a:t>
            </a:fld>
            <a:endParaRPr lang="en-US"/>
          </a:p>
        </p:txBody>
      </p:sp>
      <p:sp>
        <p:nvSpPr>
          <p:cNvPr id="6" name="Footer Placeholder 5">
            <a:extLst>
              <a:ext uri="{FF2B5EF4-FFF2-40B4-BE49-F238E27FC236}">
                <a16:creationId xmlns="" xmlns:a16="http://schemas.microsoft.com/office/drawing/2014/main" id="{F8E1330E-D7BA-42C1-A08D-BACAFF08D1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7BEAC7D-BBCC-42E5-9B82-A0FBC0D016C8}"/>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2587307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18EE5A-5F63-4120-B989-D8D901F93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2708D4DA-27B6-4042-936F-0446B935E2F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15970F6-FA7E-4112-B390-FD30A5406468}"/>
              </a:ext>
            </a:extLst>
          </p:cNvPr>
          <p:cNvSpPr>
            <a:spLocks noGrp="1"/>
          </p:cNvSpPr>
          <p:nvPr>
            <p:ph type="dt" sz="half" idx="10"/>
          </p:nvPr>
        </p:nvSpPr>
        <p:spPr/>
        <p:txBody>
          <a:bodyPr/>
          <a:lstStyle/>
          <a:p>
            <a:fld id="{C4017D22-CD28-48B5-86D3-AAAA54CBA8F4}" type="datetimeFigureOut">
              <a:rPr lang="en-US" smtClean="0"/>
              <a:t>12/12/2018</a:t>
            </a:fld>
            <a:endParaRPr lang="en-US"/>
          </a:p>
        </p:txBody>
      </p:sp>
      <p:sp>
        <p:nvSpPr>
          <p:cNvPr id="5" name="Footer Placeholder 4">
            <a:extLst>
              <a:ext uri="{FF2B5EF4-FFF2-40B4-BE49-F238E27FC236}">
                <a16:creationId xmlns="" xmlns:a16="http://schemas.microsoft.com/office/drawing/2014/main" id="{A47A4EB7-5B78-42D2-BBD9-5D8C983535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F7AF806-B9EC-4F12-A844-5654A2F0EAAD}"/>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40326444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D3329B61-60B4-49B6-9DD4-300F626F8C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CA95DF60-52A7-43BA-9CA0-EEAD14D4E69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480DEE7-B47F-474C-AE36-2AFEDC53F326}"/>
              </a:ext>
            </a:extLst>
          </p:cNvPr>
          <p:cNvSpPr>
            <a:spLocks noGrp="1"/>
          </p:cNvSpPr>
          <p:nvPr>
            <p:ph type="dt" sz="half" idx="10"/>
          </p:nvPr>
        </p:nvSpPr>
        <p:spPr/>
        <p:txBody>
          <a:bodyPr/>
          <a:lstStyle/>
          <a:p>
            <a:fld id="{C4017D22-CD28-48B5-86D3-AAAA54CBA8F4}" type="datetimeFigureOut">
              <a:rPr lang="en-US" smtClean="0"/>
              <a:t>12/12/2018</a:t>
            </a:fld>
            <a:endParaRPr lang="en-US"/>
          </a:p>
        </p:txBody>
      </p:sp>
      <p:sp>
        <p:nvSpPr>
          <p:cNvPr id="5" name="Footer Placeholder 4">
            <a:extLst>
              <a:ext uri="{FF2B5EF4-FFF2-40B4-BE49-F238E27FC236}">
                <a16:creationId xmlns="" xmlns:a16="http://schemas.microsoft.com/office/drawing/2014/main" id="{A1E9F150-05CD-498F-89B8-084EB99E1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CF849DA-E041-4580-BD2B-AA006D3DD544}"/>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111526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D3DA6E-654F-4BB7-8EA5-6485C7950E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12DF6FB-56FE-4A0F-A7B6-E1C55024B8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17D33915-03A5-4460-8EF8-31340AEB7E2C}"/>
              </a:ext>
            </a:extLst>
          </p:cNvPr>
          <p:cNvSpPr>
            <a:spLocks noGrp="1"/>
          </p:cNvSpPr>
          <p:nvPr>
            <p:ph type="dt" sz="half" idx="10"/>
          </p:nvPr>
        </p:nvSpPr>
        <p:spPr/>
        <p:txBody>
          <a:bodyPr/>
          <a:lstStyle/>
          <a:p>
            <a:fld id="{FF73D860-294A-4DF0-AA03-BEA913A46608}" type="datetimeFigureOut">
              <a:rPr lang="en-US" smtClean="0"/>
              <a:t>12/12/2018</a:t>
            </a:fld>
            <a:endParaRPr lang="en-US"/>
          </a:p>
        </p:txBody>
      </p:sp>
      <p:sp>
        <p:nvSpPr>
          <p:cNvPr id="5" name="Footer Placeholder 4">
            <a:extLst>
              <a:ext uri="{FF2B5EF4-FFF2-40B4-BE49-F238E27FC236}">
                <a16:creationId xmlns="" xmlns:a16="http://schemas.microsoft.com/office/drawing/2014/main" id="{4D388F59-18A6-4608-9DE5-640F4C11AA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70DF85C-5753-43A7-84AC-F001B80D7919}"/>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318094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6BE0F9-446B-47F9-8A12-37461B239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2A848F99-26FC-4D5D-B312-BEB2CAA74E7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B1D41617-938D-43C7-A396-31D1B414A8C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C198DA9C-9CEC-493D-A977-9129B02B7BDA}"/>
              </a:ext>
            </a:extLst>
          </p:cNvPr>
          <p:cNvSpPr>
            <a:spLocks noGrp="1"/>
          </p:cNvSpPr>
          <p:nvPr>
            <p:ph type="dt" sz="half" idx="10"/>
          </p:nvPr>
        </p:nvSpPr>
        <p:spPr/>
        <p:txBody>
          <a:bodyPr/>
          <a:lstStyle/>
          <a:p>
            <a:fld id="{FF73D860-294A-4DF0-AA03-BEA913A46608}" type="datetimeFigureOut">
              <a:rPr lang="en-US" smtClean="0"/>
              <a:t>12/12/2018</a:t>
            </a:fld>
            <a:endParaRPr lang="en-US"/>
          </a:p>
        </p:txBody>
      </p:sp>
      <p:sp>
        <p:nvSpPr>
          <p:cNvPr id="6" name="Footer Placeholder 5">
            <a:extLst>
              <a:ext uri="{FF2B5EF4-FFF2-40B4-BE49-F238E27FC236}">
                <a16:creationId xmlns="" xmlns:a16="http://schemas.microsoft.com/office/drawing/2014/main" id="{0D240654-7697-43DF-B645-07C244323A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AF81D64-A669-434B-BD5F-859EC0257353}"/>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1665190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382DB3-C1A1-468F-B77A-E34DBD4DC6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238295AF-E164-496A-A7F7-D79A7F777B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045F6E6E-70C1-4EF9-9601-D2D13D8CF65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E3A802A1-62FE-4D12-81F5-1B65F091BA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72460222-2070-40C5-902F-E2B5AA160B0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DE1EC661-67A4-47EA-904F-0017D26CE8B6}"/>
              </a:ext>
            </a:extLst>
          </p:cNvPr>
          <p:cNvSpPr>
            <a:spLocks noGrp="1"/>
          </p:cNvSpPr>
          <p:nvPr>
            <p:ph type="dt" sz="half" idx="10"/>
          </p:nvPr>
        </p:nvSpPr>
        <p:spPr/>
        <p:txBody>
          <a:bodyPr/>
          <a:lstStyle/>
          <a:p>
            <a:fld id="{FF73D860-294A-4DF0-AA03-BEA913A46608}" type="datetimeFigureOut">
              <a:rPr lang="en-US" smtClean="0"/>
              <a:t>12/12/2018</a:t>
            </a:fld>
            <a:endParaRPr lang="en-US"/>
          </a:p>
        </p:txBody>
      </p:sp>
      <p:sp>
        <p:nvSpPr>
          <p:cNvPr id="8" name="Footer Placeholder 7">
            <a:extLst>
              <a:ext uri="{FF2B5EF4-FFF2-40B4-BE49-F238E27FC236}">
                <a16:creationId xmlns="" xmlns:a16="http://schemas.microsoft.com/office/drawing/2014/main" id="{98ACFA81-B6F6-4561-BD72-09D38F9E63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F1B0F00E-E6BF-43E6-87C1-2865CC3D656F}"/>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3170362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9FE49C-88A6-46D6-884E-B5411F554272}"/>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 xmlns:a16="http://schemas.microsoft.com/office/drawing/2014/main" id="{7B9AF592-A850-4398-817D-FA068E6379CE}"/>
              </a:ext>
            </a:extLst>
          </p:cNvPr>
          <p:cNvSpPr>
            <a:spLocks noGrp="1"/>
          </p:cNvSpPr>
          <p:nvPr>
            <p:ph type="dt" sz="half" idx="10"/>
          </p:nvPr>
        </p:nvSpPr>
        <p:spPr/>
        <p:txBody>
          <a:bodyPr/>
          <a:lstStyle/>
          <a:p>
            <a:fld id="{FF73D860-294A-4DF0-AA03-BEA913A46608}" type="datetimeFigureOut">
              <a:rPr lang="en-US" smtClean="0"/>
              <a:t>12/12/2018</a:t>
            </a:fld>
            <a:endParaRPr lang="en-US"/>
          </a:p>
        </p:txBody>
      </p:sp>
      <p:sp>
        <p:nvSpPr>
          <p:cNvPr id="4" name="Footer Placeholder 3">
            <a:extLst>
              <a:ext uri="{FF2B5EF4-FFF2-40B4-BE49-F238E27FC236}">
                <a16:creationId xmlns="" xmlns:a16="http://schemas.microsoft.com/office/drawing/2014/main" id="{C38684F5-42B7-4BF8-ABDD-DB01A4E23B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97BFC444-9D71-44F0-A193-71A3CCDBD68D}"/>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2476111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5DAED18-EA9F-4A91-AF60-D9859D0EC6D0}"/>
              </a:ext>
            </a:extLst>
          </p:cNvPr>
          <p:cNvSpPr>
            <a:spLocks noGrp="1"/>
          </p:cNvSpPr>
          <p:nvPr>
            <p:ph type="dt" sz="half" idx="10"/>
          </p:nvPr>
        </p:nvSpPr>
        <p:spPr/>
        <p:txBody>
          <a:bodyPr/>
          <a:lstStyle/>
          <a:p>
            <a:fld id="{FF73D860-294A-4DF0-AA03-BEA913A46608}" type="datetimeFigureOut">
              <a:rPr lang="en-US" smtClean="0"/>
              <a:t>12/12/2018</a:t>
            </a:fld>
            <a:endParaRPr lang="en-US"/>
          </a:p>
        </p:txBody>
      </p:sp>
      <p:sp>
        <p:nvSpPr>
          <p:cNvPr id="3" name="Footer Placeholder 2">
            <a:extLst>
              <a:ext uri="{FF2B5EF4-FFF2-40B4-BE49-F238E27FC236}">
                <a16:creationId xmlns="" xmlns:a16="http://schemas.microsoft.com/office/drawing/2014/main" id="{DD93069F-529A-4586-ACB4-AD4443CABD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6F65AC0F-965B-43C5-8AC4-B4E9854D34ED}"/>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98739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7A3E3A-356C-4BCE-A4D7-E12D69332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72DE3C8D-2298-4645-85F2-7BF355EDDA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930454D7-4582-4104-A4DD-8A05A7A698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75F78258-40B2-4DEB-8104-1FB51A7AEC53}"/>
              </a:ext>
            </a:extLst>
          </p:cNvPr>
          <p:cNvSpPr>
            <a:spLocks noGrp="1"/>
          </p:cNvSpPr>
          <p:nvPr>
            <p:ph type="dt" sz="half" idx="10"/>
          </p:nvPr>
        </p:nvSpPr>
        <p:spPr/>
        <p:txBody>
          <a:bodyPr/>
          <a:lstStyle/>
          <a:p>
            <a:fld id="{FF73D860-294A-4DF0-AA03-BEA913A46608}" type="datetimeFigureOut">
              <a:rPr lang="en-US" smtClean="0"/>
              <a:t>12/12/2018</a:t>
            </a:fld>
            <a:endParaRPr lang="en-US"/>
          </a:p>
        </p:txBody>
      </p:sp>
      <p:sp>
        <p:nvSpPr>
          <p:cNvPr id="6" name="Footer Placeholder 5">
            <a:extLst>
              <a:ext uri="{FF2B5EF4-FFF2-40B4-BE49-F238E27FC236}">
                <a16:creationId xmlns="" xmlns:a16="http://schemas.microsoft.com/office/drawing/2014/main" id="{299676B9-24F7-42A5-8B52-541A296DF7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26CB6EB-4763-4034-9E5B-1A91BFE9110F}"/>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3063424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8643ED-5264-4585-8E92-744870AC3F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527BF40A-CF68-402F-84B9-DD2DE7B0FD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EC1CE86F-8DDA-487A-8A83-1B639DEC01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85C04CC7-0B40-4DB7-93FB-C9A45658BD3E}"/>
              </a:ext>
            </a:extLst>
          </p:cNvPr>
          <p:cNvSpPr>
            <a:spLocks noGrp="1"/>
          </p:cNvSpPr>
          <p:nvPr>
            <p:ph type="dt" sz="half" idx="10"/>
          </p:nvPr>
        </p:nvSpPr>
        <p:spPr/>
        <p:txBody>
          <a:bodyPr/>
          <a:lstStyle/>
          <a:p>
            <a:fld id="{FF73D860-294A-4DF0-AA03-BEA913A46608}" type="datetimeFigureOut">
              <a:rPr lang="en-US" smtClean="0"/>
              <a:t>12/12/2018</a:t>
            </a:fld>
            <a:endParaRPr lang="en-US"/>
          </a:p>
        </p:txBody>
      </p:sp>
      <p:sp>
        <p:nvSpPr>
          <p:cNvPr id="6" name="Footer Placeholder 5">
            <a:extLst>
              <a:ext uri="{FF2B5EF4-FFF2-40B4-BE49-F238E27FC236}">
                <a16:creationId xmlns="" xmlns:a16="http://schemas.microsoft.com/office/drawing/2014/main" id="{FAE022CF-E929-4901-8E8A-B9DE5E60F1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210EED7-F3DB-4158-B7BC-43A6864D4BD4}"/>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1391166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025B8A57-E054-4615-9394-007E081E5B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BC92038A-1A5C-4F34-A8FD-5DE7A72F61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DA0A5F73-577C-42A4-B38F-19C4488576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73D860-294A-4DF0-AA03-BEA913A46608}" type="datetimeFigureOut">
              <a:rPr lang="en-US" smtClean="0"/>
              <a:t>12/12/2018</a:t>
            </a:fld>
            <a:endParaRPr lang="en-US"/>
          </a:p>
        </p:txBody>
      </p:sp>
      <p:sp>
        <p:nvSpPr>
          <p:cNvPr id="5" name="Footer Placeholder 4">
            <a:extLst>
              <a:ext uri="{FF2B5EF4-FFF2-40B4-BE49-F238E27FC236}">
                <a16:creationId xmlns="" xmlns:a16="http://schemas.microsoft.com/office/drawing/2014/main" id="{B48EB456-5E26-46A5-B92D-BEA4B98E22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4713FC7D-8E2A-4398-AFF4-9F6D126503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1DB39A-C3BE-44F2-96C5-C138CC1857F0}" type="slidenum">
              <a:rPr lang="en-US" smtClean="0"/>
              <a:t>‹#›</a:t>
            </a:fld>
            <a:endParaRPr lang="en-US"/>
          </a:p>
        </p:txBody>
      </p:sp>
    </p:spTree>
    <p:extLst>
      <p:ext uri="{BB962C8B-B14F-4D97-AF65-F5344CB8AC3E}">
        <p14:creationId xmlns:p14="http://schemas.microsoft.com/office/powerpoint/2010/main" val="580213659"/>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90000"/>
        </a:lnSpc>
        <a:spcBef>
          <a:spcPct val="0"/>
        </a:spcBef>
        <a:buNone/>
        <a:defRPr sz="29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8B95698-13DF-4AA0-B9CC-32080E093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62F99D6F-5A60-42FE-A811-A1B89B8271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739FF76-200D-4697-8F95-57120023E4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017D22-CD28-48B5-86D3-AAAA54CBA8F4}" type="datetimeFigureOut">
              <a:rPr lang="en-US" smtClean="0"/>
              <a:t>12/12/2018</a:t>
            </a:fld>
            <a:endParaRPr lang="en-US"/>
          </a:p>
        </p:txBody>
      </p:sp>
      <p:sp>
        <p:nvSpPr>
          <p:cNvPr id="5" name="Footer Placeholder 4">
            <a:extLst>
              <a:ext uri="{FF2B5EF4-FFF2-40B4-BE49-F238E27FC236}">
                <a16:creationId xmlns="" xmlns:a16="http://schemas.microsoft.com/office/drawing/2014/main" id="{40090873-8452-4998-9872-FC947AD5E3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A373AF16-416D-4416-9C3B-CAA1C86C3B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7ED045-41F2-47BB-B391-3A1B88389FE1}" type="slidenum">
              <a:rPr lang="en-US" smtClean="0"/>
              <a:t>‹#›</a:t>
            </a:fld>
            <a:endParaRPr lang="en-US"/>
          </a:p>
        </p:txBody>
      </p:sp>
    </p:spTree>
    <p:extLst>
      <p:ext uri="{BB962C8B-B14F-4D97-AF65-F5344CB8AC3E}">
        <p14:creationId xmlns:p14="http://schemas.microsoft.com/office/powerpoint/2010/main" val="2439526249"/>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034E84-9A9D-42FA-9A34-27A25B8534A4}"/>
              </a:ext>
            </a:extLst>
          </p:cNvPr>
          <p:cNvSpPr>
            <a:spLocks noGrp="1"/>
          </p:cNvSpPr>
          <p:nvPr>
            <p:ph type="ctrTitle"/>
          </p:nvPr>
        </p:nvSpPr>
        <p:spPr>
          <a:xfrm>
            <a:off x="1524000" y="1122363"/>
            <a:ext cx="9144000" cy="1655762"/>
          </a:xfrm>
        </p:spPr>
        <p:txBody>
          <a:bodyPr>
            <a:normAutofit fontScale="90000"/>
          </a:bodyPr>
          <a:lstStyle/>
          <a:p>
            <a:r>
              <a:rPr lang="en-US" dirty="0"/>
              <a:t>Chapter 8:</a:t>
            </a:r>
            <a:br>
              <a:rPr lang="en-US" dirty="0"/>
            </a:br>
            <a:r>
              <a:rPr lang="en-US" sz="4900" dirty="0"/>
              <a:t>FURTHER APPLICATIONS OF THE INTEGRAL</a:t>
            </a:r>
          </a:p>
        </p:txBody>
      </p:sp>
      <p:sp>
        <p:nvSpPr>
          <p:cNvPr id="3" name="Subtitle 2">
            <a:extLst>
              <a:ext uri="{FF2B5EF4-FFF2-40B4-BE49-F238E27FC236}">
                <a16:creationId xmlns="" xmlns:a16="http://schemas.microsoft.com/office/drawing/2014/main" id="{22453D81-9E4F-4BEB-8C86-CFA3A9911A73}"/>
              </a:ext>
            </a:extLst>
          </p:cNvPr>
          <p:cNvSpPr>
            <a:spLocks noGrp="1"/>
          </p:cNvSpPr>
          <p:nvPr>
            <p:ph type="subTitle" idx="1"/>
          </p:nvPr>
        </p:nvSpPr>
        <p:spPr>
          <a:xfrm>
            <a:off x="1524000" y="3021496"/>
            <a:ext cx="9144000" cy="3087756"/>
          </a:xfrm>
        </p:spPr>
        <p:txBody>
          <a:bodyPr numCol="1">
            <a:normAutofit fontScale="92500" lnSpcReduction="20000"/>
          </a:bodyPr>
          <a:lstStyle/>
          <a:p>
            <a:pPr algn="l"/>
            <a:r>
              <a:rPr lang="en-US" dirty="0"/>
              <a:t>Contents:</a:t>
            </a:r>
          </a:p>
          <a:p>
            <a:pPr algn="l"/>
            <a:r>
              <a:rPr lang="en-US" dirty="0"/>
              <a:t>8.1  	Probability and Integration</a:t>
            </a:r>
          </a:p>
          <a:p>
            <a:pPr algn="l"/>
            <a:r>
              <a:rPr lang="en-US" dirty="0"/>
              <a:t>8.2  	Arc Length and Surface Area</a:t>
            </a:r>
          </a:p>
          <a:p>
            <a:pPr algn="l"/>
            <a:r>
              <a:rPr lang="en-US" dirty="0"/>
              <a:t>8.3  	Fluid Pressure and Force</a:t>
            </a:r>
          </a:p>
          <a:p>
            <a:pPr algn="l"/>
            <a:r>
              <a:rPr lang="en-US" dirty="0"/>
              <a:t>8.4  	Center of Mass</a:t>
            </a:r>
          </a:p>
          <a:p>
            <a:pPr algn="l"/>
            <a:endParaRPr lang="en-US" dirty="0"/>
          </a:p>
          <a:p>
            <a:pPr algn="l"/>
            <a:endParaRPr lang="en-US" dirty="0"/>
          </a:p>
          <a:p>
            <a:pPr algn="l"/>
            <a:r>
              <a:rPr lang="en-US" dirty="0"/>
              <a:t>  	</a:t>
            </a:r>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dirty="0"/>
          </a:p>
          <a:p>
            <a:pPr algn="l"/>
            <a:endParaRPr lang="en-US" dirty="0"/>
          </a:p>
        </p:txBody>
      </p:sp>
    </p:spTree>
    <p:extLst>
      <p:ext uri="{BB962C8B-B14F-4D97-AF65-F5344CB8AC3E}">
        <p14:creationId xmlns:p14="http://schemas.microsoft.com/office/powerpoint/2010/main" val="848599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8.1  Probability and </a:t>
            </a:r>
            <a:r>
              <a:rPr lang="en-US" sz="3100" dirty="0"/>
              <a:t>Integration </a:t>
            </a:r>
            <a:r>
              <a:rPr lang="en-US" sz="3100" dirty="0" smtClean="0"/>
              <a:t>(9 </a:t>
            </a:r>
            <a:r>
              <a:rPr lang="en-US" sz="3100" dirty="0"/>
              <a:t>of 13)</a:t>
            </a: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7199244" cy="4370567"/>
          </a:xfrm>
        </p:spPr>
        <p:txBody>
          <a:bodyPr>
            <a:noAutofit/>
          </a:bodyPr>
          <a:lstStyle/>
          <a:p>
            <a:pPr marL="0" marR="5080" indent="0" algn="just">
              <a:lnSpc>
                <a:spcPct val="100000"/>
              </a:lnSpc>
              <a:buNone/>
            </a:pPr>
            <a:r>
              <a:rPr lang="en-US" spc="-15" dirty="0">
                <a:latin typeface="Times New Roman"/>
                <a:cs typeface="Times New Roman"/>
              </a:rPr>
              <a:t>Th</a:t>
            </a:r>
            <a:r>
              <a:rPr lang="en-US" spc="-5" dirty="0">
                <a:latin typeface="Times New Roman"/>
                <a:cs typeface="Times New Roman"/>
              </a:rPr>
              <a:t>e</a:t>
            </a:r>
            <a:r>
              <a:rPr lang="en-US" spc="3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tandar</a:t>
            </a:r>
            <a:r>
              <a:rPr lang="en-US" spc="-5" dirty="0">
                <a:latin typeface="Times New Roman"/>
                <a:cs typeface="Times New Roman"/>
              </a:rPr>
              <a:t>d</a:t>
            </a:r>
            <a:r>
              <a:rPr lang="en-US" spc="30" dirty="0">
                <a:latin typeface="Times New Roman"/>
                <a:cs typeface="Times New Roman"/>
              </a:rPr>
              <a:t> </a:t>
            </a:r>
            <a:r>
              <a:rPr lang="en-US" spc="-10" dirty="0">
                <a:latin typeface="Times New Roman"/>
                <a:cs typeface="Times New Roman"/>
              </a:rPr>
              <a:t>deviatio</a:t>
            </a:r>
            <a:r>
              <a:rPr lang="en-US" spc="-5" dirty="0">
                <a:latin typeface="Times New Roman"/>
                <a:cs typeface="Times New Roman"/>
              </a:rPr>
              <a:t>n</a:t>
            </a:r>
            <a:r>
              <a:rPr lang="en-US" spc="30" dirty="0">
                <a:latin typeface="Times New Roman"/>
                <a:cs typeface="Times New Roman"/>
              </a:rPr>
              <a:t> </a:t>
            </a:r>
            <a:r>
              <a:rPr lang="en-US" i="1" spc="-105" dirty="0"/>
              <a:t>σ</a:t>
            </a:r>
            <a:r>
              <a:rPr lang="en-US" i="1" spc="55" dirty="0">
                <a:latin typeface="Verdana"/>
                <a:cs typeface="Verdana"/>
              </a:rPr>
              <a:t> </a:t>
            </a:r>
            <a:r>
              <a:rPr lang="en-US" spc="-10" dirty="0">
                <a:latin typeface="Times New Roman"/>
                <a:cs typeface="Times New Roman"/>
              </a:rPr>
              <a:t>measure</a:t>
            </a:r>
            <a:r>
              <a:rPr lang="en-US" spc="-5" dirty="0">
                <a:latin typeface="Times New Roman"/>
                <a:cs typeface="Times New Roman"/>
              </a:rPr>
              <a:t>s</a:t>
            </a:r>
            <a:r>
              <a:rPr lang="en-US" spc="3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pread</a:t>
            </a:r>
            <a:r>
              <a:rPr lang="en-US" spc="-5" dirty="0">
                <a:latin typeface="Times New Roman"/>
                <a:cs typeface="Times New Roman"/>
              </a:rPr>
              <a:t>;</a:t>
            </a:r>
            <a:r>
              <a:rPr lang="en-US" spc="30" dirty="0">
                <a:latin typeface="Times New Roman"/>
                <a:cs typeface="Times New Roman"/>
              </a:rPr>
              <a:t> </a:t>
            </a:r>
            <a:r>
              <a:rPr lang="en-US" spc="-10" dirty="0">
                <a:latin typeface="Times New Roman"/>
                <a:cs typeface="Times New Roman"/>
              </a:rPr>
              <a:t>fo</a:t>
            </a:r>
            <a:r>
              <a:rPr lang="en-US" spc="-5" dirty="0">
                <a:latin typeface="Times New Roman"/>
                <a:cs typeface="Times New Roman"/>
              </a:rPr>
              <a:t>r</a:t>
            </a:r>
            <a:r>
              <a:rPr lang="en-US" spc="30" dirty="0">
                <a:latin typeface="Times New Roman"/>
                <a:cs typeface="Times New Roman"/>
              </a:rPr>
              <a:t> </a:t>
            </a:r>
            <a:r>
              <a:rPr lang="en-US" spc="-5" dirty="0">
                <a:latin typeface="Times New Roman"/>
                <a:cs typeface="Times New Roman"/>
              </a:rPr>
              <a:t>l</a:t>
            </a:r>
            <a:r>
              <a:rPr lang="en-US" spc="-10" dirty="0">
                <a:latin typeface="Times New Roman"/>
                <a:cs typeface="Times New Roman"/>
              </a:rPr>
              <a:t>arge</a:t>
            </a:r>
            <a:r>
              <a:rPr lang="en-US" spc="-5" dirty="0">
                <a:latin typeface="Times New Roman"/>
                <a:cs typeface="Times New Roman"/>
              </a:rPr>
              <a:t>r</a:t>
            </a:r>
            <a:r>
              <a:rPr lang="en-US" spc="30" dirty="0">
                <a:latin typeface="Times New Roman"/>
                <a:cs typeface="Times New Roman"/>
              </a:rPr>
              <a:t> </a:t>
            </a:r>
            <a:r>
              <a:rPr lang="en-US" spc="-10" dirty="0">
                <a:latin typeface="Times New Roman"/>
                <a:cs typeface="Times New Roman"/>
              </a:rPr>
              <a:t>value</a:t>
            </a:r>
            <a:r>
              <a:rPr lang="en-US" spc="-5" dirty="0">
                <a:latin typeface="Times New Roman"/>
                <a:cs typeface="Times New Roman"/>
              </a:rPr>
              <a:t>s</a:t>
            </a:r>
            <a:r>
              <a:rPr lang="en-US" spc="3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25" dirty="0">
                <a:latin typeface="Times New Roman"/>
                <a:cs typeface="Times New Roman"/>
              </a:rPr>
              <a:t> </a:t>
            </a:r>
            <a:r>
              <a:rPr lang="en-US" i="1" spc="-105" dirty="0"/>
              <a:t>σ</a:t>
            </a:r>
            <a:r>
              <a:rPr lang="en-US" spc="-5" dirty="0">
                <a:latin typeface="Times New Roman"/>
                <a:cs typeface="Times New Roman"/>
              </a:rPr>
              <a:t>,</a:t>
            </a:r>
            <a:r>
              <a:rPr lang="en-US" spc="30" dirty="0">
                <a:latin typeface="Times New Roman"/>
                <a:cs typeface="Times New Roman"/>
              </a:rPr>
              <a:t> </a:t>
            </a:r>
            <a:r>
              <a:rPr lang="en-US" spc="-5" dirty="0">
                <a:latin typeface="Times New Roman"/>
                <a:cs typeface="Times New Roman"/>
              </a:rPr>
              <a:t>the</a:t>
            </a:r>
            <a:r>
              <a:rPr lang="en-US" spc="30" dirty="0">
                <a:latin typeface="Times New Roman"/>
                <a:cs typeface="Times New Roman"/>
              </a:rPr>
              <a:t> </a:t>
            </a:r>
            <a:r>
              <a:rPr lang="en-US" spc="-5" dirty="0">
                <a:latin typeface="Times New Roman"/>
                <a:cs typeface="Times New Roman"/>
              </a:rPr>
              <a:t>graph</a:t>
            </a:r>
            <a:r>
              <a:rPr lang="en-US" spc="30" dirty="0">
                <a:latin typeface="Times New Roman"/>
                <a:cs typeface="Times New Roman"/>
              </a:rPr>
              <a:t> </a:t>
            </a:r>
            <a:r>
              <a:rPr lang="en-US" spc="-5" dirty="0">
                <a:latin typeface="Times New Roman"/>
                <a:cs typeface="Times New Roman"/>
              </a:rPr>
              <a:t>is</a:t>
            </a:r>
            <a:r>
              <a:rPr lang="en-US" spc="30" dirty="0">
                <a:latin typeface="Times New Roman"/>
                <a:cs typeface="Times New Roman"/>
              </a:rPr>
              <a:t> </a:t>
            </a:r>
            <a:r>
              <a:rPr lang="en-US" spc="-10" dirty="0">
                <a:latin typeface="Times New Roman"/>
                <a:cs typeface="Times New Roman"/>
              </a:rPr>
              <a:t>more</a:t>
            </a:r>
            <a:r>
              <a:rPr lang="en-US" spc="-5" dirty="0">
                <a:latin typeface="Times New Roman"/>
                <a:cs typeface="Times New Roman"/>
              </a:rPr>
              <a:t> </a:t>
            </a:r>
            <a:r>
              <a:rPr lang="en-US" spc="-10" dirty="0">
                <a:latin typeface="Times New Roman"/>
                <a:cs typeface="Times New Roman"/>
              </a:rPr>
              <a:t>sprea</a:t>
            </a:r>
            <a:r>
              <a:rPr lang="en-US" spc="-5" dirty="0">
                <a:latin typeface="Times New Roman"/>
                <a:cs typeface="Times New Roman"/>
              </a:rPr>
              <a:t>d</a:t>
            </a:r>
            <a:r>
              <a:rPr lang="en-US" spc="-45" dirty="0">
                <a:latin typeface="Times New Roman"/>
                <a:cs typeface="Times New Roman"/>
              </a:rPr>
              <a:t> </a:t>
            </a:r>
            <a:r>
              <a:rPr lang="en-US" spc="-10" dirty="0">
                <a:latin typeface="Times New Roman"/>
                <a:cs typeface="Times New Roman"/>
              </a:rPr>
              <a:t>ou</a:t>
            </a:r>
            <a:r>
              <a:rPr lang="en-US" spc="-5" dirty="0">
                <a:latin typeface="Times New Roman"/>
                <a:cs typeface="Times New Roman"/>
              </a:rPr>
              <a:t>t</a:t>
            </a:r>
            <a:r>
              <a:rPr lang="en-US" spc="-40" dirty="0">
                <a:latin typeface="Times New Roman"/>
                <a:cs typeface="Times New Roman"/>
              </a:rPr>
              <a:t> </a:t>
            </a:r>
            <a:r>
              <a:rPr lang="en-US" spc="-10" dirty="0">
                <a:latin typeface="Times New Roman"/>
                <a:cs typeface="Times New Roman"/>
              </a:rPr>
              <a:t>abou</a:t>
            </a:r>
            <a:r>
              <a:rPr lang="en-US" spc="-5" dirty="0">
                <a:latin typeface="Times New Roman"/>
                <a:cs typeface="Times New Roman"/>
              </a:rPr>
              <a:t>t</a:t>
            </a:r>
            <a:r>
              <a:rPr lang="en-US" spc="-4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40" dirty="0">
                <a:latin typeface="Times New Roman"/>
                <a:cs typeface="Times New Roman"/>
              </a:rPr>
              <a:t> </a:t>
            </a:r>
            <a:r>
              <a:rPr lang="en-US" spc="-15" dirty="0">
                <a:latin typeface="Times New Roman"/>
                <a:cs typeface="Times New Roman"/>
              </a:rPr>
              <a:t>mea</a:t>
            </a:r>
            <a:r>
              <a:rPr lang="en-US" spc="-5" dirty="0">
                <a:latin typeface="Times New Roman"/>
                <a:cs typeface="Times New Roman"/>
              </a:rPr>
              <a:t>n</a:t>
            </a:r>
            <a:r>
              <a:rPr lang="en-US" spc="-40" dirty="0">
                <a:latin typeface="Times New Roman"/>
                <a:cs typeface="Times New Roman"/>
              </a:rPr>
              <a:t> </a:t>
            </a:r>
            <a:r>
              <a:rPr lang="en-US" i="1" spc="35" dirty="0"/>
              <a:t>μ</a:t>
            </a:r>
            <a:r>
              <a:rPr lang="en-US" i="1" spc="-145" dirty="0">
                <a:latin typeface="Verdana"/>
                <a:cs typeface="Verdana"/>
              </a:rPr>
              <a:t> </a:t>
            </a:r>
            <a:r>
              <a:rPr lang="en-US" spc="-5" dirty="0">
                <a:latin typeface="Times New Roman"/>
                <a:cs typeface="Times New Roman"/>
              </a:rPr>
              <a:t>(Figure</a:t>
            </a:r>
            <a:r>
              <a:rPr lang="en-US" spc="-40" dirty="0">
                <a:latin typeface="Times New Roman"/>
                <a:cs typeface="Times New Roman"/>
              </a:rPr>
              <a:t> </a:t>
            </a:r>
            <a:r>
              <a:rPr lang="en-US" spc="-10" dirty="0">
                <a:latin typeface="Times New Roman"/>
                <a:cs typeface="Times New Roman"/>
              </a:rPr>
              <a:t>4</a:t>
            </a:r>
            <a:r>
              <a:rPr lang="en-US" spc="-5" dirty="0">
                <a:latin typeface="Times New Roman"/>
                <a:cs typeface="Times New Roman"/>
              </a:rPr>
              <a:t>).</a:t>
            </a:r>
            <a:r>
              <a:rPr lang="en-US" spc="-40" dirty="0">
                <a:latin typeface="Times New Roman"/>
                <a:cs typeface="Times New Roman"/>
              </a:rPr>
              <a:t> </a:t>
            </a:r>
            <a:r>
              <a:rPr lang="en-US" spc="-10" dirty="0">
                <a:latin typeface="Times New Roman"/>
                <a:cs typeface="Times New Roman"/>
              </a:rPr>
              <a:t>The</a:t>
            </a:r>
            <a:r>
              <a:rPr lang="en-US" spc="-40" dirty="0">
                <a:latin typeface="Times New Roman"/>
                <a:cs typeface="Times New Roman"/>
              </a:rPr>
              <a:t> </a:t>
            </a:r>
            <a:r>
              <a:rPr lang="en-US" spc="-5" dirty="0">
                <a:latin typeface="Times New Roman"/>
                <a:cs typeface="Times New Roman"/>
              </a:rPr>
              <a:t>standard</a:t>
            </a:r>
            <a:r>
              <a:rPr lang="en-US" spc="-40" dirty="0">
                <a:latin typeface="Times New Roman"/>
                <a:cs typeface="Times New Roman"/>
              </a:rPr>
              <a:t> </a:t>
            </a:r>
            <a:r>
              <a:rPr lang="en-US" spc="-5" dirty="0">
                <a:latin typeface="Times New Roman"/>
                <a:cs typeface="Times New Roman"/>
              </a:rPr>
              <a:t>normal</a:t>
            </a:r>
            <a:r>
              <a:rPr lang="en-US" spc="-40" dirty="0">
                <a:latin typeface="Times New Roman"/>
                <a:cs typeface="Times New Roman"/>
              </a:rPr>
              <a:t> </a:t>
            </a:r>
            <a:r>
              <a:rPr lang="en-US" spc="-5" dirty="0">
                <a:latin typeface="Times New Roman"/>
                <a:cs typeface="Times New Roman"/>
              </a:rPr>
              <a:t>density</a:t>
            </a:r>
            <a:r>
              <a:rPr lang="en-US" spc="-40" dirty="0">
                <a:latin typeface="Times New Roman"/>
                <a:cs typeface="Times New Roman"/>
              </a:rPr>
              <a:t> </a:t>
            </a:r>
            <a:r>
              <a:rPr lang="en-US" spc="-5" dirty="0">
                <a:latin typeface="Times New Roman"/>
                <a:cs typeface="Times New Roman"/>
              </a:rPr>
              <a:t>in</a:t>
            </a:r>
            <a:r>
              <a:rPr lang="en-US" spc="-45" dirty="0">
                <a:latin typeface="Times New Roman"/>
                <a:cs typeface="Times New Roman"/>
              </a:rPr>
              <a:t> </a:t>
            </a:r>
            <a:r>
              <a:rPr lang="en-US" spc="-5" dirty="0">
                <a:latin typeface="Times New Roman"/>
                <a:cs typeface="Times New Roman"/>
              </a:rPr>
              <a:t>Eq.</a:t>
            </a:r>
            <a:r>
              <a:rPr lang="en-US" spc="-40" dirty="0">
                <a:latin typeface="Times New Roman"/>
                <a:cs typeface="Times New Roman"/>
              </a:rPr>
              <a:t> </a:t>
            </a:r>
            <a:r>
              <a:rPr lang="en-US" spc="-5" dirty="0">
                <a:latin typeface="Times New Roman"/>
                <a:cs typeface="Times New Roman"/>
              </a:rPr>
              <a:t>(3)</a:t>
            </a:r>
            <a:r>
              <a:rPr lang="en-US" spc="-45" dirty="0">
                <a:latin typeface="Times New Roman"/>
                <a:cs typeface="Times New Roman"/>
              </a:rPr>
              <a:t> </a:t>
            </a:r>
            <a:r>
              <a:rPr lang="en-US" spc="-5" dirty="0">
                <a:latin typeface="Times New Roman"/>
                <a:cs typeface="Times New Roman"/>
              </a:rPr>
              <a:t>has</a:t>
            </a:r>
            <a:r>
              <a:rPr lang="en-US" spc="-45" dirty="0">
                <a:latin typeface="Times New Roman"/>
                <a:cs typeface="Times New Roman"/>
              </a:rPr>
              <a:t> </a:t>
            </a:r>
            <a:r>
              <a:rPr lang="en-US" i="1" spc="35" dirty="0"/>
              <a:t>μ</a:t>
            </a:r>
            <a:r>
              <a:rPr lang="en-US" i="1" spc="-80" dirty="0">
                <a:latin typeface="Verdana"/>
                <a:cs typeface="Verdana"/>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0 </a:t>
            </a:r>
            <a:r>
              <a:rPr lang="en-US" spc="-10" dirty="0">
                <a:latin typeface="Times New Roman"/>
                <a:cs typeface="Times New Roman"/>
              </a:rPr>
              <a:t>an</a:t>
            </a:r>
            <a:r>
              <a:rPr lang="en-US" spc="-5" dirty="0">
                <a:latin typeface="Times New Roman"/>
                <a:cs typeface="Times New Roman"/>
              </a:rPr>
              <a:t>d</a:t>
            </a:r>
            <a:r>
              <a:rPr lang="en-US" spc="40" dirty="0">
                <a:latin typeface="Times New Roman"/>
                <a:cs typeface="Times New Roman"/>
              </a:rPr>
              <a:t> </a:t>
            </a:r>
            <a:r>
              <a:rPr lang="en-US" i="1" spc="-105" dirty="0"/>
              <a:t>σ</a:t>
            </a:r>
            <a:r>
              <a:rPr lang="en-US" i="1" spc="50" dirty="0">
                <a:latin typeface="Verdana"/>
                <a:cs typeface="Verdana"/>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1</a:t>
            </a:r>
            <a:r>
              <a:rPr lang="en-US" spc="-5" dirty="0">
                <a:latin typeface="Times New Roman"/>
                <a:cs typeface="Times New Roman"/>
              </a:rPr>
              <a:t>.</a:t>
            </a:r>
            <a:r>
              <a:rPr lang="en-US" spc="45" dirty="0">
                <a:latin typeface="Times New Roman"/>
                <a:cs typeface="Times New Roman"/>
              </a:rPr>
              <a:t> </a:t>
            </a:r>
            <a:r>
              <a:rPr lang="en-US" spc="-10" dirty="0">
                <a:latin typeface="Times New Roman"/>
                <a:cs typeface="Times New Roman"/>
              </a:rPr>
              <a:t>A</a:t>
            </a:r>
            <a:r>
              <a:rPr lang="en-US" spc="40" dirty="0">
                <a:latin typeface="Times New Roman"/>
                <a:cs typeface="Times New Roman"/>
              </a:rPr>
              <a:t> </a:t>
            </a:r>
            <a:r>
              <a:rPr lang="en-US" spc="-5" dirty="0">
                <a:latin typeface="Times New Roman"/>
                <a:cs typeface="Times New Roman"/>
              </a:rPr>
              <a:t>random</a:t>
            </a:r>
            <a:r>
              <a:rPr lang="en-US" spc="45" dirty="0">
                <a:latin typeface="Times New Roman"/>
                <a:cs typeface="Times New Roman"/>
              </a:rPr>
              <a:t> </a:t>
            </a:r>
            <a:r>
              <a:rPr lang="en-US" spc="-5" dirty="0">
                <a:latin typeface="Times New Roman"/>
                <a:cs typeface="Times New Roman"/>
              </a:rPr>
              <a:t>variable</a:t>
            </a:r>
            <a:r>
              <a:rPr lang="en-US" spc="4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ith</a:t>
            </a:r>
            <a:r>
              <a:rPr lang="en-US" spc="40" dirty="0">
                <a:latin typeface="Times New Roman"/>
                <a:cs typeface="Times New Roman"/>
              </a:rPr>
              <a:t> </a:t>
            </a:r>
            <a:r>
              <a:rPr lang="en-US" spc="-5" dirty="0">
                <a:latin typeface="Times New Roman"/>
                <a:cs typeface="Times New Roman"/>
              </a:rPr>
              <a:t>a</a:t>
            </a:r>
            <a:r>
              <a:rPr lang="en-US" spc="40" dirty="0">
                <a:latin typeface="Times New Roman"/>
                <a:cs typeface="Times New Roman"/>
              </a:rPr>
              <a:t> </a:t>
            </a:r>
            <a:r>
              <a:rPr lang="en-US" spc="-5" dirty="0">
                <a:latin typeface="Times New Roman"/>
                <a:cs typeface="Times New Roman"/>
              </a:rPr>
              <a:t>normal</a:t>
            </a:r>
            <a:r>
              <a:rPr lang="en-US" spc="45" dirty="0">
                <a:latin typeface="Times New Roman"/>
                <a:cs typeface="Times New Roman"/>
              </a:rPr>
              <a:t> </a:t>
            </a:r>
            <a:r>
              <a:rPr lang="en-US" spc="-5" dirty="0">
                <a:latin typeface="Times New Roman"/>
                <a:cs typeface="Times New Roman"/>
              </a:rPr>
              <a:t>density</a:t>
            </a:r>
            <a:r>
              <a:rPr lang="en-US" spc="40" dirty="0">
                <a:latin typeface="Times New Roman"/>
                <a:cs typeface="Times New Roman"/>
              </a:rPr>
              <a:t> </a:t>
            </a:r>
            <a:r>
              <a:rPr lang="en-US" spc="-5" dirty="0">
                <a:latin typeface="Times New Roman"/>
                <a:cs typeface="Times New Roman"/>
              </a:rPr>
              <a:t>function</a:t>
            </a:r>
            <a:r>
              <a:rPr lang="en-US" spc="40" dirty="0">
                <a:latin typeface="Times New Roman"/>
                <a:cs typeface="Times New Roman"/>
              </a:rPr>
              <a:t> </a:t>
            </a:r>
            <a:r>
              <a:rPr lang="en-US" spc="-5" dirty="0">
                <a:latin typeface="Times New Roman"/>
                <a:cs typeface="Times New Roman"/>
              </a:rPr>
              <a:t>is</a:t>
            </a:r>
            <a:r>
              <a:rPr lang="en-US" spc="40" dirty="0">
                <a:latin typeface="Times New Roman"/>
                <a:cs typeface="Times New Roman"/>
              </a:rPr>
              <a:t> </a:t>
            </a:r>
            <a:r>
              <a:rPr lang="en-US" spc="-5" dirty="0">
                <a:latin typeface="Times New Roman"/>
                <a:cs typeface="Times New Roman"/>
              </a:rPr>
              <a:t>said</a:t>
            </a:r>
            <a:r>
              <a:rPr lang="en-US" spc="40" dirty="0">
                <a:latin typeface="Times New Roman"/>
                <a:cs typeface="Times New Roman"/>
              </a:rPr>
              <a:t> </a:t>
            </a:r>
            <a:r>
              <a:rPr lang="en-US" spc="-5" dirty="0">
                <a:latin typeface="Times New Roman"/>
                <a:cs typeface="Times New Roman"/>
              </a:rPr>
              <a:t>to</a:t>
            </a:r>
            <a:r>
              <a:rPr lang="en-US" spc="40" dirty="0">
                <a:latin typeface="Times New Roman"/>
                <a:cs typeface="Times New Roman"/>
              </a:rPr>
              <a:t> </a:t>
            </a:r>
            <a:r>
              <a:rPr lang="en-US" spc="-5" dirty="0">
                <a:latin typeface="Times New Roman"/>
                <a:cs typeface="Times New Roman"/>
              </a:rPr>
              <a:t>have</a:t>
            </a:r>
            <a:r>
              <a:rPr lang="en-US" spc="45" dirty="0">
                <a:latin typeface="Times New Roman"/>
                <a:cs typeface="Times New Roman"/>
              </a:rPr>
              <a:t> </a:t>
            </a:r>
            <a:r>
              <a:rPr lang="en-US" spc="-5" dirty="0">
                <a:latin typeface="Times New Roman"/>
                <a:cs typeface="Times New Roman"/>
              </a:rPr>
              <a:t>a</a:t>
            </a:r>
            <a:r>
              <a:rPr lang="en-US" spc="40" dirty="0">
                <a:latin typeface="Times New Roman"/>
                <a:cs typeface="Times New Roman"/>
              </a:rPr>
              <a:t> </a:t>
            </a:r>
            <a:r>
              <a:rPr lang="en-US" b="1" i="1" spc="-10" dirty="0">
                <a:latin typeface="Times New Roman"/>
                <a:cs typeface="Times New Roman"/>
              </a:rPr>
              <a:t>normal</a:t>
            </a:r>
            <a:r>
              <a:rPr lang="en-US" b="1" spc="-1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r</a:t>
            </a:r>
            <a:r>
              <a:rPr lang="en-US" spc="114" dirty="0">
                <a:latin typeface="Times New Roman"/>
                <a:cs typeface="Times New Roman"/>
              </a:rPr>
              <a:t> </a:t>
            </a:r>
            <a:r>
              <a:rPr lang="en-US" b="1" i="1" spc="-5" dirty="0">
                <a:latin typeface="Times New Roman"/>
                <a:cs typeface="Times New Roman"/>
              </a:rPr>
              <a:t>Gaussian</a:t>
            </a:r>
            <a:r>
              <a:rPr lang="en-US" b="1" i="1" spc="114" dirty="0">
                <a:latin typeface="Times New Roman"/>
                <a:cs typeface="Times New Roman"/>
              </a:rPr>
              <a:t> </a:t>
            </a:r>
            <a:r>
              <a:rPr lang="en-US" b="1" i="1" spc="-5" dirty="0">
                <a:latin typeface="Times New Roman"/>
                <a:cs typeface="Times New Roman"/>
              </a:rPr>
              <a:t>distribution</a:t>
            </a:r>
            <a:r>
              <a:rPr lang="en-US" spc="-5" dirty="0">
                <a:latin typeface="Times New Roman"/>
                <a:cs typeface="Times New Roman"/>
              </a:rPr>
              <a:t>.</a:t>
            </a:r>
            <a:r>
              <a:rPr lang="en-US" spc="114" dirty="0">
                <a:latin typeface="Times New Roman"/>
                <a:cs typeface="Times New Roman"/>
              </a:rPr>
              <a:t> </a:t>
            </a:r>
            <a:r>
              <a:rPr lang="en-US" spc="-10" dirty="0">
                <a:latin typeface="Times New Roman"/>
                <a:cs typeface="Times New Roman"/>
              </a:rPr>
              <a:t>Example</a:t>
            </a:r>
            <a:r>
              <a:rPr lang="en-US" spc="-5" dirty="0">
                <a:latin typeface="Times New Roman"/>
                <a:cs typeface="Times New Roman"/>
              </a:rPr>
              <a:t>s</a:t>
            </a:r>
            <a:r>
              <a:rPr lang="en-US" spc="114"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14" dirty="0">
                <a:latin typeface="Times New Roman"/>
                <a:cs typeface="Times New Roman"/>
              </a:rPr>
              <a:t> </a:t>
            </a:r>
            <a:r>
              <a:rPr lang="en-US" spc="-10" dirty="0">
                <a:latin typeface="Times New Roman"/>
                <a:cs typeface="Times New Roman"/>
              </a:rPr>
              <a:t>dat</a:t>
            </a:r>
            <a:r>
              <a:rPr lang="en-US" spc="-5" dirty="0">
                <a:latin typeface="Times New Roman"/>
                <a:cs typeface="Times New Roman"/>
              </a:rPr>
              <a:t>a</a:t>
            </a:r>
            <a:r>
              <a:rPr lang="en-US" spc="114" dirty="0">
                <a:latin typeface="Times New Roman"/>
                <a:cs typeface="Times New Roman"/>
              </a:rPr>
              <a:t> </a:t>
            </a:r>
            <a:r>
              <a:rPr lang="en-US" spc="-15" dirty="0">
                <a:latin typeface="Times New Roman"/>
                <a:cs typeface="Times New Roman"/>
              </a:rPr>
              <a:t>whos</a:t>
            </a:r>
            <a:r>
              <a:rPr lang="en-US" spc="-5" dirty="0">
                <a:latin typeface="Times New Roman"/>
                <a:cs typeface="Times New Roman"/>
              </a:rPr>
              <a:t>e</a:t>
            </a:r>
            <a:r>
              <a:rPr lang="en-US" spc="114" dirty="0">
                <a:latin typeface="Times New Roman"/>
                <a:cs typeface="Times New Roman"/>
              </a:rPr>
              <a:t> </a:t>
            </a:r>
            <a:r>
              <a:rPr lang="en-US" spc="-10" dirty="0">
                <a:latin typeface="Times New Roman"/>
                <a:cs typeface="Times New Roman"/>
              </a:rPr>
              <a:t>distributio</a:t>
            </a:r>
            <a:r>
              <a:rPr lang="en-US" spc="-5" dirty="0">
                <a:latin typeface="Times New Roman"/>
                <a:cs typeface="Times New Roman"/>
              </a:rPr>
              <a:t>n</a:t>
            </a:r>
            <a:r>
              <a:rPr lang="en-US" spc="114" dirty="0">
                <a:latin typeface="Times New Roman"/>
                <a:cs typeface="Times New Roman"/>
              </a:rPr>
              <a:t> </a:t>
            </a:r>
            <a:r>
              <a:rPr lang="en-US" spc="-5" dirty="0">
                <a:latin typeface="Times New Roman"/>
                <a:cs typeface="Times New Roman"/>
              </a:rPr>
              <a:t>is</a:t>
            </a:r>
            <a:r>
              <a:rPr lang="en-US" spc="114" dirty="0">
                <a:latin typeface="Times New Roman"/>
                <a:cs typeface="Times New Roman"/>
              </a:rPr>
              <a:t> </a:t>
            </a:r>
            <a:r>
              <a:rPr lang="en-US" spc="-10" dirty="0">
                <a:latin typeface="Times New Roman"/>
                <a:cs typeface="Times New Roman"/>
              </a:rPr>
              <a:t>modele</a:t>
            </a:r>
            <a:r>
              <a:rPr lang="en-US" spc="-5" dirty="0">
                <a:latin typeface="Times New Roman"/>
                <a:cs typeface="Times New Roman"/>
              </a:rPr>
              <a:t>d</a:t>
            </a:r>
            <a:r>
              <a:rPr lang="en-US" spc="114" dirty="0">
                <a:latin typeface="Times New Roman"/>
                <a:cs typeface="Times New Roman"/>
              </a:rPr>
              <a:t> </a:t>
            </a:r>
            <a:r>
              <a:rPr lang="en-US" spc="-10" dirty="0">
                <a:latin typeface="Times New Roman"/>
                <a:cs typeface="Times New Roman"/>
              </a:rPr>
              <a:t>wel</a:t>
            </a:r>
            <a:r>
              <a:rPr lang="en-US" spc="-5" dirty="0">
                <a:latin typeface="Times New Roman"/>
                <a:cs typeface="Times New Roman"/>
              </a:rPr>
              <a:t>l</a:t>
            </a:r>
            <a:r>
              <a:rPr lang="en-US" spc="114"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a:t>
            </a:r>
            <a:r>
              <a:rPr lang="en-US" spc="114" dirty="0">
                <a:latin typeface="Times New Roman"/>
                <a:cs typeface="Times New Roman"/>
              </a:rPr>
              <a:t> </a:t>
            </a:r>
            <a:r>
              <a:rPr lang="en-US" spc="-5" dirty="0">
                <a:latin typeface="Times New Roman"/>
                <a:cs typeface="Times New Roman"/>
              </a:rPr>
              <a:t>a normal</a:t>
            </a:r>
            <a:r>
              <a:rPr lang="en-US" spc="75" dirty="0">
                <a:latin typeface="Times New Roman"/>
                <a:cs typeface="Times New Roman"/>
              </a:rPr>
              <a:t> </a:t>
            </a:r>
            <a:r>
              <a:rPr lang="en-US" spc="-10" dirty="0">
                <a:latin typeface="Times New Roman"/>
                <a:cs typeface="Times New Roman"/>
              </a:rPr>
              <a:t>d</a:t>
            </a:r>
            <a:r>
              <a:rPr lang="en-US" spc="-5" dirty="0">
                <a:latin typeface="Times New Roman"/>
                <a:cs typeface="Times New Roman"/>
              </a:rPr>
              <a:t>istribution</a:t>
            </a:r>
            <a:r>
              <a:rPr lang="en-US" spc="75" dirty="0">
                <a:latin typeface="Times New Roman"/>
                <a:cs typeface="Times New Roman"/>
              </a:rPr>
              <a:t> </a:t>
            </a:r>
            <a:r>
              <a:rPr lang="en-US" spc="-5" dirty="0">
                <a:latin typeface="Times New Roman"/>
                <a:cs typeface="Times New Roman"/>
              </a:rPr>
              <a:t>include</a:t>
            </a:r>
            <a:r>
              <a:rPr lang="en-US" spc="75" dirty="0">
                <a:latin typeface="Times New Roman"/>
                <a:cs typeface="Times New Roman"/>
              </a:rPr>
              <a:t> </a:t>
            </a:r>
            <a:r>
              <a:rPr lang="en-US" spc="-5" dirty="0">
                <a:latin typeface="Times New Roman"/>
                <a:cs typeface="Times New Roman"/>
              </a:rPr>
              <a:t>current</a:t>
            </a:r>
            <a:r>
              <a:rPr lang="en-US" spc="75" dirty="0">
                <a:latin typeface="Times New Roman"/>
                <a:cs typeface="Times New Roman"/>
              </a:rPr>
              <a:t> </a:t>
            </a:r>
            <a:r>
              <a:rPr lang="en-US" spc="-5" dirty="0">
                <a:latin typeface="Times New Roman"/>
                <a:cs typeface="Times New Roman"/>
              </a:rPr>
              <a:t>sales</a:t>
            </a:r>
            <a:r>
              <a:rPr lang="en-US" spc="75" dirty="0">
                <a:latin typeface="Times New Roman"/>
                <a:cs typeface="Times New Roman"/>
              </a:rPr>
              <a:t> </a:t>
            </a:r>
            <a:r>
              <a:rPr lang="en-US" spc="-5" dirty="0">
                <a:latin typeface="Times New Roman"/>
                <a:cs typeface="Times New Roman"/>
              </a:rPr>
              <a:t>prices</a:t>
            </a:r>
            <a:r>
              <a:rPr lang="en-US" spc="75" dirty="0">
                <a:latin typeface="Times New Roman"/>
                <a:cs typeface="Times New Roman"/>
              </a:rPr>
              <a:t> </a:t>
            </a:r>
            <a:r>
              <a:rPr lang="en-US" spc="-5" dirty="0">
                <a:latin typeface="Times New Roman"/>
                <a:cs typeface="Times New Roman"/>
              </a:rPr>
              <a:t>for</a:t>
            </a:r>
            <a:r>
              <a:rPr lang="en-US" spc="75" dirty="0">
                <a:latin typeface="Times New Roman"/>
                <a:cs typeface="Times New Roman"/>
              </a:rPr>
              <a:t> </a:t>
            </a:r>
            <a:r>
              <a:rPr lang="en-US" spc="-5" dirty="0">
                <a:latin typeface="Times New Roman"/>
                <a:cs typeface="Times New Roman"/>
              </a:rPr>
              <a:t>houses</a:t>
            </a:r>
            <a:r>
              <a:rPr lang="en-US" spc="75" dirty="0">
                <a:latin typeface="Times New Roman"/>
                <a:cs typeface="Times New Roman"/>
              </a:rPr>
              <a:t> </a:t>
            </a:r>
            <a:r>
              <a:rPr lang="en-US" spc="-5" dirty="0">
                <a:latin typeface="Times New Roman"/>
                <a:cs typeface="Times New Roman"/>
              </a:rPr>
              <a:t>in</a:t>
            </a:r>
            <a:r>
              <a:rPr lang="en-US" spc="75" dirty="0">
                <a:latin typeface="Times New Roman"/>
                <a:cs typeface="Times New Roman"/>
              </a:rPr>
              <a:t> </a:t>
            </a:r>
            <a:r>
              <a:rPr lang="en-US" spc="-5" dirty="0">
                <a:latin typeface="Times New Roman"/>
                <a:cs typeface="Times New Roman"/>
              </a:rPr>
              <a:t>Denver,</a:t>
            </a:r>
            <a:r>
              <a:rPr lang="en-US" spc="75" dirty="0">
                <a:latin typeface="Times New Roman"/>
                <a:cs typeface="Times New Roman"/>
              </a:rPr>
              <a:t> </a:t>
            </a:r>
            <a:r>
              <a:rPr lang="en-US" spc="-5" dirty="0">
                <a:latin typeface="Times New Roman"/>
                <a:cs typeface="Times New Roman"/>
              </a:rPr>
              <a:t>heights</a:t>
            </a:r>
            <a:r>
              <a:rPr lang="en-US" spc="7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75" dirty="0">
                <a:latin typeface="Times New Roman"/>
                <a:cs typeface="Times New Roman"/>
              </a:rPr>
              <a:t> </a:t>
            </a:r>
            <a:r>
              <a:rPr lang="en-US" spc="-5" dirty="0">
                <a:latin typeface="Times New Roman"/>
                <a:cs typeface="Times New Roman"/>
              </a:rPr>
              <a:t>female children</a:t>
            </a:r>
            <a:r>
              <a:rPr lang="en-US" spc="3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5" dirty="0">
                <a:latin typeface="Times New Roman"/>
                <a:cs typeface="Times New Roman"/>
              </a:rPr>
              <a:t> </a:t>
            </a:r>
            <a:r>
              <a:rPr lang="en-US" spc="-5" dirty="0">
                <a:latin typeface="Times New Roman"/>
                <a:cs typeface="Times New Roman"/>
              </a:rPr>
              <a:t>age</a:t>
            </a:r>
            <a:r>
              <a:rPr lang="en-US" spc="35" dirty="0">
                <a:latin typeface="Times New Roman"/>
                <a:cs typeface="Times New Roman"/>
              </a:rPr>
              <a:t> </a:t>
            </a:r>
            <a:r>
              <a:rPr lang="en-US" spc="-5" dirty="0">
                <a:latin typeface="Times New Roman"/>
                <a:cs typeface="Times New Roman"/>
              </a:rPr>
              <a:t>11</a:t>
            </a:r>
            <a:r>
              <a:rPr lang="en-US" spc="35" dirty="0">
                <a:latin typeface="Times New Roman"/>
                <a:cs typeface="Times New Roman"/>
              </a:rPr>
              <a:t> </a:t>
            </a:r>
            <a:r>
              <a:rPr lang="en-US" spc="-5" dirty="0">
                <a:latin typeface="Times New Roman"/>
                <a:cs typeface="Times New Roman"/>
              </a:rPr>
              <a:t>in</a:t>
            </a:r>
            <a:r>
              <a:rPr lang="en-US" spc="35" dirty="0">
                <a:latin typeface="Times New Roman"/>
                <a:cs typeface="Times New Roman"/>
              </a:rPr>
              <a:t> </a:t>
            </a:r>
            <a:r>
              <a:rPr lang="en-US" spc="-5" dirty="0">
                <a:latin typeface="Times New Roman"/>
                <a:cs typeface="Times New Roman"/>
              </a:rPr>
              <a:t>Egypt,</a:t>
            </a:r>
            <a:r>
              <a:rPr lang="en-US" spc="35" dirty="0">
                <a:latin typeface="Times New Roman"/>
                <a:cs typeface="Times New Roman"/>
              </a:rPr>
              <a:t> </a:t>
            </a:r>
            <a:r>
              <a:rPr lang="en-US" spc="-5" dirty="0">
                <a:latin typeface="Times New Roman"/>
                <a:cs typeface="Times New Roman"/>
              </a:rPr>
              <a:t>and</a:t>
            </a:r>
            <a:r>
              <a:rPr lang="en-US" spc="35" dirty="0">
                <a:latin typeface="Times New Roman"/>
                <a:cs typeface="Times New Roman"/>
              </a:rPr>
              <a:t> </a:t>
            </a:r>
            <a:r>
              <a:rPr lang="en-US" spc="-5" dirty="0">
                <a:latin typeface="Times New Roman"/>
                <a:cs typeface="Times New Roman"/>
              </a:rPr>
              <a:t>systolic</a:t>
            </a:r>
            <a:r>
              <a:rPr lang="en-US" spc="30" dirty="0">
                <a:latin typeface="Times New Roman"/>
                <a:cs typeface="Times New Roman"/>
              </a:rPr>
              <a:t> </a:t>
            </a:r>
            <a:r>
              <a:rPr lang="en-US" spc="-5" dirty="0">
                <a:latin typeface="Times New Roman"/>
                <a:cs typeface="Times New Roman"/>
              </a:rPr>
              <a:t>blood</a:t>
            </a:r>
            <a:r>
              <a:rPr lang="en-US" spc="35" dirty="0">
                <a:latin typeface="Times New Roman"/>
                <a:cs typeface="Times New Roman"/>
              </a:rPr>
              <a:t> </a:t>
            </a:r>
            <a:r>
              <a:rPr lang="en-US" spc="-5" dirty="0">
                <a:latin typeface="Times New Roman"/>
                <a:cs typeface="Times New Roman"/>
              </a:rPr>
              <a:t>pressure</a:t>
            </a:r>
            <a:r>
              <a:rPr lang="en-US" spc="35" dirty="0">
                <a:latin typeface="Times New Roman"/>
                <a:cs typeface="Times New Roman"/>
              </a:rPr>
              <a:t> </a:t>
            </a:r>
            <a:r>
              <a:rPr lang="en-US" spc="-5" dirty="0">
                <a:latin typeface="Times New Roman"/>
                <a:cs typeface="Times New Roman"/>
              </a:rPr>
              <a:t>readings</a:t>
            </a:r>
            <a:r>
              <a:rPr lang="en-US" spc="35" dirty="0">
                <a:latin typeface="Times New Roman"/>
                <a:cs typeface="Times New Roman"/>
              </a:rPr>
              <a:t> </a:t>
            </a:r>
            <a:r>
              <a:rPr lang="en-US" spc="-5" dirty="0">
                <a:latin typeface="Times New Roman"/>
                <a:cs typeface="Times New Roman"/>
              </a:rPr>
              <a:t>for</a:t>
            </a:r>
            <a:r>
              <a:rPr lang="en-US" spc="35" dirty="0">
                <a:latin typeface="Times New Roman"/>
                <a:cs typeface="Times New Roman"/>
              </a:rPr>
              <a:t> </a:t>
            </a:r>
            <a:r>
              <a:rPr lang="en-US" spc="-5" dirty="0">
                <a:latin typeface="Times New Roman"/>
                <a:cs typeface="Times New Roman"/>
              </a:rPr>
              <a:t>adults</a:t>
            </a:r>
            <a:r>
              <a:rPr lang="en-US" spc="35" dirty="0">
                <a:latin typeface="Times New Roman"/>
                <a:cs typeface="Times New Roman"/>
              </a:rPr>
              <a:t> </a:t>
            </a:r>
            <a:r>
              <a:rPr lang="en-US" spc="-5" dirty="0">
                <a:latin typeface="Times New Roman"/>
                <a:cs typeface="Times New Roman"/>
              </a:rPr>
              <a:t>in</a:t>
            </a:r>
            <a:r>
              <a:rPr lang="en-US" spc="35" dirty="0">
                <a:latin typeface="Times New Roman"/>
                <a:cs typeface="Times New Roman"/>
              </a:rPr>
              <a:t> </a:t>
            </a:r>
            <a:r>
              <a:rPr lang="en-US" spc="-5" dirty="0" err="1">
                <a:latin typeface="Times New Roman"/>
                <a:cs typeface="Times New Roman"/>
              </a:rPr>
              <a:t>Frigento</a:t>
            </a:r>
            <a:r>
              <a:rPr lang="en-US" spc="-5" dirty="0">
                <a:latin typeface="Times New Roman"/>
                <a:cs typeface="Times New Roman"/>
              </a:rPr>
              <a:t>, </a:t>
            </a:r>
            <a:r>
              <a:rPr lang="en-US" spc="-10" dirty="0">
                <a:latin typeface="Times New Roman"/>
                <a:cs typeface="Times New Roman"/>
              </a:rPr>
              <a:t>Italy</a:t>
            </a:r>
            <a:r>
              <a:rPr lang="en-US" spc="-5" dirty="0">
                <a:latin typeface="Times New Roman"/>
                <a:cs typeface="Times New Roman"/>
              </a:rPr>
              <a:t>.</a:t>
            </a:r>
            <a:r>
              <a:rPr lang="en-US" spc="-40" dirty="0">
                <a:latin typeface="Times New Roman"/>
                <a:cs typeface="Times New Roman"/>
              </a:rPr>
              <a:t> </a:t>
            </a:r>
            <a:r>
              <a:rPr lang="en-US" spc="-15" dirty="0">
                <a:latin typeface="Times New Roman"/>
                <a:cs typeface="Times New Roman"/>
              </a:rPr>
              <a:t>Th</a:t>
            </a:r>
            <a:r>
              <a:rPr lang="en-US" spc="-5" dirty="0">
                <a:latin typeface="Times New Roman"/>
                <a:cs typeface="Times New Roman"/>
              </a:rPr>
              <a:t>e</a:t>
            </a:r>
            <a:r>
              <a:rPr lang="en-US" spc="-40" dirty="0">
                <a:latin typeface="Times New Roman"/>
                <a:cs typeface="Times New Roman"/>
              </a:rPr>
              <a:t> </a:t>
            </a:r>
            <a:r>
              <a:rPr lang="en-US" spc="-15" dirty="0">
                <a:latin typeface="Times New Roman"/>
                <a:cs typeface="Times New Roman"/>
              </a:rPr>
              <a:t>norma</a:t>
            </a:r>
            <a:r>
              <a:rPr lang="en-US" spc="-5" dirty="0">
                <a:latin typeface="Times New Roman"/>
                <a:cs typeface="Times New Roman"/>
              </a:rPr>
              <a:t>l</a:t>
            </a:r>
            <a:r>
              <a:rPr lang="en-US" spc="-40" dirty="0">
                <a:latin typeface="Times New Roman"/>
                <a:cs typeface="Times New Roman"/>
              </a:rPr>
              <a:t> </a:t>
            </a:r>
            <a:r>
              <a:rPr lang="en-US" spc="-10" dirty="0">
                <a:latin typeface="Times New Roman"/>
                <a:cs typeface="Times New Roman"/>
              </a:rPr>
              <a:t>distributio</a:t>
            </a:r>
            <a:r>
              <a:rPr lang="en-US" spc="-5" dirty="0">
                <a:latin typeface="Times New Roman"/>
                <a:cs typeface="Times New Roman"/>
              </a:rPr>
              <a:t>n</a:t>
            </a:r>
            <a:r>
              <a:rPr lang="en-US" spc="-40" dirty="0">
                <a:latin typeface="Times New Roman"/>
                <a:cs typeface="Times New Roman"/>
              </a:rPr>
              <a:t> </a:t>
            </a:r>
            <a:r>
              <a:rPr lang="en-US" spc="-5" dirty="0">
                <a:latin typeface="Times New Roman"/>
                <a:cs typeface="Times New Roman"/>
              </a:rPr>
              <a:t>is</a:t>
            </a:r>
            <a:r>
              <a:rPr lang="en-US" spc="-40" dirty="0">
                <a:latin typeface="Times New Roman"/>
                <a:cs typeface="Times New Roman"/>
              </a:rPr>
              <a:t> </a:t>
            </a:r>
            <a:r>
              <a:rPr lang="en-US" spc="-10" dirty="0">
                <a:latin typeface="Times New Roman"/>
                <a:cs typeface="Times New Roman"/>
              </a:rPr>
              <a:t>ubiquitou</a:t>
            </a:r>
            <a:r>
              <a:rPr lang="en-US" spc="-5" dirty="0">
                <a:latin typeface="Times New Roman"/>
                <a:cs typeface="Times New Roman"/>
              </a:rPr>
              <a:t>s</a:t>
            </a:r>
            <a:r>
              <a:rPr lang="en-US" spc="-4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n</a:t>
            </a:r>
            <a:r>
              <a:rPr lang="en-US" spc="-40" dirty="0">
                <a:latin typeface="Times New Roman"/>
                <a:cs typeface="Times New Roman"/>
              </a:rPr>
              <a:t> </a:t>
            </a:r>
            <a:r>
              <a:rPr lang="en-US" spc="-10" dirty="0">
                <a:latin typeface="Times New Roman"/>
                <a:cs typeface="Times New Roman"/>
              </a:rPr>
              <a:t>everyda</a:t>
            </a:r>
            <a:r>
              <a:rPr lang="en-US" spc="-5" dirty="0">
                <a:latin typeface="Times New Roman"/>
                <a:cs typeface="Times New Roman"/>
              </a:rPr>
              <a:t>y</a:t>
            </a:r>
            <a:r>
              <a:rPr lang="en-US" spc="-40" dirty="0">
                <a:latin typeface="Times New Roman"/>
                <a:cs typeface="Times New Roman"/>
              </a:rPr>
              <a:t> </a:t>
            </a:r>
            <a:r>
              <a:rPr lang="en-US" spc="-10" dirty="0">
                <a:latin typeface="Times New Roman"/>
                <a:cs typeface="Times New Roman"/>
              </a:rPr>
              <a:t>life</a:t>
            </a:r>
            <a:r>
              <a:rPr lang="en-US" spc="-5" dirty="0">
                <a:latin typeface="Times New Roman"/>
                <a:cs typeface="Times New Roman"/>
              </a:rPr>
              <a:t>.</a:t>
            </a:r>
            <a:r>
              <a:rPr lang="en-US" spc="-40" dirty="0">
                <a:latin typeface="Times New Roman"/>
                <a:cs typeface="Times New Roman"/>
              </a:rPr>
              <a:t> </a:t>
            </a:r>
            <a:r>
              <a:rPr lang="en-US" spc="-15" dirty="0">
                <a:latin typeface="Times New Roman"/>
                <a:cs typeface="Times New Roman"/>
              </a:rPr>
              <a:t>Fo</a:t>
            </a:r>
            <a:r>
              <a:rPr lang="en-US" spc="-5" dirty="0">
                <a:latin typeface="Times New Roman"/>
                <a:cs typeface="Times New Roman"/>
              </a:rPr>
              <a:t>r</a:t>
            </a:r>
            <a:r>
              <a:rPr lang="en-US" spc="-40" dirty="0">
                <a:latin typeface="Times New Roman"/>
                <a:cs typeface="Times New Roman"/>
              </a:rPr>
              <a:t> </a:t>
            </a:r>
            <a:r>
              <a:rPr lang="en-US" spc="-10" dirty="0">
                <a:latin typeface="Times New Roman"/>
                <a:cs typeface="Times New Roman"/>
              </a:rPr>
              <a:t>example</a:t>
            </a:r>
            <a:r>
              <a:rPr lang="en-US" spc="-5" dirty="0">
                <a:latin typeface="Times New Roman"/>
                <a:cs typeface="Times New Roman"/>
              </a:rPr>
              <a:t>,</a:t>
            </a:r>
            <a:r>
              <a:rPr lang="en-US" spc="-40" dirty="0">
                <a:latin typeface="Times New Roman"/>
                <a:cs typeface="Times New Roman"/>
              </a:rPr>
              <a:t> </a:t>
            </a:r>
            <a:r>
              <a:rPr lang="en-US" spc="-10" dirty="0">
                <a:latin typeface="Times New Roman"/>
                <a:cs typeface="Times New Roman"/>
              </a:rPr>
              <a:t>Figur</a:t>
            </a:r>
            <a:r>
              <a:rPr lang="en-US" spc="-5" dirty="0">
                <a:latin typeface="Times New Roman"/>
                <a:cs typeface="Times New Roman"/>
              </a:rPr>
              <a:t>e</a:t>
            </a:r>
            <a:r>
              <a:rPr lang="en-US" spc="-40" dirty="0">
                <a:latin typeface="Times New Roman"/>
                <a:cs typeface="Times New Roman"/>
              </a:rPr>
              <a:t> </a:t>
            </a:r>
            <a:r>
              <a:rPr lang="en-US" spc="-5" dirty="0">
                <a:latin typeface="Times New Roman"/>
                <a:cs typeface="Times New Roman"/>
              </a:rPr>
              <a:t>5</a:t>
            </a:r>
            <a:r>
              <a:rPr lang="en-US" spc="-40" dirty="0">
                <a:latin typeface="Times New Roman"/>
                <a:cs typeface="Times New Roman"/>
              </a:rPr>
              <a:t> </a:t>
            </a:r>
            <a:r>
              <a:rPr lang="en-US" spc="-10" dirty="0">
                <a:latin typeface="Times New Roman"/>
                <a:cs typeface="Times New Roman"/>
              </a:rPr>
              <a:t>shows </a:t>
            </a:r>
            <a:r>
              <a:rPr lang="en-US" spc="-5" dirty="0">
                <a:latin typeface="Times New Roman"/>
                <a:cs typeface="Times New Roman"/>
              </a:rPr>
              <a:t>a</a:t>
            </a:r>
            <a:r>
              <a:rPr lang="en-US" spc="65" dirty="0">
                <a:latin typeface="Times New Roman"/>
                <a:cs typeface="Times New Roman"/>
              </a:rPr>
              <a:t> </a:t>
            </a:r>
            <a:r>
              <a:rPr lang="en-US" spc="-10" dirty="0">
                <a:latin typeface="Times New Roman"/>
                <a:cs typeface="Times New Roman"/>
              </a:rPr>
              <a:t>ba</a:t>
            </a:r>
            <a:r>
              <a:rPr lang="en-US" spc="-5" dirty="0">
                <a:latin typeface="Times New Roman"/>
                <a:cs typeface="Times New Roman"/>
              </a:rPr>
              <a:t>r</a:t>
            </a:r>
            <a:r>
              <a:rPr lang="en-US" spc="65" dirty="0">
                <a:latin typeface="Times New Roman"/>
                <a:cs typeface="Times New Roman"/>
              </a:rPr>
              <a:t> </a:t>
            </a:r>
            <a:r>
              <a:rPr lang="en-US" spc="-10" dirty="0">
                <a:latin typeface="Times New Roman"/>
                <a:cs typeface="Times New Roman"/>
              </a:rPr>
              <a:t>grap</a:t>
            </a:r>
            <a:r>
              <a:rPr lang="en-US" spc="-5" dirty="0">
                <a:latin typeface="Times New Roman"/>
                <a:cs typeface="Times New Roman"/>
              </a:rPr>
              <a:t>h</a:t>
            </a:r>
            <a:r>
              <a:rPr lang="en-US" spc="6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65" dirty="0">
                <a:latin typeface="Times New Roman"/>
                <a:cs typeface="Times New Roman"/>
              </a:rPr>
              <a:t> </a:t>
            </a:r>
            <a:r>
              <a:rPr lang="en-US" spc="-10" dirty="0">
                <a:latin typeface="Times New Roman"/>
                <a:cs typeface="Times New Roman"/>
              </a:rPr>
              <a:t>dat</a:t>
            </a:r>
            <a:r>
              <a:rPr lang="en-US" spc="-5" dirty="0">
                <a:latin typeface="Times New Roman"/>
                <a:cs typeface="Times New Roman"/>
              </a:rPr>
              <a:t>a</a:t>
            </a:r>
            <a:r>
              <a:rPr lang="en-US" spc="65" dirty="0">
                <a:latin typeface="Times New Roman"/>
                <a:cs typeface="Times New Roman"/>
              </a:rPr>
              <a:t> </a:t>
            </a:r>
            <a:r>
              <a:rPr lang="en-US" spc="-5" dirty="0">
                <a:latin typeface="Times New Roman"/>
                <a:cs typeface="Times New Roman"/>
              </a:rPr>
              <a:t>f</a:t>
            </a:r>
            <a:r>
              <a:rPr lang="en-US" spc="-10" dirty="0">
                <a:latin typeface="Times New Roman"/>
                <a:cs typeface="Times New Roman"/>
              </a:rPr>
              <a:t>rom</a:t>
            </a:r>
            <a:r>
              <a:rPr lang="en-US" spc="65" dirty="0">
                <a:latin typeface="Times New Roman"/>
                <a:cs typeface="Times New Roman"/>
              </a:rPr>
              <a:t> </a:t>
            </a:r>
            <a:r>
              <a:rPr lang="en-US" spc="-5" dirty="0">
                <a:latin typeface="Times New Roman"/>
                <a:cs typeface="Times New Roman"/>
              </a:rPr>
              <a:t>a</a:t>
            </a:r>
            <a:r>
              <a:rPr lang="en-US" spc="65" dirty="0">
                <a:latin typeface="Times New Roman"/>
                <a:cs typeface="Times New Roman"/>
              </a:rPr>
              <a:t> </a:t>
            </a:r>
            <a:r>
              <a:rPr lang="en-US" spc="-10" dirty="0">
                <a:latin typeface="Times New Roman"/>
                <a:cs typeface="Times New Roman"/>
              </a:rPr>
              <a:t>surve</a:t>
            </a:r>
            <a:r>
              <a:rPr lang="en-US" spc="-5" dirty="0">
                <a:latin typeface="Times New Roman"/>
                <a:cs typeface="Times New Roman"/>
              </a:rPr>
              <a:t>y</a:t>
            </a:r>
            <a:r>
              <a:rPr lang="en-US" spc="6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n</a:t>
            </a:r>
            <a:r>
              <a:rPr lang="en-US" spc="6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65" dirty="0">
                <a:latin typeface="Times New Roman"/>
                <a:cs typeface="Times New Roman"/>
              </a:rPr>
              <a:t> </a:t>
            </a:r>
            <a:r>
              <a:rPr lang="en-US" spc="-10" dirty="0">
                <a:latin typeface="Times New Roman"/>
                <a:cs typeface="Times New Roman"/>
              </a:rPr>
              <a:t>tim</a:t>
            </a:r>
            <a:r>
              <a:rPr lang="en-US" spc="-5" dirty="0">
                <a:latin typeface="Times New Roman"/>
                <a:cs typeface="Times New Roman"/>
              </a:rPr>
              <a:t>e</a:t>
            </a:r>
            <a:r>
              <a:rPr lang="en-US" spc="6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65" dirty="0">
                <a:latin typeface="Times New Roman"/>
                <a:cs typeface="Times New Roman"/>
              </a:rPr>
              <a:t> </a:t>
            </a:r>
            <a:r>
              <a:rPr lang="en-US" spc="-10" dirty="0">
                <a:latin typeface="Times New Roman"/>
                <a:cs typeface="Times New Roman"/>
              </a:rPr>
              <a:t>da</a:t>
            </a:r>
            <a:r>
              <a:rPr lang="en-US" spc="-5" dirty="0">
                <a:latin typeface="Times New Roman"/>
                <a:cs typeface="Times New Roman"/>
              </a:rPr>
              <a:t>y</a:t>
            </a:r>
            <a:r>
              <a:rPr lang="en-US" spc="65"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spc="65" dirty="0">
                <a:latin typeface="Times New Roman"/>
                <a:cs typeface="Times New Roman"/>
              </a:rPr>
              <a:t> </a:t>
            </a:r>
            <a:r>
              <a:rPr lang="en-US" spc="-10" dirty="0">
                <a:latin typeface="Times New Roman"/>
                <a:cs typeface="Times New Roman"/>
              </a:rPr>
              <a:t>worker</a:t>
            </a:r>
            <a:r>
              <a:rPr lang="en-US" spc="-5" dirty="0">
                <a:latin typeface="Times New Roman"/>
                <a:cs typeface="Times New Roman"/>
              </a:rPr>
              <a:t>s</a:t>
            </a:r>
            <a:r>
              <a:rPr lang="en-US" spc="65" dirty="0">
                <a:latin typeface="Times New Roman"/>
                <a:cs typeface="Times New Roman"/>
              </a:rPr>
              <a:t> </a:t>
            </a:r>
            <a:r>
              <a:rPr lang="en-US" spc="-5" dirty="0">
                <a:latin typeface="Times New Roman"/>
                <a:cs typeface="Times New Roman"/>
              </a:rPr>
              <a:t>in</a:t>
            </a:r>
            <a:r>
              <a:rPr lang="en-US" spc="6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65" dirty="0">
                <a:latin typeface="Times New Roman"/>
                <a:cs typeface="Times New Roman"/>
              </a:rPr>
              <a:t> </a:t>
            </a:r>
            <a:r>
              <a:rPr lang="en-US" spc="-10" dirty="0">
                <a:latin typeface="Times New Roman"/>
                <a:cs typeface="Times New Roman"/>
              </a:rPr>
              <a:t>Unite</a:t>
            </a:r>
            <a:r>
              <a:rPr lang="en-US" spc="-5" dirty="0">
                <a:latin typeface="Times New Roman"/>
                <a:cs typeface="Times New Roman"/>
              </a:rPr>
              <a:t>d</a:t>
            </a:r>
            <a:r>
              <a:rPr lang="en-US" spc="65" dirty="0">
                <a:latin typeface="Times New Roman"/>
                <a:cs typeface="Times New Roman"/>
              </a:rPr>
              <a:t> </a:t>
            </a:r>
            <a:r>
              <a:rPr lang="en-US" spc="-10" dirty="0">
                <a:latin typeface="Times New Roman"/>
                <a:cs typeface="Times New Roman"/>
              </a:rPr>
              <a:t>States leav</a:t>
            </a:r>
            <a:r>
              <a:rPr lang="en-US" spc="-5" dirty="0">
                <a:latin typeface="Times New Roman"/>
                <a:cs typeface="Times New Roman"/>
              </a:rPr>
              <a:t>e </a:t>
            </a:r>
            <a:r>
              <a:rPr lang="en-US" spc="-10" dirty="0">
                <a:latin typeface="Times New Roman"/>
                <a:cs typeface="Times New Roman"/>
              </a:rPr>
              <a:t>fo</a:t>
            </a:r>
            <a:r>
              <a:rPr lang="en-US" spc="-5" dirty="0">
                <a:latin typeface="Times New Roman"/>
                <a:cs typeface="Times New Roman"/>
              </a:rPr>
              <a:t>r </a:t>
            </a:r>
            <a:r>
              <a:rPr lang="en-US" spc="-15" dirty="0">
                <a:latin typeface="Times New Roman"/>
                <a:cs typeface="Times New Roman"/>
              </a:rPr>
              <a:t>work</a:t>
            </a:r>
            <a:r>
              <a:rPr lang="en-US" spc="-5" dirty="0">
                <a:latin typeface="Times New Roman"/>
                <a:cs typeface="Times New Roman"/>
              </a:rPr>
              <a:t>.</a:t>
            </a:r>
            <a:r>
              <a:rPr lang="en-US" dirty="0">
                <a:latin typeface="Times New Roman"/>
                <a:cs typeface="Times New Roman"/>
              </a:rPr>
              <a:t> </a:t>
            </a:r>
            <a:r>
              <a:rPr lang="en-US" spc="-10" dirty="0">
                <a:latin typeface="Times New Roman"/>
                <a:cs typeface="Times New Roman"/>
              </a:rPr>
              <a:t>Not</a:t>
            </a:r>
            <a:r>
              <a:rPr lang="en-US" spc="-5" dirty="0">
                <a:latin typeface="Times New Roman"/>
                <a:cs typeface="Times New Roman"/>
              </a:rPr>
              <a:t>e </a:t>
            </a:r>
            <a:r>
              <a:rPr lang="en-US" spc="-10"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approximat</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bell-shape</a:t>
            </a:r>
            <a:r>
              <a:rPr lang="en-US" spc="-5" dirty="0">
                <a:latin typeface="Times New Roman"/>
                <a:cs typeface="Times New Roman"/>
              </a:rPr>
              <a:t>d</a:t>
            </a:r>
            <a:r>
              <a:rPr lang="en-US" dirty="0">
                <a:latin typeface="Times New Roman"/>
                <a:cs typeface="Times New Roman"/>
              </a:rPr>
              <a:t> </a:t>
            </a:r>
            <a:r>
              <a:rPr lang="en-US" spc="-10" dirty="0">
                <a:latin typeface="Times New Roman"/>
                <a:cs typeface="Times New Roman"/>
              </a:rPr>
              <a:t>curv</a:t>
            </a:r>
            <a:r>
              <a:rPr lang="en-US" spc="-5" dirty="0">
                <a:latin typeface="Times New Roman"/>
                <a:cs typeface="Times New Roman"/>
              </a:rPr>
              <a:t>e </a:t>
            </a:r>
            <a:r>
              <a:rPr lang="en-US" spc="-10" dirty="0">
                <a:latin typeface="Times New Roman"/>
                <a:cs typeface="Times New Roman"/>
              </a:rPr>
              <a:t>generate</a:t>
            </a:r>
            <a:r>
              <a:rPr lang="en-US" spc="-5" dirty="0">
                <a:latin typeface="Times New Roman"/>
                <a:cs typeface="Times New Roman"/>
              </a:rPr>
              <a:t>d</a:t>
            </a:r>
            <a:r>
              <a:rPr lang="en-US"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 </a:t>
            </a:r>
            <a:r>
              <a:rPr lang="en-US" spc="-10"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data.</a:t>
            </a:r>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p:pic>
        <p:nvPicPr>
          <p:cNvPr id="5" name="Picture 2" descr="A graph shows a normal distribution for real data represented in a histogram. The x axis shows hours 6, 7, 8, and 9 labeled, with tick marks marking every 30 minutes. The y axis ranges from 0 to 20, in increments of 5 and is labeled millions. Starting between 5:30 and 6, are rectangles of height approximately 6, 12, 13, 18, 17, 15, and 7. A dashed bell-shape curve begins on the y axis, and follows the heights of the rectangle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24547" y="1403652"/>
            <a:ext cx="3781660" cy="4306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48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8.1  Probability and </a:t>
            </a:r>
            <a:r>
              <a:rPr lang="en-US" sz="3100" dirty="0"/>
              <a:t>Integration (</a:t>
            </a:r>
            <a:r>
              <a:rPr lang="en-US" sz="3100" dirty="0" smtClean="0"/>
              <a:t>10 </a:t>
            </a:r>
            <a:r>
              <a:rPr lang="en-US" sz="3100" dirty="0"/>
              <a:t>of 13)</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0" dirty="0">
                    <a:solidFill>
                      <a:schemeClr val="tx1"/>
                    </a:solidFill>
                  </a:rPr>
                  <a:t>One</a:t>
                </a:r>
                <a:r>
                  <a:rPr lang="en-US" spc="120" dirty="0">
                    <a:solidFill>
                      <a:schemeClr val="tx1"/>
                    </a:solidFill>
                  </a:rPr>
                  <a:t> </a:t>
                </a:r>
                <a:r>
                  <a:rPr lang="en-US" spc="-10" dirty="0">
                    <a:solidFill>
                      <a:schemeClr val="tx1"/>
                    </a:solidFill>
                  </a:rPr>
                  <a:t>d</a:t>
                </a:r>
                <a:r>
                  <a:rPr lang="en-US" spc="-5" dirty="0">
                    <a:solidFill>
                      <a:schemeClr val="tx1"/>
                    </a:solidFill>
                  </a:rPr>
                  <a:t>ifficulty</a:t>
                </a:r>
                <a:r>
                  <a:rPr lang="en-US" spc="120" dirty="0">
                    <a:solidFill>
                      <a:schemeClr val="tx1"/>
                    </a:solidFill>
                  </a:rPr>
                  <a:t> </a:t>
                </a:r>
                <a:r>
                  <a:rPr lang="en-US" spc="-5" dirty="0">
                    <a:solidFill>
                      <a:schemeClr val="tx1"/>
                    </a:solidFill>
                  </a:rPr>
                  <a:t>with</a:t>
                </a:r>
                <a:r>
                  <a:rPr lang="en-US" spc="120" dirty="0">
                    <a:solidFill>
                      <a:schemeClr val="tx1"/>
                    </a:solidFill>
                  </a:rPr>
                  <a:t> </a:t>
                </a:r>
                <a:r>
                  <a:rPr lang="en-US" spc="-5" dirty="0">
                    <a:solidFill>
                      <a:schemeClr val="tx1"/>
                    </a:solidFill>
                  </a:rPr>
                  <a:t>normal</a:t>
                </a:r>
                <a:r>
                  <a:rPr lang="en-US" spc="120" dirty="0">
                    <a:solidFill>
                      <a:schemeClr val="tx1"/>
                    </a:solidFill>
                  </a:rPr>
                  <a:t> </a:t>
                </a:r>
                <a:r>
                  <a:rPr lang="en-US" spc="-5" dirty="0">
                    <a:solidFill>
                      <a:schemeClr val="tx1"/>
                    </a:solidFill>
                  </a:rPr>
                  <a:t>density</a:t>
                </a:r>
                <a:r>
                  <a:rPr lang="en-US" spc="120" dirty="0">
                    <a:solidFill>
                      <a:schemeClr val="tx1"/>
                    </a:solidFill>
                  </a:rPr>
                  <a:t> </a:t>
                </a:r>
                <a:r>
                  <a:rPr lang="en-US" spc="-5" dirty="0">
                    <a:solidFill>
                      <a:schemeClr val="tx1"/>
                    </a:solidFill>
                  </a:rPr>
                  <a:t>functions</a:t>
                </a:r>
                <a:r>
                  <a:rPr lang="en-US" spc="120" dirty="0">
                    <a:solidFill>
                      <a:schemeClr val="tx1"/>
                    </a:solidFill>
                  </a:rPr>
                  <a:t> </a:t>
                </a:r>
                <a:r>
                  <a:rPr lang="en-US" spc="-5" dirty="0">
                    <a:solidFill>
                      <a:schemeClr val="tx1"/>
                    </a:solidFill>
                  </a:rPr>
                  <a:t>is</a:t>
                </a:r>
                <a:r>
                  <a:rPr lang="en-US" spc="120" dirty="0">
                    <a:solidFill>
                      <a:schemeClr val="tx1"/>
                    </a:solidFill>
                  </a:rPr>
                  <a:t> </a:t>
                </a:r>
                <a:r>
                  <a:rPr lang="en-US" spc="-5" dirty="0">
                    <a:solidFill>
                      <a:schemeClr val="tx1"/>
                    </a:solidFill>
                  </a:rPr>
                  <a:t>that</a:t>
                </a:r>
                <a:r>
                  <a:rPr lang="en-US" spc="120" dirty="0">
                    <a:solidFill>
                      <a:schemeClr val="tx1"/>
                    </a:solidFill>
                  </a:rPr>
                  <a:t> </a:t>
                </a:r>
                <a:r>
                  <a:rPr lang="en-US" spc="-5" dirty="0">
                    <a:solidFill>
                      <a:schemeClr val="tx1"/>
                    </a:solidFill>
                  </a:rPr>
                  <a:t>they</a:t>
                </a:r>
                <a:r>
                  <a:rPr lang="en-US" spc="120" dirty="0">
                    <a:solidFill>
                      <a:schemeClr val="tx1"/>
                    </a:solidFill>
                  </a:rPr>
                  <a:t> </a:t>
                </a:r>
                <a:r>
                  <a:rPr lang="en-US" spc="-5" dirty="0">
                    <a:solidFill>
                      <a:schemeClr val="tx1"/>
                    </a:solidFill>
                  </a:rPr>
                  <a:t>do</a:t>
                </a:r>
                <a:r>
                  <a:rPr lang="en-US" spc="120" dirty="0">
                    <a:solidFill>
                      <a:schemeClr val="tx1"/>
                    </a:solidFill>
                  </a:rPr>
                  <a:t> </a:t>
                </a:r>
                <a:r>
                  <a:rPr lang="en-US" spc="-5" dirty="0">
                    <a:solidFill>
                      <a:schemeClr val="tx1"/>
                    </a:solidFill>
                  </a:rPr>
                  <a:t>not</a:t>
                </a:r>
                <a:r>
                  <a:rPr lang="en-US" spc="120" dirty="0">
                    <a:solidFill>
                      <a:schemeClr val="tx1"/>
                    </a:solidFill>
                  </a:rPr>
                  <a:t> </a:t>
                </a:r>
                <a:r>
                  <a:rPr lang="en-US" spc="-5" dirty="0">
                    <a:solidFill>
                      <a:schemeClr val="tx1"/>
                    </a:solidFill>
                  </a:rPr>
                  <a:t>have</a:t>
                </a:r>
                <a:r>
                  <a:rPr lang="en-US" spc="120" dirty="0">
                    <a:solidFill>
                      <a:schemeClr val="tx1"/>
                    </a:solidFill>
                  </a:rPr>
                  <a:t> </a:t>
                </a:r>
                <a:r>
                  <a:rPr lang="en-US" spc="-5" dirty="0">
                    <a:solidFill>
                      <a:schemeClr val="tx1"/>
                    </a:solidFill>
                  </a:rPr>
                  <a:t>elementary antiderivatives.</a:t>
                </a:r>
                <a:r>
                  <a:rPr lang="en-US" dirty="0">
                    <a:solidFill>
                      <a:schemeClr val="tx1"/>
                    </a:solidFill>
                  </a:rPr>
                  <a:t>  </a:t>
                </a:r>
                <a:r>
                  <a:rPr lang="en-US" spc="-15" dirty="0">
                    <a:solidFill>
                      <a:schemeClr val="tx1"/>
                    </a:solidFill>
                  </a:rPr>
                  <a:t>A</a:t>
                </a:r>
                <a:r>
                  <a:rPr lang="en-US" spc="-5" dirty="0">
                    <a:solidFill>
                      <a:schemeClr val="tx1"/>
                    </a:solidFill>
                  </a:rPr>
                  <a:t>s a result, </a:t>
                </a:r>
                <a:r>
                  <a:rPr lang="en-US" spc="-10" dirty="0">
                    <a:solidFill>
                      <a:schemeClr val="tx1"/>
                    </a:solidFill>
                  </a:rPr>
                  <a:t>we</a:t>
                </a:r>
                <a:r>
                  <a:rPr lang="en-US" spc="-5" dirty="0">
                    <a:solidFill>
                      <a:schemeClr val="tx1"/>
                    </a:solidFill>
                  </a:rPr>
                  <a:t> cannot</a:t>
                </a:r>
                <a:r>
                  <a:rPr lang="en-US" dirty="0">
                    <a:solidFill>
                      <a:schemeClr val="tx1"/>
                    </a:solidFill>
                  </a:rPr>
                  <a:t> </a:t>
                </a:r>
                <a:r>
                  <a:rPr lang="en-US" spc="-5" dirty="0">
                    <a:solidFill>
                      <a:schemeClr val="tx1"/>
                    </a:solidFill>
                  </a:rPr>
                  <a:t>evaluate</a:t>
                </a:r>
                <a:r>
                  <a:rPr lang="en-US" dirty="0">
                    <a:solidFill>
                      <a:schemeClr val="tx1"/>
                    </a:solidFill>
                  </a:rPr>
                  <a:t> </a:t>
                </a:r>
                <a:r>
                  <a:rPr lang="en-US" spc="-5" dirty="0">
                    <a:solidFill>
                      <a:schemeClr val="tx1"/>
                    </a:solidFill>
                  </a:rPr>
                  <a:t>the probabilities</a:t>
                </a:r>
              </a:p>
              <a:p>
                <a:pPr marL="0" marR="5080" indent="0" algn="just">
                  <a:lnSpc>
                    <a:spcPct val="100000"/>
                  </a:lnSpc>
                  <a:buNone/>
                </a:pPr>
                <a:endParaRPr lang="en-US" spc="-5"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𝑃</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𝑎</m:t>
                          </m:r>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𝑋</m:t>
                          </m:r>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𝑏</m:t>
                          </m:r>
                        </m:e>
                      </m:d>
                      <m:r>
                        <a:rPr lang="en-US" b="0" i="1" smtClean="0">
                          <a:solidFill>
                            <a:schemeClr val="tx1"/>
                          </a:solidFill>
                          <a:latin typeface="Cambria Math" panose="02040503050406030204" pitchFamily="18" charset="0"/>
                          <a:ea typeface="Cambria Math" panose="02040503050406030204" pitchFamily="18" charset="0"/>
                          <a:cs typeface="Times New Roman"/>
                        </a:rPr>
                        <m:t>=</m:t>
                      </m:r>
                      <m:f>
                        <m:fPr>
                          <m:ctrlPr>
                            <a:rPr lang="en-US" i="1" spc="-10">
                              <a:solidFill>
                                <a:schemeClr val="tx1"/>
                              </a:solidFill>
                              <a:latin typeface="Cambria Math" panose="02040503050406030204" pitchFamily="18" charset="0"/>
                              <a:cs typeface="Times New Roman"/>
                            </a:rPr>
                          </m:ctrlPr>
                        </m:fPr>
                        <m:num>
                          <m:r>
                            <a:rPr lang="en-US" i="1" spc="-10">
                              <a:solidFill>
                                <a:schemeClr val="tx1"/>
                              </a:solidFill>
                              <a:latin typeface="Cambria Math" panose="02040503050406030204" pitchFamily="18" charset="0"/>
                              <a:cs typeface="Times New Roman"/>
                            </a:rPr>
                            <m:t>1</m:t>
                          </m:r>
                        </m:num>
                        <m:den>
                          <m:r>
                            <a:rPr lang="en-US" i="1" spc="-10">
                              <a:solidFill>
                                <a:schemeClr val="tx1"/>
                              </a:solidFill>
                              <a:latin typeface="Cambria Math" panose="02040503050406030204" pitchFamily="18" charset="0"/>
                              <a:ea typeface="Cambria Math" panose="02040503050406030204" pitchFamily="18" charset="0"/>
                              <a:cs typeface="Times New Roman"/>
                            </a:rPr>
                            <m:t>𝜎</m:t>
                          </m:r>
                          <m:rad>
                            <m:radPr>
                              <m:degHide m:val="on"/>
                              <m:ctrlPr>
                                <a:rPr lang="en-US" i="1" spc="-10">
                                  <a:solidFill>
                                    <a:schemeClr val="tx1"/>
                                  </a:solidFill>
                                  <a:latin typeface="Cambria Math" panose="02040503050406030204" pitchFamily="18" charset="0"/>
                                  <a:cs typeface="Times New Roman"/>
                                </a:rPr>
                              </m:ctrlPr>
                            </m:radPr>
                            <m:deg/>
                            <m:e>
                              <m:r>
                                <a:rPr lang="en-US" i="1" spc="-10">
                                  <a:solidFill>
                                    <a:schemeClr val="tx1"/>
                                  </a:solidFill>
                                  <a:latin typeface="Cambria Math" panose="02040503050406030204" pitchFamily="18" charset="0"/>
                                  <a:cs typeface="Times New Roman"/>
                                </a:rPr>
                                <m:t>2</m:t>
                              </m:r>
                              <m:r>
                                <a:rPr lang="en-US" i="1" spc="-10">
                                  <a:solidFill>
                                    <a:schemeClr val="tx1"/>
                                  </a:solidFill>
                                  <a:latin typeface="Cambria Math" panose="02040503050406030204" pitchFamily="18" charset="0"/>
                                  <a:ea typeface="Cambria Math" panose="02040503050406030204" pitchFamily="18" charset="0"/>
                                  <a:cs typeface="Times New Roman"/>
                                </a:rPr>
                                <m:t>𝜋</m:t>
                              </m:r>
                            </m:e>
                          </m:rad>
                        </m:den>
                      </m:f>
                      <m:nary>
                        <m:naryPr>
                          <m:ctrlPr>
                            <a:rPr lang="en-US" b="0" i="1" smtClean="0">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ea typeface="Cambria Math" panose="02040503050406030204" pitchFamily="18" charset="0"/>
                              <a:cs typeface="Times New Roman"/>
                            </a:rPr>
                            <m:t>𝑎</m:t>
                          </m:r>
                        </m:sub>
                        <m:sup>
                          <m:r>
                            <a:rPr lang="en-US" b="0" i="1" smtClean="0">
                              <a:solidFill>
                                <a:schemeClr val="tx1"/>
                              </a:solidFill>
                              <a:latin typeface="Cambria Math" panose="02040503050406030204" pitchFamily="18" charset="0"/>
                              <a:ea typeface="Cambria Math" panose="02040503050406030204" pitchFamily="18" charset="0"/>
                              <a:cs typeface="Times New Roman"/>
                            </a:rPr>
                            <m:t>𝑏</m:t>
                          </m:r>
                        </m:sup>
                        <m:e>
                          <m:sSup>
                            <m:sSupPr>
                              <m:ctrlPr>
                                <a:rPr lang="en-US" i="1" spc="-10">
                                  <a:solidFill>
                                    <a:schemeClr val="tx1"/>
                                  </a:solidFill>
                                  <a:latin typeface="Cambria Math" panose="02040503050406030204" pitchFamily="18" charset="0"/>
                                  <a:cs typeface="Times New Roman"/>
                                </a:rPr>
                              </m:ctrlPr>
                            </m:sSupPr>
                            <m:e>
                              <m:r>
                                <a:rPr lang="en-US" i="1" spc="-10">
                                  <a:solidFill>
                                    <a:schemeClr val="tx1"/>
                                  </a:solidFill>
                                  <a:latin typeface="Cambria Math" panose="02040503050406030204" pitchFamily="18" charset="0"/>
                                  <a:cs typeface="Times New Roman"/>
                                </a:rPr>
                                <m:t>𝑒</m:t>
                              </m:r>
                            </m:e>
                            <m:sup>
                              <m:r>
                                <a:rPr lang="en-US" i="1" spc="-10">
                                  <a:solidFill>
                                    <a:schemeClr val="tx1"/>
                                  </a:solidFill>
                                  <a:latin typeface="Cambria Math" panose="02040503050406030204" pitchFamily="18" charset="0"/>
                                  <a:cs typeface="Times New Roman"/>
                                </a:rPr>
                                <m:t>−</m:t>
                              </m:r>
                              <m:f>
                                <m:fPr>
                                  <m:type m:val="lin"/>
                                  <m:ctrlPr>
                                    <a:rPr lang="en-US" i="1" spc="-10">
                                      <a:solidFill>
                                        <a:schemeClr val="tx1"/>
                                      </a:solidFill>
                                      <a:latin typeface="Cambria Math" panose="02040503050406030204" pitchFamily="18" charset="0"/>
                                      <a:cs typeface="Times New Roman"/>
                                    </a:rPr>
                                  </m:ctrlPr>
                                </m:fPr>
                                <m:num>
                                  <m:sSup>
                                    <m:sSupPr>
                                      <m:ctrlPr>
                                        <a:rPr lang="en-US" i="1" spc="-10">
                                          <a:solidFill>
                                            <a:schemeClr val="tx1"/>
                                          </a:solidFill>
                                          <a:latin typeface="Cambria Math" panose="02040503050406030204" pitchFamily="18" charset="0"/>
                                          <a:cs typeface="Times New Roman"/>
                                        </a:rPr>
                                      </m:ctrlPr>
                                    </m:sSupPr>
                                    <m:e>
                                      <m:r>
                                        <a:rPr lang="en-US" i="1" spc="-10">
                                          <a:solidFill>
                                            <a:schemeClr val="tx1"/>
                                          </a:solidFill>
                                          <a:latin typeface="Cambria Math" panose="02040503050406030204" pitchFamily="18" charset="0"/>
                                          <a:cs typeface="Times New Roman"/>
                                        </a:rPr>
                                        <m:t>(</m:t>
                                      </m:r>
                                      <m:r>
                                        <a:rPr lang="en-US" i="1" spc="-10">
                                          <a:solidFill>
                                            <a:schemeClr val="tx1"/>
                                          </a:solidFill>
                                          <a:latin typeface="Cambria Math" panose="02040503050406030204" pitchFamily="18" charset="0"/>
                                          <a:cs typeface="Times New Roman"/>
                                        </a:rPr>
                                        <m:t>𝑥</m:t>
                                      </m:r>
                                      <m:r>
                                        <a:rPr lang="en-US" i="1" spc="-10">
                                          <a:solidFill>
                                            <a:schemeClr val="tx1"/>
                                          </a:solidFill>
                                          <a:latin typeface="Cambria Math" panose="02040503050406030204" pitchFamily="18" charset="0"/>
                                          <a:cs typeface="Times New Roman"/>
                                        </a:rPr>
                                        <m:t>−</m:t>
                                      </m:r>
                                      <m:r>
                                        <a:rPr lang="en-US" i="1" spc="-10">
                                          <a:solidFill>
                                            <a:schemeClr val="tx1"/>
                                          </a:solidFill>
                                          <a:latin typeface="Cambria Math" panose="02040503050406030204" pitchFamily="18" charset="0"/>
                                          <a:ea typeface="Cambria Math" panose="02040503050406030204" pitchFamily="18" charset="0"/>
                                          <a:cs typeface="Times New Roman"/>
                                        </a:rPr>
                                        <m:t>𝜇</m:t>
                                      </m:r>
                                      <m:r>
                                        <a:rPr lang="en-US" i="1" spc="-10">
                                          <a:solidFill>
                                            <a:schemeClr val="tx1"/>
                                          </a:solidFill>
                                          <a:latin typeface="Cambria Math" panose="02040503050406030204" pitchFamily="18" charset="0"/>
                                          <a:ea typeface="Cambria Math" panose="02040503050406030204" pitchFamily="18" charset="0"/>
                                          <a:cs typeface="Times New Roman"/>
                                        </a:rPr>
                                        <m:t>)</m:t>
                                      </m:r>
                                    </m:e>
                                    <m:sup>
                                      <m:r>
                                        <a:rPr lang="en-US" i="1" spc="-10">
                                          <a:solidFill>
                                            <a:schemeClr val="tx1"/>
                                          </a:solidFill>
                                          <a:latin typeface="Cambria Math" panose="02040503050406030204" pitchFamily="18" charset="0"/>
                                          <a:cs typeface="Times New Roman"/>
                                        </a:rPr>
                                        <m:t>2</m:t>
                                      </m:r>
                                    </m:sup>
                                  </m:sSup>
                                </m:num>
                                <m:den>
                                  <m:r>
                                    <a:rPr lang="en-US" i="1" spc="-10">
                                      <a:solidFill>
                                        <a:schemeClr val="tx1"/>
                                      </a:solidFill>
                                      <a:latin typeface="Cambria Math" panose="02040503050406030204" pitchFamily="18" charset="0"/>
                                      <a:cs typeface="Times New Roman"/>
                                    </a:rPr>
                                    <m:t>2</m:t>
                                  </m:r>
                                  <m:sSup>
                                    <m:sSupPr>
                                      <m:ctrlPr>
                                        <a:rPr lang="en-US" i="1" spc="-10">
                                          <a:solidFill>
                                            <a:schemeClr val="tx1"/>
                                          </a:solidFill>
                                          <a:latin typeface="Cambria Math" panose="02040503050406030204" pitchFamily="18" charset="0"/>
                                          <a:cs typeface="Times New Roman"/>
                                        </a:rPr>
                                      </m:ctrlPr>
                                    </m:sSupPr>
                                    <m:e>
                                      <m:r>
                                        <a:rPr lang="en-US" i="1" spc="-10">
                                          <a:solidFill>
                                            <a:schemeClr val="tx1"/>
                                          </a:solidFill>
                                          <a:latin typeface="Cambria Math" panose="02040503050406030204" pitchFamily="18" charset="0"/>
                                          <a:ea typeface="Cambria Math" panose="02040503050406030204" pitchFamily="18" charset="0"/>
                                          <a:cs typeface="Times New Roman"/>
                                        </a:rPr>
                                        <m:t>𝜎</m:t>
                                      </m:r>
                                    </m:e>
                                    <m:sup>
                                      <m:r>
                                        <a:rPr lang="en-US" i="1" spc="-10">
                                          <a:solidFill>
                                            <a:schemeClr val="tx1"/>
                                          </a:solidFill>
                                          <a:latin typeface="Cambria Math" panose="02040503050406030204" pitchFamily="18" charset="0"/>
                                          <a:cs typeface="Times New Roman"/>
                                        </a:rPr>
                                        <m:t>2</m:t>
                                      </m:r>
                                    </m:sup>
                                  </m:sSup>
                                </m:den>
                              </m:f>
                            </m:sup>
                          </m:sSup>
                          <m:r>
                            <a:rPr lang="en-US" b="0" i="1" spc="-10" smtClean="0">
                              <a:solidFill>
                                <a:schemeClr val="tx1"/>
                              </a:solidFill>
                              <a:latin typeface="Cambria Math" panose="02040503050406030204" pitchFamily="18" charset="0"/>
                              <a:cs typeface="Times New Roman"/>
                            </a:rPr>
                            <m:t>𝑑𝑥</m:t>
                          </m:r>
                        </m:e>
                      </m:nary>
                    </m:oMath>
                  </m:oMathPara>
                </a14:m>
                <a:endParaRPr lang="en-US" dirty="0">
                  <a:solidFill>
                    <a:schemeClr val="tx1"/>
                  </a:solidFill>
                </a:endParaRPr>
              </a:p>
              <a:p>
                <a:pPr marL="0" marR="5080" indent="0" algn="just">
                  <a:lnSpc>
                    <a:spcPct val="100000"/>
                  </a:lnSpc>
                  <a:buNone/>
                </a:pPr>
                <a:endParaRPr lang="en-US" spc="-10" dirty="0">
                  <a:solidFill>
                    <a:schemeClr val="tx1"/>
                  </a:solidFill>
                </a:endParaRPr>
              </a:p>
              <a:p>
                <a:pPr marL="0" marR="5080" indent="0" algn="just">
                  <a:lnSpc>
                    <a:spcPct val="100000"/>
                  </a:lnSpc>
                  <a:buNone/>
                </a:pPr>
                <a:r>
                  <a:rPr lang="en-US" spc="-10" dirty="0">
                    <a:solidFill>
                      <a:schemeClr val="tx1"/>
                    </a:solidFill>
                  </a:rPr>
                  <a:t>explicitly</a:t>
                </a:r>
                <a:r>
                  <a:rPr lang="en-US" spc="-5" dirty="0">
                    <a:solidFill>
                      <a:schemeClr val="tx1"/>
                    </a:solidFill>
                  </a:rPr>
                  <a:t>.</a:t>
                </a:r>
                <a:r>
                  <a:rPr lang="en-US" spc="-10" dirty="0">
                    <a:solidFill>
                      <a:schemeClr val="tx1"/>
                    </a:solidFill>
                  </a:rPr>
                  <a:t> </a:t>
                </a:r>
                <a:r>
                  <a:rPr lang="en-US" spc="-15" dirty="0">
                    <a:solidFill>
                      <a:schemeClr val="tx1"/>
                    </a:solidFill>
                  </a:rPr>
                  <a:t>However</a:t>
                </a:r>
                <a:r>
                  <a:rPr lang="en-US" spc="-5" dirty="0">
                    <a:solidFill>
                      <a:schemeClr val="tx1"/>
                    </a:solidFill>
                  </a:rPr>
                  <a:t>,</a:t>
                </a:r>
                <a:r>
                  <a:rPr lang="en-US" spc="-1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10" dirty="0">
                    <a:solidFill>
                      <a:schemeClr val="tx1"/>
                    </a:solidFill>
                  </a:rPr>
                  <a:t> nex</a:t>
                </a:r>
                <a:r>
                  <a:rPr lang="en-US" spc="-5" dirty="0">
                    <a:solidFill>
                      <a:schemeClr val="tx1"/>
                    </a:solidFill>
                  </a:rPr>
                  <a:t>t</a:t>
                </a:r>
                <a:r>
                  <a:rPr lang="en-US" spc="-10" dirty="0">
                    <a:solidFill>
                      <a:schemeClr val="tx1"/>
                    </a:solidFill>
                  </a:rPr>
                  <a:t> theorem </a:t>
                </a:r>
                <a:r>
                  <a:rPr lang="en-US" spc="-15" dirty="0">
                    <a:solidFill>
                      <a:schemeClr val="tx1"/>
                    </a:solidFill>
                  </a:rPr>
                  <a:t>show</a:t>
                </a:r>
                <a:r>
                  <a:rPr lang="en-US" spc="-5" dirty="0">
                    <a:solidFill>
                      <a:schemeClr val="tx1"/>
                    </a:solidFill>
                  </a:rPr>
                  <a:t>s</a:t>
                </a:r>
                <a:r>
                  <a:rPr lang="en-US" spc="-10"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10" dirty="0">
                    <a:solidFill>
                      <a:schemeClr val="tx1"/>
                    </a:solidFill>
                  </a:rPr>
                  <a:t> thes</a:t>
                </a:r>
                <a:r>
                  <a:rPr lang="en-US" spc="-5" dirty="0">
                    <a:solidFill>
                      <a:schemeClr val="tx1"/>
                    </a:solidFill>
                  </a:rPr>
                  <a:t>e</a:t>
                </a:r>
                <a:r>
                  <a:rPr lang="en-US" spc="-10" dirty="0">
                    <a:solidFill>
                      <a:schemeClr val="tx1"/>
                    </a:solidFill>
                  </a:rPr>
                  <a:t> probabilitie</a:t>
                </a:r>
                <a:r>
                  <a:rPr lang="en-US" spc="-5" dirty="0">
                    <a:solidFill>
                      <a:schemeClr val="tx1"/>
                    </a:solidFill>
                  </a:rPr>
                  <a:t>s</a:t>
                </a:r>
                <a:r>
                  <a:rPr lang="en-US" spc="-10" dirty="0">
                    <a:solidFill>
                      <a:schemeClr val="tx1"/>
                    </a:solidFill>
                  </a:rPr>
                  <a:t> ca</a:t>
                </a:r>
                <a:r>
                  <a:rPr lang="en-US" spc="-5" dirty="0">
                    <a:solidFill>
                      <a:schemeClr val="tx1"/>
                    </a:solidFill>
                  </a:rPr>
                  <a:t>n</a:t>
                </a:r>
                <a:r>
                  <a:rPr lang="en-US" spc="-10" dirty="0">
                    <a:solidFill>
                      <a:schemeClr val="tx1"/>
                    </a:solidFill>
                  </a:rPr>
                  <a:t> al</a:t>
                </a:r>
                <a:r>
                  <a:rPr lang="en-US" spc="-5" dirty="0">
                    <a:solidFill>
                      <a:schemeClr val="tx1"/>
                    </a:solidFill>
                  </a:rPr>
                  <a:t>l</a:t>
                </a:r>
                <a:r>
                  <a:rPr lang="en-US" spc="-10" dirty="0">
                    <a:solidFill>
                      <a:schemeClr val="tx1"/>
                    </a:solidFill>
                  </a:rPr>
                  <a:t> b</a:t>
                </a:r>
                <a:r>
                  <a:rPr lang="en-US" spc="-5" dirty="0">
                    <a:solidFill>
                      <a:schemeClr val="tx1"/>
                    </a:solidFill>
                  </a:rPr>
                  <a:t>e</a:t>
                </a:r>
                <a:r>
                  <a:rPr lang="en-US" spc="-10" dirty="0">
                    <a:solidFill>
                      <a:schemeClr val="tx1"/>
                    </a:solidFill>
                  </a:rPr>
                  <a:t> expressed </a:t>
                </a:r>
                <a:r>
                  <a:rPr lang="en-US" spc="-5" dirty="0">
                    <a:solidFill>
                      <a:schemeClr val="tx1"/>
                    </a:solidFill>
                  </a:rPr>
                  <a:t>in</a:t>
                </a:r>
                <a:r>
                  <a:rPr lang="en-US" dirty="0">
                    <a:solidFill>
                      <a:schemeClr val="tx1"/>
                    </a:solidFill>
                  </a:rPr>
                  <a:t> </a:t>
                </a:r>
                <a:r>
                  <a:rPr lang="en-US" spc="-45" dirty="0">
                    <a:solidFill>
                      <a:schemeClr val="tx1"/>
                    </a:solidFill>
                  </a:rPr>
                  <a:t> </a:t>
                </a:r>
                <a:r>
                  <a:rPr lang="en-US" spc="-5" dirty="0">
                    <a:solidFill>
                      <a:schemeClr val="tx1"/>
                    </a:solidFill>
                  </a:rPr>
                  <a:t>terms</a:t>
                </a:r>
                <a:r>
                  <a:rPr lang="en-US" dirty="0">
                    <a:solidFill>
                      <a:schemeClr val="tx1"/>
                    </a:solidFill>
                  </a:rPr>
                  <a:t> </a:t>
                </a:r>
                <a:r>
                  <a:rPr lang="en-US" spc="-45"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spc="-45" dirty="0">
                    <a:solidFill>
                      <a:schemeClr val="tx1"/>
                    </a:solidFill>
                  </a:rPr>
                  <a:t> </a:t>
                </a:r>
                <a:r>
                  <a:rPr lang="en-US" spc="-5" dirty="0">
                    <a:solidFill>
                      <a:schemeClr val="tx1"/>
                    </a:solidFill>
                  </a:rPr>
                  <a:t>a</a:t>
                </a:r>
                <a:r>
                  <a:rPr lang="en-US" dirty="0">
                    <a:solidFill>
                      <a:schemeClr val="tx1"/>
                    </a:solidFill>
                  </a:rPr>
                  <a:t> </a:t>
                </a:r>
                <a:r>
                  <a:rPr lang="en-US" spc="-45" dirty="0">
                    <a:solidFill>
                      <a:schemeClr val="tx1"/>
                    </a:solidFill>
                  </a:rPr>
                  <a:t> </a:t>
                </a:r>
                <a:r>
                  <a:rPr lang="en-US" spc="-5" dirty="0">
                    <a:solidFill>
                      <a:schemeClr val="tx1"/>
                    </a:solidFill>
                  </a:rPr>
                  <a:t>single</a:t>
                </a:r>
                <a:r>
                  <a:rPr lang="en-US" dirty="0">
                    <a:solidFill>
                      <a:schemeClr val="tx1"/>
                    </a:solidFill>
                  </a:rPr>
                  <a:t> </a:t>
                </a:r>
                <a:r>
                  <a:rPr lang="en-US" spc="-45" dirty="0">
                    <a:solidFill>
                      <a:schemeClr val="tx1"/>
                    </a:solidFill>
                  </a:rPr>
                  <a:t> </a:t>
                </a:r>
                <a:r>
                  <a:rPr lang="en-US" spc="-5" dirty="0">
                    <a:solidFill>
                      <a:schemeClr val="tx1"/>
                    </a:solidFill>
                  </a:rPr>
                  <a:t>function</a:t>
                </a:r>
                <a:r>
                  <a:rPr lang="en-US" dirty="0">
                    <a:solidFill>
                      <a:schemeClr val="tx1"/>
                    </a:solidFill>
                  </a:rPr>
                  <a:t> </a:t>
                </a:r>
                <a:r>
                  <a:rPr lang="en-US" spc="-45" dirty="0">
                    <a:solidFill>
                      <a:schemeClr val="tx1"/>
                    </a:solidFill>
                  </a:rPr>
                  <a:t> </a:t>
                </a:r>
                <a:r>
                  <a:rPr lang="en-US" spc="-5" dirty="0">
                    <a:solidFill>
                      <a:schemeClr val="tx1"/>
                    </a:solidFill>
                  </a:rPr>
                  <a:t>called</a:t>
                </a:r>
                <a:r>
                  <a:rPr lang="en-US" dirty="0">
                    <a:solidFill>
                      <a:schemeClr val="tx1"/>
                    </a:solidFill>
                  </a:rPr>
                  <a:t> </a:t>
                </a:r>
                <a:r>
                  <a:rPr lang="en-US" spc="-40" dirty="0">
                    <a:solidFill>
                      <a:schemeClr val="tx1"/>
                    </a:solidFill>
                  </a:rPr>
                  <a:t> </a:t>
                </a:r>
                <a:r>
                  <a:rPr lang="en-US" spc="-5" dirty="0">
                    <a:solidFill>
                      <a:schemeClr val="tx1"/>
                    </a:solidFill>
                  </a:rPr>
                  <a:t>the</a:t>
                </a:r>
                <a:r>
                  <a:rPr lang="en-US" dirty="0">
                    <a:solidFill>
                      <a:schemeClr val="tx1"/>
                    </a:solidFill>
                  </a:rPr>
                  <a:t> </a:t>
                </a:r>
                <a:r>
                  <a:rPr lang="en-US" spc="-45" dirty="0">
                    <a:solidFill>
                      <a:schemeClr val="tx1"/>
                    </a:solidFill>
                  </a:rPr>
                  <a:t> </a:t>
                </a:r>
                <a:r>
                  <a:rPr lang="en-US" b="1" i="1" spc="-10" dirty="0">
                    <a:solidFill>
                      <a:schemeClr val="tx1"/>
                    </a:solidFill>
                  </a:rPr>
                  <a:t>standard</a:t>
                </a:r>
                <a:r>
                  <a:rPr lang="en-US" b="1" i="1" dirty="0">
                    <a:solidFill>
                      <a:schemeClr val="tx1"/>
                    </a:solidFill>
                  </a:rPr>
                  <a:t> </a:t>
                </a:r>
                <a:r>
                  <a:rPr lang="en-US" b="1" i="1" spc="-40" dirty="0">
                    <a:solidFill>
                      <a:schemeClr val="tx1"/>
                    </a:solidFill>
                  </a:rPr>
                  <a:t> </a:t>
                </a:r>
                <a:r>
                  <a:rPr lang="en-US" b="1" i="1" spc="-15" dirty="0">
                    <a:solidFill>
                      <a:schemeClr val="tx1"/>
                    </a:solidFill>
                  </a:rPr>
                  <a:t>norma</a:t>
                </a:r>
                <a:r>
                  <a:rPr lang="en-US" b="1" i="1" spc="-5" dirty="0">
                    <a:solidFill>
                      <a:schemeClr val="tx1"/>
                    </a:solidFill>
                  </a:rPr>
                  <a:t>l</a:t>
                </a:r>
                <a:r>
                  <a:rPr lang="en-US" b="1" i="1" dirty="0">
                    <a:solidFill>
                      <a:schemeClr val="tx1"/>
                    </a:solidFill>
                  </a:rPr>
                  <a:t> </a:t>
                </a:r>
                <a:r>
                  <a:rPr lang="en-US" b="1" i="1" spc="-40" dirty="0">
                    <a:solidFill>
                      <a:schemeClr val="tx1"/>
                    </a:solidFill>
                  </a:rPr>
                  <a:t> </a:t>
                </a:r>
                <a:r>
                  <a:rPr lang="en-US" b="1" i="1" spc="-10" dirty="0">
                    <a:solidFill>
                      <a:schemeClr val="tx1"/>
                    </a:solidFill>
                  </a:rPr>
                  <a:t>cumulativ</a:t>
                </a:r>
                <a:r>
                  <a:rPr lang="en-US" b="1" i="1" spc="-5" dirty="0">
                    <a:solidFill>
                      <a:schemeClr val="tx1"/>
                    </a:solidFill>
                  </a:rPr>
                  <a:t>e</a:t>
                </a:r>
                <a:r>
                  <a:rPr lang="en-US" b="1" i="1" dirty="0">
                    <a:solidFill>
                      <a:schemeClr val="tx1"/>
                    </a:solidFill>
                  </a:rPr>
                  <a:t> </a:t>
                </a:r>
                <a:r>
                  <a:rPr lang="en-US" b="1" i="1" spc="-40" dirty="0">
                    <a:solidFill>
                      <a:schemeClr val="tx1"/>
                    </a:solidFill>
                  </a:rPr>
                  <a:t> </a:t>
                </a:r>
                <a:r>
                  <a:rPr lang="en-US" b="1" i="1" spc="-10" dirty="0">
                    <a:solidFill>
                      <a:schemeClr val="tx1"/>
                    </a:solidFill>
                  </a:rPr>
                  <a:t>distribution </a:t>
                </a:r>
                <a:r>
                  <a:rPr lang="en-US" b="1" i="1" spc="-5" dirty="0">
                    <a:solidFill>
                      <a:schemeClr val="tx1"/>
                    </a:solidFill>
                  </a:rPr>
                  <a:t>functio</a:t>
                </a:r>
                <a:r>
                  <a:rPr lang="en-US" b="1" i="1" spc="-15" dirty="0">
                    <a:solidFill>
                      <a:schemeClr val="tx1"/>
                    </a:solidFill>
                  </a:rPr>
                  <a:t>n</a:t>
                </a:r>
                <a:r>
                  <a:rPr lang="en-US" spc="-5" dirty="0">
                    <a:solidFill>
                      <a:schemeClr val="tx1"/>
                    </a:solidFill>
                  </a:rPr>
                  <a:t>:</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𝑧</m:t>
                          </m:r>
                        </m:e>
                      </m:d>
                      <m:r>
                        <a:rPr lang="en-US" b="0" i="1" smtClean="0">
                          <a:solidFill>
                            <a:schemeClr val="tx1"/>
                          </a:solidFill>
                          <a:latin typeface="Cambria Math" panose="02040503050406030204" pitchFamily="18" charset="0"/>
                        </a:rPr>
                        <m:t>=</m:t>
                      </m:r>
                      <m:f>
                        <m:fPr>
                          <m:ctrlPr>
                            <a:rPr lang="en-US" i="1" spc="-10">
                              <a:solidFill>
                                <a:schemeClr val="tx1"/>
                              </a:solidFill>
                              <a:latin typeface="Cambria Math" panose="02040503050406030204" pitchFamily="18" charset="0"/>
                              <a:cs typeface="Times New Roman"/>
                            </a:rPr>
                          </m:ctrlPr>
                        </m:fPr>
                        <m:num>
                          <m:r>
                            <a:rPr lang="en-US" i="1" spc="-10">
                              <a:solidFill>
                                <a:schemeClr val="tx1"/>
                              </a:solidFill>
                              <a:latin typeface="Cambria Math" panose="02040503050406030204" pitchFamily="18" charset="0"/>
                              <a:cs typeface="Times New Roman"/>
                            </a:rPr>
                            <m:t>1</m:t>
                          </m:r>
                        </m:num>
                        <m:den>
                          <m:rad>
                            <m:radPr>
                              <m:degHide m:val="on"/>
                              <m:ctrlPr>
                                <a:rPr lang="en-US" i="1" spc="-10">
                                  <a:solidFill>
                                    <a:schemeClr val="tx1"/>
                                  </a:solidFill>
                                  <a:latin typeface="Cambria Math" panose="02040503050406030204" pitchFamily="18" charset="0"/>
                                  <a:cs typeface="Times New Roman"/>
                                </a:rPr>
                              </m:ctrlPr>
                            </m:radPr>
                            <m:deg/>
                            <m:e>
                              <m:r>
                                <a:rPr lang="en-US" i="1" spc="-10">
                                  <a:solidFill>
                                    <a:schemeClr val="tx1"/>
                                  </a:solidFill>
                                  <a:latin typeface="Cambria Math" panose="02040503050406030204" pitchFamily="18" charset="0"/>
                                  <a:cs typeface="Times New Roman"/>
                                </a:rPr>
                                <m:t>2</m:t>
                              </m:r>
                              <m:r>
                                <a:rPr lang="en-US" i="1" spc="-10">
                                  <a:solidFill>
                                    <a:schemeClr val="tx1"/>
                                  </a:solidFill>
                                  <a:latin typeface="Cambria Math" panose="02040503050406030204" pitchFamily="18" charset="0"/>
                                  <a:ea typeface="Cambria Math" panose="02040503050406030204" pitchFamily="18" charset="0"/>
                                  <a:cs typeface="Times New Roman"/>
                                </a:rPr>
                                <m:t>𝜋</m:t>
                              </m:r>
                            </m:e>
                          </m:rad>
                        </m:den>
                      </m:f>
                      <m:nary>
                        <m:naryPr>
                          <m:ctrlPr>
                            <a:rPr lang="en-US" i="1">
                              <a:solidFill>
                                <a:schemeClr val="tx1"/>
                              </a:solidFill>
                              <a:latin typeface="Cambria Math" panose="02040503050406030204" pitchFamily="18" charset="0"/>
                              <a:ea typeface="Cambria Math" panose="02040503050406030204" pitchFamily="18" charset="0"/>
                              <a:cs typeface="Times New Roman"/>
                            </a:rPr>
                          </m:ctrlPr>
                        </m:naryPr>
                        <m:sub>
                          <m:r>
                            <a:rPr lang="en-US" b="0" i="1" smtClean="0">
                              <a:solidFill>
                                <a:schemeClr val="tx1"/>
                              </a:solidFill>
                              <a:latin typeface="Cambria Math" panose="02040503050406030204" pitchFamily="18" charset="0"/>
                              <a:ea typeface="Cambria Math" panose="02040503050406030204" pitchFamily="18" charset="0"/>
                              <a:cs typeface="Times New Roman"/>
                            </a:rPr>
                            <m:t>−∞</m:t>
                          </m:r>
                        </m:sub>
                        <m:sup>
                          <m:r>
                            <a:rPr lang="en-US" b="0" i="1" smtClean="0">
                              <a:solidFill>
                                <a:schemeClr val="tx1"/>
                              </a:solidFill>
                              <a:latin typeface="Cambria Math" panose="02040503050406030204" pitchFamily="18" charset="0"/>
                              <a:ea typeface="Cambria Math" panose="02040503050406030204" pitchFamily="18" charset="0"/>
                              <a:cs typeface="Times New Roman"/>
                            </a:rPr>
                            <m:t>𝑧</m:t>
                          </m:r>
                        </m:sup>
                        <m:e>
                          <m:sSup>
                            <m:sSupPr>
                              <m:ctrlPr>
                                <a:rPr lang="en-US" i="1" spc="-10">
                                  <a:solidFill>
                                    <a:schemeClr val="tx1"/>
                                  </a:solidFill>
                                  <a:latin typeface="Cambria Math" panose="02040503050406030204" pitchFamily="18" charset="0"/>
                                  <a:cs typeface="Times New Roman"/>
                                </a:rPr>
                              </m:ctrlPr>
                            </m:sSupPr>
                            <m:e>
                              <m:r>
                                <a:rPr lang="en-US" i="1" spc="-10">
                                  <a:solidFill>
                                    <a:schemeClr val="tx1"/>
                                  </a:solidFill>
                                  <a:latin typeface="Cambria Math" panose="02040503050406030204" pitchFamily="18" charset="0"/>
                                  <a:cs typeface="Times New Roman"/>
                                </a:rPr>
                                <m:t>𝑒</m:t>
                              </m:r>
                            </m:e>
                            <m:sup>
                              <m:r>
                                <a:rPr lang="en-US" i="1" spc="-10">
                                  <a:solidFill>
                                    <a:schemeClr val="tx1"/>
                                  </a:solidFill>
                                  <a:latin typeface="Cambria Math" panose="02040503050406030204" pitchFamily="18" charset="0"/>
                                  <a:cs typeface="Times New Roman"/>
                                </a:rPr>
                                <m:t>−</m:t>
                              </m:r>
                              <m:f>
                                <m:fPr>
                                  <m:type m:val="lin"/>
                                  <m:ctrlPr>
                                    <a:rPr lang="en-US" i="1" spc="-10">
                                      <a:solidFill>
                                        <a:schemeClr val="tx1"/>
                                      </a:solidFill>
                                      <a:latin typeface="Cambria Math" panose="02040503050406030204" pitchFamily="18" charset="0"/>
                                      <a:cs typeface="Times New Roman"/>
                                    </a:rPr>
                                  </m:ctrlPr>
                                </m:fPr>
                                <m:num>
                                  <m:sSup>
                                    <m:sSupPr>
                                      <m:ctrlPr>
                                        <a:rPr lang="en-US" i="1" spc="-10">
                                          <a:solidFill>
                                            <a:schemeClr val="tx1"/>
                                          </a:solidFill>
                                          <a:latin typeface="Cambria Math" panose="02040503050406030204" pitchFamily="18" charset="0"/>
                                          <a:cs typeface="Times New Roman"/>
                                        </a:rPr>
                                      </m:ctrlPr>
                                    </m:sSupPr>
                                    <m:e>
                                      <m:r>
                                        <a:rPr lang="en-US" i="1" spc="-10">
                                          <a:solidFill>
                                            <a:schemeClr val="tx1"/>
                                          </a:solidFill>
                                          <a:latin typeface="Cambria Math" panose="02040503050406030204" pitchFamily="18" charset="0"/>
                                          <a:cs typeface="Times New Roman"/>
                                        </a:rPr>
                                        <m:t>𝑥</m:t>
                                      </m:r>
                                    </m:e>
                                    <m:sup>
                                      <m:r>
                                        <a:rPr lang="en-US" i="1" spc="-10">
                                          <a:solidFill>
                                            <a:schemeClr val="tx1"/>
                                          </a:solidFill>
                                          <a:latin typeface="Cambria Math" panose="02040503050406030204" pitchFamily="18" charset="0"/>
                                          <a:cs typeface="Times New Roman"/>
                                        </a:rPr>
                                        <m:t>2</m:t>
                                      </m:r>
                                    </m:sup>
                                  </m:sSup>
                                </m:num>
                                <m:den>
                                  <m:r>
                                    <a:rPr lang="en-US" i="1" spc="-10">
                                      <a:solidFill>
                                        <a:schemeClr val="tx1"/>
                                      </a:solidFill>
                                      <a:latin typeface="Cambria Math" panose="02040503050406030204" pitchFamily="18" charset="0"/>
                                      <a:cs typeface="Times New Roman"/>
                                    </a:rPr>
                                    <m:t>2</m:t>
                                  </m:r>
                                </m:den>
                              </m:f>
                            </m:sup>
                          </m:sSup>
                          <m:r>
                            <a:rPr lang="en-US" i="1" spc="-10">
                              <a:solidFill>
                                <a:schemeClr val="tx1"/>
                              </a:solidFill>
                              <a:latin typeface="Cambria Math" panose="02040503050406030204" pitchFamily="18" charset="0"/>
                              <a:cs typeface="Times New Roman"/>
                            </a:rPr>
                            <m:t>𝑑𝑥</m:t>
                          </m:r>
                        </m:e>
                      </m:nary>
                    </m:oMath>
                  </m:oMathPara>
                </a14:m>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3181105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8.1  Probability and </a:t>
            </a:r>
            <a:r>
              <a:rPr lang="en-US" sz="3100" dirty="0"/>
              <a:t>Integration (</a:t>
            </a:r>
            <a:r>
              <a:rPr lang="en-US" sz="3100" dirty="0" smtClean="0"/>
              <a:t>11 </a:t>
            </a:r>
            <a:r>
              <a:rPr lang="en-US" sz="3100" dirty="0"/>
              <a:t>of 13)</a:t>
            </a: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0" dirty="0"/>
              <a:t>Observ</a:t>
            </a:r>
            <a:r>
              <a:rPr lang="en-US" spc="-5" dirty="0"/>
              <a:t>e</a:t>
            </a:r>
            <a:r>
              <a:rPr lang="en-US" spc="35" dirty="0"/>
              <a:t> </a:t>
            </a:r>
            <a:r>
              <a:rPr lang="en-US" spc="-5" dirty="0"/>
              <a:t>t</a:t>
            </a:r>
            <a:r>
              <a:rPr lang="en-US" spc="-10" dirty="0"/>
              <a:t>ha</a:t>
            </a:r>
            <a:r>
              <a:rPr lang="en-US" spc="-5" dirty="0"/>
              <a:t>t</a:t>
            </a:r>
            <a:r>
              <a:rPr lang="en-US" spc="105" dirty="0"/>
              <a:t> </a:t>
            </a:r>
            <a:r>
              <a:rPr lang="en-US" i="1" spc="-10" dirty="0"/>
              <a:t>F</a:t>
            </a:r>
            <a:r>
              <a:rPr lang="en-US" spc="5" dirty="0"/>
              <a:t>(</a:t>
            </a:r>
            <a:r>
              <a:rPr lang="en-US" i="1" spc="35" dirty="0"/>
              <a:t>z</a:t>
            </a:r>
            <a:r>
              <a:rPr lang="en-US" spc="-5" dirty="0"/>
              <a:t>)</a:t>
            </a:r>
            <a:r>
              <a:rPr lang="en-US" spc="35" dirty="0"/>
              <a:t> </a:t>
            </a:r>
            <a:r>
              <a:rPr lang="en-US" spc="-10" dirty="0"/>
              <a:t>i</a:t>
            </a:r>
            <a:r>
              <a:rPr lang="en-US" spc="-5" dirty="0"/>
              <a:t>s</a:t>
            </a:r>
            <a:r>
              <a:rPr lang="en-US" spc="35" dirty="0"/>
              <a:t> </a:t>
            </a:r>
            <a:r>
              <a:rPr lang="en-US" spc="-10" dirty="0"/>
              <a:t>equa</a:t>
            </a:r>
            <a:r>
              <a:rPr lang="en-US" spc="-5" dirty="0"/>
              <a:t>l</a:t>
            </a:r>
            <a:r>
              <a:rPr lang="en-US" spc="35" dirty="0"/>
              <a:t> </a:t>
            </a:r>
            <a:r>
              <a:rPr lang="en-US" spc="-10" dirty="0"/>
              <a:t>t</a:t>
            </a:r>
            <a:r>
              <a:rPr lang="en-US" spc="-5" dirty="0"/>
              <a:t>o</a:t>
            </a:r>
            <a:r>
              <a:rPr lang="en-US" spc="35" dirty="0"/>
              <a:t> </a:t>
            </a:r>
            <a:r>
              <a:rPr lang="en-US" spc="-10" dirty="0"/>
              <a:t>th</a:t>
            </a:r>
            <a:r>
              <a:rPr lang="en-US" spc="-5" dirty="0"/>
              <a:t>e</a:t>
            </a:r>
            <a:r>
              <a:rPr lang="en-US" spc="35" dirty="0"/>
              <a:t> </a:t>
            </a:r>
            <a:r>
              <a:rPr lang="en-US" spc="-5" dirty="0"/>
              <a:t>s</a:t>
            </a:r>
            <a:r>
              <a:rPr lang="en-US" spc="-10" dirty="0"/>
              <a:t>hade</a:t>
            </a:r>
            <a:r>
              <a:rPr lang="en-US" spc="-5" dirty="0"/>
              <a:t>d</a:t>
            </a:r>
            <a:r>
              <a:rPr lang="en-US" spc="35" dirty="0"/>
              <a:t> </a:t>
            </a:r>
            <a:r>
              <a:rPr lang="en-US" spc="-10" dirty="0"/>
              <a:t>are</a:t>
            </a:r>
            <a:r>
              <a:rPr lang="en-US" spc="-5" dirty="0"/>
              <a:t>a</a:t>
            </a:r>
            <a:r>
              <a:rPr lang="en-US" spc="35" dirty="0"/>
              <a:t> </a:t>
            </a:r>
            <a:r>
              <a:rPr lang="en-US" spc="-10" dirty="0"/>
              <a:t>unde</a:t>
            </a:r>
            <a:r>
              <a:rPr lang="en-US" spc="-5" dirty="0"/>
              <a:t>r</a:t>
            </a:r>
            <a:r>
              <a:rPr lang="en-US" spc="35" dirty="0"/>
              <a:t> </a:t>
            </a:r>
            <a:r>
              <a:rPr lang="en-US" spc="-10" dirty="0"/>
              <a:t>th</a:t>
            </a:r>
            <a:r>
              <a:rPr lang="en-US" spc="-5" dirty="0"/>
              <a:t>e</a:t>
            </a:r>
            <a:r>
              <a:rPr lang="en-US" spc="35" dirty="0"/>
              <a:t> </a:t>
            </a:r>
            <a:r>
              <a:rPr lang="en-US" spc="-10" dirty="0"/>
              <a:t>grap</a:t>
            </a:r>
            <a:r>
              <a:rPr lang="en-US" spc="-5" dirty="0"/>
              <a:t>h</a:t>
            </a:r>
            <a:r>
              <a:rPr lang="en-US" spc="35" dirty="0"/>
              <a:t> </a:t>
            </a:r>
            <a:r>
              <a:rPr lang="en-US" spc="-10" dirty="0"/>
              <a:t>i</a:t>
            </a:r>
            <a:r>
              <a:rPr lang="en-US" spc="-5" dirty="0"/>
              <a:t>n</a:t>
            </a:r>
            <a:r>
              <a:rPr lang="en-US" spc="35" dirty="0"/>
              <a:t> </a:t>
            </a:r>
            <a:r>
              <a:rPr lang="en-US" spc="-10" dirty="0"/>
              <a:t>Figur</a:t>
            </a:r>
            <a:r>
              <a:rPr lang="en-US" spc="-5" dirty="0"/>
              <a:t>e</a:t>
            </a:r>
            <a:r>
              <a:rPr lang="en-US" spc="35" dirty="0"/>
              <a:t> </a:t>
            </a:r>
            <a:r>
              <a:rPr lang="en-US" spc="-10" dirty="0"/>
              <a:t>6</a:t>
            </a:r>
            <a:r>
              <a:rPr lang="en-US" spc="-5" dirty="0"/>
              <a:t>.</a:t>
            </a:r>
            <a:r>
              <a:rPr lang="en-US" spc="35" dirty="0"/>
              <a:t> </a:t>
            </a:r>
            <a:r>
              <a:rPr lang="en-US" spc="-15" dirty="0"/>
              <a:t>Th</a:t>
            </a:r>
            <a:r>
              <a:rPr lang="en-US" spc="-5" dirty="0"/>
              <a:t>e</a:t>
            </a:r>
            <a:r>
              <a:rPr lang="en-US" spc="35" dirty="0"/>
              <a:t> </a:t>
            </a:r>
            <a:r>
              <a:rPr lang="en-US" spc="-10" dirty="0"/>
              <a:t>function  </a:t>
            </a:r>
            <a:r>
              <a:rPr lang="en-US" i="1" spc="-10" dirty="0"/>
              <a:t>F</a:t>
            </a:r>
            <a:r>
              <a:rPr lang="en-US" i="1" dirty="0"/>
              <a:t> </a:t>
            </a:r>
            <a:r>
              <a:rPr lang="en-US" i="1" spc="-35" dirty="0"/>
              <a:t> </a:t>
            </a:r>
            <a:r>
              <a:rPr lang="en-US" spc="-10" dirty="0"/>
              <a:t>i</a:t>
            </a:r>
            <a:r>
              <a:rPr lang="en-US" spc="-5" dirty="0"/>
              <a:t>s</a:t>
            </a:r>
            <a:r>
              <a:rPr lang="en-US" spc="120" dirty="0"/>
              <a:t> </a:t>
            </a:r>
            <a:r>
              <a:rPr lang="en-US" spc="-10" dirty="0"/>
              <a:t>no</a:t>
            </a:r>
            <a:r>
              <a:rPr lang="en-US" spc="-5" dirty="0"/>
              <a:t>t</a:t>
            </a:r>
            <a:r>
              <a:rPr lang="en-US" dirty="0"/>
              <a:t> </a:t>
            </a:r>
            <a:r>
              <a:rPr lang="en-US" spc="-10" dirty="0"/>
              <a:t>a</a:t>
            </a:r>
            <a:r>
              <a:rPr lang="en-US" spc="-5" dirty="0"/>
              <a:t>n</a:t>
            </a:r>
            <a:r>
              <a:rPr lang="en-US" spc="120" dirty="0"/>
              <a:t> </a:t>
            </a:r>
            <a:r>
              <a:rPr lang="en-US" spc="-10" dirty="0"/>
              <a:t>elementar</a:t>
            </a:r>
            <a:r>
              <a:rPr lang="en-US" spc="-5" dirty="0"/>
              <a:t>y</a:t>
            </a:r>
            <a:r>
              <a:rPr lang="en-US" dirty="0"/>
              <a:t> </a:t>
            </a:r>
            <a:r>
              <a:rPr lang="en-US" spc="-125" dirty="0"/>
              <a:t> </a:t>
            </a:r>
            <a:r>
              <a:rPr lang="en-US" spc="-5" dirty="0"/>
              <a:t>f</a:t>
            </a:r>
            <a:r>
              <a:rPr lang="en-US" spc="-10" dirty="0"/>
              <a:t>unction</a:t>
            </a:r>
            <a:r>
              <a:rPr lang="en-US" spc="-5" dirty="0"/>
              <a:t>.</a:t>
            </a:r>
            <a:r>
              <a:rPr lang="en-US" dirty="0"/>
              <a:t> </a:t>
            </a:r>
            <a:r>
              <a:rPr lang="en-US" spc="-125" dirty="0"/>
              <a:t> </a:t>
            </a:r>
            <a:r>
              <a:rPr lang="en-US" spc="-10" dirty="0"/>
              <a:t>Numerica</a:t>
            </a:r>
            <a:r>
              <a:rPr lang="en-US" spc="-5" dirty="0"/>
              <a:t>l</a:t>
            </a:r>
            <a:r>
              <a:rPr lang="en-US" dirty="0"/>
              <a:t> </a:t>
            </a:r>
            <a:r>
              <a:rPr lang="en-US" spc="-125" dirty="0"/>
              <a:t> </a:t>
            </a:r>
            <a:r>
              <a:rPr lang="en-US" spc="-10" dirty="0"/>
              <a:t>value</a:t>
            </a:r>
            <a:r>
              <a:rPr lang="en-US" spc="-5" dirty="0"/>
              <a:t>s</a:t>
            </a:r>
            <a:r>
              <a:rPr lang="en-US" dirty="0"/>
              <a:t> </a:t>
            </a:r>
            <a:r>
              <a:rPr lang="en-US" spc="-125" dirty="0"/>
              <a:t> </a:t>
            </a:r>
            <a:r>
              <a:rPr lang="en-US" spc="-10" dirty="0"/>
              <a:t>o</a:t>
            </a:r>
            <a:r>
              <a:rPr lang="en-US" spc="-5" dirty="0"/>
              <a:t>f</a:t>
            </a:r>
            <a:r>
              <a:rPr lang="en-US" dirty="0"/>
              <a:t> </a:t>
            </a:r>
            <a:r>
              <a:rPr lang="en-US" spc="-60" dirty="0"/>
              <a:t> </a:t>
            </a:r>
            <a:r>
              <a:rPr lang="en-US" i="1" spc="-10" dirty="0"/>
              <a:t>F</a:t>
            </a:r>
            <a:r>
              <a:rPr lang="en-US" spc="5" dirty="0"/>
              <a:t>(</a:t>
            </a:r>
            <a:r>
              <a:rPr lang="en-US" i="1" spc="35" dirty="0"/>
              <a:t>z</a:t>
            </a:r>
            <a:r>
              <a:rPr lang="en-US" spc="-5" dirty="0"/>
              <a:t>)</a:t>
            </a:r>
            <a:r>
              <a:rPr lang="en-US" spc="120" dirty="0"/>
              <a:t>  </a:t>
            </a:r>
            <a:r>
              <a:rPr lang="en-US" spc="-5" dirty="0"/>
              <a:t>are</a:t>
            </a:r>
            <a:r>
              <a:rPr lang="en-US" spc="120" dirty="0"/>
              <a:t> </a:t>
            </a:r>
            <a:r>
              <a:rPr lang="en-US" spc="-5" dirty="0"/>
              <a:t>typically</a:t>
            </a:r>
            <a:r>
              <a:rPr lang="en-US" spc="120" dirty="0"/>
              <a:t> </a:t>
            </a:r>
            <a:r>
              <a:rPr lang="en-US" spc="-5" dirty="0"/>
              <a:t>available</a:t>
            </a:r>
            <a:r>
              <a:rPr lang="en-US" spc="-125" dirty="0"/>
              <a:t> </a:t>
            </a:r>
            <a:r>
              <a:rPr lang="en-US" spc="-10" dirty="0"/>
              <a:t>o</a:t>
            </a:r>
            <a:r>
              <a:rPr lang="en-US" spc="-5" dirty="0"/>
              <a:t>n scientific calculators</a:t>
            </a:r>
            <a:r>
              <a:rPr lang="en-US" dirty="0"/>
              <a:t> </a:t>
            </a:r>
            <a:r>
              <a:rPr lang="en-US" spc="-5" dirty="0"/>
              <a:t>and</a:t>
            </a:r>
            <a:r>
              <a:rPr lang="en-US" dirty="0"/>
              <a:t> </a:t>
            </a:r>
            <a:r>
              <a:rPr lang="en-US" spc="-5" dirty="0"/>
              <a:t>computer</a:t>
            </a:r>
            <a:r>
              <a:rPr lang="en-US" dirty="0"/>
              <a:t> </a:t>
            </a:r>
            <a:r>
              <a:rPr lang="en-US" spc="-5" dirty="0"/>
              <a:t>algebra</a:t>
            </a:r>
            <a:r>
              <a:rPr lang="en-US" dirty="0"/>
              <a:t> </a:t>
            </a:r>
            <a:r>
              <a:rPr lang="en-US" spc="-5" dirty="0"/>
              <a:t>systems.</a:t>
            </a:r>
            <a:endParaRPr lang="en-US" dirty="0"/>
          </a:p>
          <a:p>
            <a:pPr marL="0" marR="5080" indent="0" algn="just">
              <a:lnSpc>
                <a:spcPct val="100000"/>
              </a:lnSpc>
              <a:buNone/>
            </a:pPr>
            <a:endParaRPr lang="en-US" dirty="0">
              <a:solidFill>
                <a:schemeClr val="tx1"/>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92A8DF76-E6CD-4D6C-8016-07A92DE3D52A}"/>
                  </a:ext>
                </a:extLst>
              </p:cNvPr>
              <p:cNvSpPr txBox="1"/>
              <p:nvPr/>
            </p:nvSpPr>
            <p:spPr>
              <a:xfrm>
                <a:off x="927652" y="2888974"/>
                <a:ext cx="5512905" cy="3244991"/>
              </a:xfrm>
              <a:prstGeom prst="rect">
                <a:avLst/>
              </a:prstGeom>
              <a:noFill/>
            </p:spPr>
            <p:txBody>
              <a:bodyPr wrap="square" rtlCol="0">
                <a:spAutoFit/>
              </a:bodyPr>
              <a:lstStyle/>
              <a:p>
                <a:r>
                  <a:rPr lang="en-US" sz="2200" b="1" u="sng" spc="25" dirty="0">
                    <a:solidFill>
                      <a:schemeClr val="tx1"/>
                    </a:solidFill>
                    <a:latin typeface="Times New Roman" panose="02020603050405020304" pitchFamily="18" charset="0"/>
                    <a:cs typeface="Times New Roman" panose="02020603050405020304" pitchFamily="18" charset="0"/>
                  </a:rPr>
                  <a:t>THEORE</a:t>
                </a:r>
                <a:r>
                  <a:rPr lang="en-US" sz="2200" b="1" u="sng" spc="-25" dirty="0">
                    <a:solidFill>
                      <a:schemeClr val="tx1"/>
                    </a:solidFill>
                    <a:latin typeface="Times New Roman" panose="02020603050405020304" pitchFamily="18" charset="0"/>
                    <a:cs typeface="Times New Roman" panose="02020603050405020304" pitchFamily="18" charset="0"/>
                  </a:rPr>
                  <a:t>M</a:t>
                </a:r>
                <a:r>
                  <a:rPr lang="en-US" sz="2200" b="1" spc="-25" dirty="0">
                    <a:solidFill>
                      <a:schemeClr val="tx1"/>
                    </a:solidFill>
                    <a:latin typeface="Times New Roman" panose="02020603050405020304" pitchFamily="18" charset="0"/>
                    <a:cs typeface="Times New Roman" panose="02020603050405020304" pitchFamily="18" charset="0"/>
                  </a:rPr>
                  <a:t>:</a:t>
                </a:r>
                <a:r>
                  <a:rPr lang="en-US" sz="2200" b="1" spc="80" dirty="0">
                    <a:solidFill>
                      <a:schemeClr val="tx1"/>
                    </a:solidFill>
                    <a:latin typeface="Times New Roman" panose="02020603050405020304" pitchFamily="18" charset="0"/>
                    <a:cs typeface="Times New Roman" panose="02020603050405020304" pitchFamily="18" charset="0"/>
                  </a:rPr>
                  <a:t> </a:t>
                </a:r>
                <a:r>
                  <a:rPr lang="en-US" sz="2200" b="1" dirty="0">
                    <a:solidFill>
                      <a:schemeClr val="tx1"/>
                    </a:solidFill>
                    <a:latin typeface="Times New Roman" panose="02020603050405020304" pitchFamily="18" charset="0"/>
                    <a:cs typeface="Times New Roman" panose="02020603050405020304" pitchFamily="18" charset="0"/>
                  </a:rPr>
                  <a:t> </a:t>
                </a:r>
                <a:r>
                  <a:rPr lang="en-US" sz="2200" b="1" spc="80" dirty="0">
                    <a:solidFill>
                      <a:schemeClr val="tx1"/>
                    </a:solidFill>
                    <a:latin typeface="Times New Roman" panose="02020603050405020304" pitchFamily="18" charset="0"/>
                    <a:cs typeface="Times New Roman" panose="02020603050405020304" pitchFamily="18" charset="0"/>
                  </a:rPr>
                  <a:t> </a:t>
                </a:r>
                <a:r>
                  <a:rPr lang="en-US" sz="2200" spc="-5" dirty="0">
                    <a:solidFill>
                      <a:schemeClr val="tx1"/>
                    </a:solidFill>
                    <a:latin typeface="Times New Roman" panose="02020603050405020304" pitchFamily="18" charset="0"/>
                    <a:cs typeface="Times New Roman" panose="02020603050405020304" pitchFamily="18" charset="0"/>
                  </a:rPr>
                  <a:t>If</a:t>
                </a:r>
                <a:r>
                  <a:rPr lang="en-US" sz="2200" spc="100" dirty="0">
                    <a:solidFill>
                      <a:schemeClr val="tx1"/>
                    </a:solidFill>
                    <a:latin typeface="Times New Roman" panose="02020603050405020304" pitchFamily="18" charset="0"/>
                    <a:cs typeface="Times New Roman" panose="02020603050405020304" pitchFamily="18" charset="0"/>
                  </a:rPr>
                  <a:t> </a:t>
                </a:r>
                <a:r>
                  <a:rPr lang="en-US" sz="2200" i="1" spc="-10" dirty="0">
                    <a:solidFill>
                      <a:schemeClr val="tx1"/>
                    </a:solidFill>
                    <a:latin typeface="Times New Roman" panose="02020603050405020304" pitchFamily="18" charset="0"/>
                    <a:cs typeface="Times New Roman" panose="02020603050405020304" pitchFamily="18" charset="0"/>
                  </a:rPr>
                  <a:t>X</a:t>
                </a:r>
                <a:r>
                  <a:rPr lang="en-US" sz="2200" i="1" dirty="0">
                    <a:solidFill>
                      <a:schemeClr val="tx1"/>
                    </a:solidFill>
                    <a:latin typeface="Times New Roman" panose="02020603050405020304" pitchFamily="18" charset="0"/>
                    <a:cs typeface="Times New Roman" panose="02020603050405020304" pitchFamily="18" charset="0"/>
                  </a:rPr>
                  <a:t> </a:t>
                </a:r>
                <a:r>
                  <a:rPr lang="en-US" sz="2200" i="1" spc="-125" dirty="0">
                    <a:solidFill>
                      <a:schemeClr val="tx1"/>
                    </a:solidFill>
                    <a:latin typeface="Times New Roman" panose="02020603050405020304" pitchFamily="18" charset="0"/>
                    <a:cs typeface="Times New Roman" panose="02020603050405020304" pitchFamily="18" charset="0"/>
                  </a:rPr>
                  <a:t> </a:t>
                </a:r>
                <a:r>
                  <a:rPr lang="en-US" sz="2200" spc="-5" dirty="0">
                    <a:solidFill>
                      <a:schemeClr val="tx1"/>
                    </a:solidFill>
                    <a:latin typeface="Times New Roman" panose="02020603050405020304" pitchFamily="18" charset="0"/>
                    <a:cs typeface="Times New Roman" panose="02020603050405020304" pitchFamily="18" charset="0"/>
                  </a:rPr>
                  <a:t>has</a:t>
                </a:r>
                <a:r>
                  <a:rPr lang="en-US" sz="2200" spc="25" dirty="0">
                    <a:solidFill>
                      <a:schemeClr val="tx1"/>
                    </a:solidFill>
                    <a:latin typeface="Times New Roman" panose="02020603050405020304" pitchFamily="18" charset="0"/>
                    <a:cs typeface="Times New Roman" panose="02020603050405020304" pitchFamily="18" charset="0"/>
                  </a:rPr>
                  <a:t> </a:t>
                </a:r>
                <a:r>
                  <a:rPr lang="en-US" sz="2200" spc="-5" dirty="0">
                    <a:solidFill>
                      <a:schemeClr val="tx1"/>
                    </a:solidFill>
                    <a:latin typeface="Times New Roman" panose="02020603050405020304" pitchFamily="18" charset="0"/>
                    <a:cs typeface="Times New Roman" panose="02020603050405020304" pitchFamily="18" charset="0"/>
                  </a:rPr>
                  <a:t>a</a:t>
                </a:r>
                <a:r>
                  <a:rPr lang="en-US" sz="2200" spc="25" dirty="0">
                    <a:solidFill>
                      <a:schemeClr val="tx1"/>
                    </a:solidFill>
                    <a:latin typeface="Times New Roman" panose="02020603050405020304" pitchFamily="18" charset="0"/>
                    <a:cs typeface="Times New Roman" panose="02020603050405020304" pitchFamily="18" charset="0"/>
                  </a:rPr>
                  <a:t> </a:t>
                </a:r>
                <a:r>
                  <a:rPr lang="en-US" sz="2200" spc="-5" dirty="0">
                    <a:solidFill>
                      <a:schemeClr val="tx1"/>
                    </a:solidFill>
                    <a:latin typeface="Times New Roman" panose="02020603050405020304" pitchFamily="18" charset="0"/>
                    <a:cs typeface="Times New Roman" panose="02020603050405020304" pitchFamily="18" charset="0"/>
                  </a:rPr>
                  <a:t>normal</a:t>
                </a:r>
                <a:r>
                  <a:rPr lang="en-US" sz="2200" spc="25" dirty="0">
                    <a:solidFill>
                      <a:schemeClr val="tx1"/>
                    </a:solidFill>
                    <a:latin typeface="Times New Roman" panose="02020603050405020304" pitchFamily="18" charset="0"/>
                    <a:cs typeface="Times New Roman" panose="02020603050405020304" pitchFamily="18" charset="0"/>
                  </a:rPr>
                  <a:t> </a:t>
                </a:r>
                <a:r>
                  <a:rPr lang="en-US" sz="2200" spc="-10" dirty="0">
                    <a:solidFill>
                      <a:schemeClr val="tx1"/>
                    </a:solidFill>
                    <a:latin typeface="Times New Roman" panose="02020603050405020304" pitchFamily="18" charset="0"/>
                    <a:cs typeface="Times New Roman" panose="02020603050405020304" pitchFamily="18" charset="0"/>
                  </a:rPr>
                  <a:t>d</a:t>
                </a:r>
                <a:r>
                  <a:rPr lang="en-US" sz="2200" spc="-5" dirty="0">
                    <a:solidFill>
                      <a:schemeClr val="tx1"/>
                    </a:solidFill>
                    <a:latin typeface="Times New Roman" panose="02020603050405020304" pitchFamily="18" charset="0"/>
                    <a:cs typeface="Times New Roman" panose="02020603050405020304" pitchFamily="18" charset="0"/>
                  </a:rPr>
                  <a:t>istribution</a:t>
                </a:r>
                <a:r>
                  <a:rPr lang="en-US" sz="2200" spc="25" dirty="0">
                    <a:solidFill>
                      <a:schemeClr val="tx1"/>
                    </a:solidFill>
                    <a:latin typeface="Times New Roman" panose="02020603050405020304" pitchFamily="18" charset="0"/>
                    <a:cs typeface="Times New Roman" panose="02020603050405020304" pitchFamily="18" charset="0"/>
                  </a:rPr>
                  <a:t> </a:t>
                </a:r>
                <a:r>
                  <a:rPr lang="en-US" sz="2200" spc="-15" dirty="0">
                    <a:solidFill>
                      <a:schemeClr val="tx1"/>
                    </a:solidFill>
                    <a:latin typeface="Times New Roman" panose="02020603050405020304" pitchFamily="18" charset="0"/>
                    <a:cs typeface="Times New Roman" panose="02020603050405020304" pitchFamily="18" charset="0"/>
                  </a:rPr>
                  <a:t>w</a:t>
                </a:r>
                <a:r>
                  <a:rPr lang="en-US" sz="2200" spc="-5" dirty="0">
                    <a:solidFill>
                      <a:schemeClr val="tx1"/>
                    </a:solidFill>
                    <a:latin typeface="Times New Roman" panose="02020603050405020304" pitchFamily="18" charset="0"/>
                    <a:cs typeface="Times New Roman" panose="02020603050405020304" pitchFamily="18" charset="0"/>
                  </a:rPr>
                  <a:t>ith</a:t>
                </a:r>
                <a:r>
                  <a:rPr lang="en-US" sz="2200" spc="25" dirty="0">
                    <a:solidFill>
                      <a:schemeClr val="tx1"/>
                    </a:solidFill>
                    <a:latin typeface="Times New Roman" panose="02020603050405020304" pitchFamily="18" charset="0"/>
                    <a:cs typeface="Times New Roman" panose="02020603050405020304" pitchFamily="18" charset="0"/>
                  </a:rPr>
                  <a:t> </a:t>
                </a:r>
                <a:r>
                  <a:rPr lang="en-US" sz="2200" spc="-10" dirty="0">
                    <a:solidFill>
                      <a:schemeClr val="tx1"/>
                    </a:solidFill>
                    <a:latin typeface="Times New Roman" panose="02020603050405020304" pitchFamily="18" charset="0"/>
                    <a:cs typeface="Times New Roman" panose="02020603050405020304" pitchFamily="18" charset="0"/>
                  </a:rPr>
                  <a:t>mean</a:t>
                </a:r>
                <a:r>
                  <a:rPr lang="en-US" sz="2200" spc="25" dirty="0">
                    <a:solidFill>
                      <a:schemeClr val="tx1"/>
                    </a:solidFill>
                    <a:latin typeface="Times New Roman" panose="02020603050405020304" pitchFamily="18" charset="0"/>
                    <a:cs typeface="Times New Roman" panose="02020603050405020304" pitchFamily="18" charset="0"/>
                  </a:rPr>
                  <a:t> </a:t>
                </a:r>
                <a:r>
                  <a:rPr lang="en-US" sz="2200" i="1" spc="35" dirty="0">
                    <a:solidFill>
                      <a:schemeClr val="tx1"/>
                    </a:solidFill>
                    <a:latin typeface="Times New Roman" panose="02020603050405020304" pitchFamily="18" charset="0"/>
                    <a:cs typeface="Times New Roman" panose="02020603050405020304" pitchFamily="18" charset="0"/>
                  </a:rPr>
                  <a:t>μ</a:t>
                </a:r>
                <a:r>
                  <a:rPr lang="en-US" sz="2200" i="1" spc="-80" dirty="0">
                    <a:solidFill>
                      <a:schemeClr val="tx1"/>
                    </a:solidFill>
                    <a:latin typeface="Times New Roman" panose="02020603050405020304" pitchFamily="18" charset="0"/>
                    <a:cs typeface="Times New Roman" panose="02020603050405020304" pitchFamily="18" charset="0"/>
                  </a:rPr>
                  <a:t> </a:t>
                </a:r>
                <a:r>
                  <a:rPr lang="en-US" sz="2200" spc="-10" dirty="0">
                    <a:solidFill>
                      <a:schemeClr val="tx1"/>
                    </a:solidFill>
                    <a:latin typeface="Times New Roman" panose="02020603050405020304" pitchFamily="18" charset="0"/>
                    <a:cs typeface="Times New Roman" panose="02020603050405020304" pitchFamily="18" charset="0"/>
                  </a:rPr>
                  <a:t>an</a:t>
                </a:r>
                <a:r>
                  <a:rPr lang="en-US" sz="2200" spc="-5" dirty="0">
                    <a:solidFill>
                      <a:schemeClr val="tx1"/>
                    </a:solidFill>
                    <a:latin typeface="Times New Roman" panose="02020603050405020304" pitchFamily="18" charset="0"/>
                    <a:cs typeface="Times New Roman" panose="02020603050405020304" pitchFamily="18" charset="0"/>
                  </a:rPr>
                  <a:t>d</a:t>
                </a:r>
                <a:r>
                  <a:rPr lang="en-US" sz="2200" spc="25" dirty="0">
                    <a:solidFill>
                      <a:schemeClr val="tx1"/>
                    </a:solidFill>
                    <a:latin typeface="Times New Roman" panose="02020603050405020304" pitchFamily="18" charset="0"/>
                    <a:cs typeface="Times New Roman" panose="02020603050405020304" pitchFamily="18" charset="0"/>
                  </a:rPr>
                  <a:t> </a:t>
                </a:r>
                <a:r>
                  <a:rPr lang="en-US" sz="2200" spc="-10" dirty="0">
                    <a:solidFill>
                      <a:schemeClr val="tx1"/>
                    </a:solidFill>
                    <a:latin typeface="Times New Roman" panose="02020603050405020304" pitchFamily="18" charset="0"/>
                    <a:cs typeface="Times New Roman" panose="02020603050405020304" pitchFamily="18" charset="0"/>
                  </a:rPr>
                  <a:t>standar</a:t>
                </a:r>
                <a:r>
                  <a:rPr lang="en-US" sz="2200" spc="-5" dirty="0">
                    <a:solidFill>
                      <a:schemeClr val="tx1"/>
                    </a:solidFill>
                    <a:latin typeface="Times New Roman" panose="02020603050405020304" pitchFamily="18" charset="0"/>
                    <a:cs typeface="Times New Roman" panose="02020603050405020304" pitchFamily="18" charset="0"/>
                  </a:rPr>
                  <a:t>d</a:t>
                </a:r>
                <a:r>
                  <a:rPr lang="en-US" sz="2200" spc="25" dirty="0">
                    <a:solidFill>
                      <a:schemeClr val="tx1"/>
                    </a:solidFill>
                    <a:latin typeface="Times New Roman" panose="02020603050405020304" pitchFamily="18" charset="0"/>
                    <a:cs typeface="Times New Roman" panose="02020603050405020304" pitchFamily="18" charset="0"/>
                  </a:rPr>
                  <a:t> </a:t>
                </a:r>
                <a:r>
                  <a:rPr lang="en-US" sz="2200" spc="-10" dirty="0">
                    <a:solidFill>
                      <a:schemeClr val="tx1"/>
                    </a:solidFill>
                    <a:latin typeface="Times New Roman" panose="02020603050405020304" pitchFamily="18" charset="0"/>
                    <a:cs typeface="Times New Roman" panose="02020603050405020304" pitchFamily="18" charset="0"/>
                  </a:rPr>
                  <a:t>deviatio</a:t>
                </a:r>
                <a:r>
                  <a:rPr lang="en-US" sz="2200" spc="-5" dirty="0">
                    <a:solidFill>
                      <a:schemeClr val="tx1"/>
                    </a:solidFill>
                    <a:latin typeface="Times New Roman" panose="02020603050405020304" pitchFamily="18" charset="0"/>
                    <a:cs typeface="Times New Roman" panose="02020603050405020304" pitchFamily="18" charset="0"/>
                  </a:rPr>
                  <a:t>n</a:t>
                </a:r>
                <a:r>
                  <a:rPr lang="en-US" sz="2200" spc="25" dirty="0">
                    <a:solidFill>
                      <a:schemeClr val="tx1"/>
                    </a:solidFill>
                    <a:latin typeface="Times New Roman" panose="02020603050405020304" pitchFamily="18" charset="0"/>
                    <a:cs typeface="Times New Roman" panose="02020603050405020304" pitchFamily="18" charset="0"/>
                  </a:rPr>
                  <a:t> </a:t>
                </a:r>
                <a:r>
                  <a:rPr lang="en-US" sz="2200" i="1" spc="-105" dirty="0">
                    <a:solidFill>
                      <a:schemeClr val="tx1"/>
                    </a:solidFill>
                    <a:latin typeface="Times New Roman" panose="02020603050405020304" pitchFamily="18" charset="0"/>
                    <a:cs typeface="Times New Roman" panose="02020603050405020304" pitchFamily="18" charset="0"/>
                  </a:rPr>
                  <a:t>σ</a:t>
                </a:r>
                <a:r>
                  <a:rPr lang="en-US" sz="2200" i="1" spc="-225" dirty="0">
                    <a:solidFill>
                      <a:schemeClr val="tx1"/>
                    </a:solidFill>
                    <a:latin typeface="Times New Roman" panose="02020603050405020304" pitchFamily="18" charset="0"/>
                    <a:cs typeface="Times New Roman" panose="02020603050405020304" pitchFamily="18" charset="0"/>
                  </a:rPr>
                  <a:t> </a:t>
                </a:r>
                <a:r>
                  <a:rPr lang="en-US" sz="2200" spc="-5" dirty="0">
                    <a:solidFill>
                      <a:schemeClr val="tx1"/>
                    </a:solidFill>
                    <a:latin typeface="Times New Roman" panose="02020603050405020304" pitchFamily="18" charset="0"/>
                    <a:cs typeface="Times New Roman" panose="02020603050405020304" pitchFamily="18" charset="0"/>
                  </a:rPr>
                  <a:t>, then for </a:t>
                </a:r>
                <a:r>
                  <a:rPr lang="en-US" sz="2200" spc="-10" dirty="0">
                    <a:solidFill>
                      <a:schemeClr val="tx1"/>
                    </a:solidFill>
                    <a:latin typeface="Times New Roman" panose="02020603050405020304" pitchFamily="18" charset="0"/>
                    <a:cs typeface="Times New Roman" panose="02020603050405020304" pitchFamily="18" charset="0"/>
                  </a:rPr>
                  <a:t>a</a:t>
                </a:r>
                <a:r>
                  <a:rPr lang="en-US" sz="2200" spc="-5" dirty="0">
                    <a:solidFill>
                      <a:schemeClr val="tx1"/>
                    </a:solidFill>
                    <a:latin typeface="Times New Roman" panose="02020603050405020304" pitchFamily="18" charset="0"/>
                    <a:cs typeface="Times New Roman" panose="02020603050405020304" pitchFamily="18" charset="0"/>
                  </a:rPr>
                  <a:t>ll </a:t>
                </a:r>
                <a:r>
                  <a:rPr lang="en-US" sz="2200" i="1" spc="-5" dirty="0">
                    <a:solidFill>
                      <a:schemeClr val="tx1"/>
                    </a:solidFill>
                    <a:latin typeface="Times New Roman" panose="02020603050405020304" pitchFamily="18" charset="0"/>
                    <a:cs typeface="Times New Roman" panose="02020603050405020304" pitchFamily="18" charset="0"/>
                  </a:rPr>
                  <a:t>a</a:t>
                </a:r>
                <a:r>
                  <a:rPr lang="en-US" sz="2200" i="1" spc="70" dirty="0">
                    <a:solidFill>
                      <a:schemeClr val="tx1"/>
                    </a:solidFill>
                    <a:latin typeface="Times New Roman" panose="02020603050405020304" pitchFamily="18" charset="0"/>
                    <a:cs typeface="Times New Roman" panose="02020603050405020304" pitchFamily="18" charset="0"/>
                  </a:rPr>
                  <a:t> </a:t>
                </a:r>
                <a:r>
                  <a:rPr lang="en-US" sz="2200" spc="-50" dirty="0">
                    <a:solidFill>
                      <a:schemeClr val="tx1"/>
                    </a:solidFill>
                    <a:latin typeface="Times New Roman" panose="02020603050405020304" pitchFamily="18" charset="0"/>
                    <a:cs typeface="Times New Roman" panose="02020603050405020304" pitchFamily="18" charset="0"/>
                  </a:rPr>
                  <a:t>≤</a:t>
                </a:r>
                <a:r>
                  <a:rPr lang="en-US" sz="2200" spc="-40" dirty="0">
                    <a:solidFill>
                      <a:schemeClr val="tx1"/>
                    </a:solidFill>
                    <a:latin typeface="Times New Roman" panose="02020603050405020304" pitchFamily="18" charset="0"/>
                    <a:cs typeface="Times New Roman" panose="02020603050405020304" pitchFamily="18" charset="0"/>
                  </a:rPr>
                  <a:t> </a:t>
                </a:r>
                <a:r>
                  <a:rPr lang="en-US" sz="2200" i="1" spc="5" dirty="0">
                    <a:solidFill>
                      <a:schemeClr val="tx1"/>
                    </a:solidFill>
                    <a:latin typeface="Times New Roman" panose="02020603050405020304" pitchFamily="18" charset="0"/>
                    <a:cs typeface="Times New Roman" panose="02020603050405020304" pitchFamily="18" charset="0"/>
                  </a:rPr>
                  <a:t>b</a:t>
                </a:r>
                <a:r>
                  <a:rPr lang="en-US" sz="2200" spc="-5" dirty="0">
                    <a:solidFill>
                      <a:schemeClr val="tx1"/>
                    </a:solidFill>
                    <a:latin typeface="Times New Roman" panose="02020603050405020304" pitchFamily="18" charset="0"/>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r>
                        <a:rPr lang="en-US" sz="2200" b="0" i="1" smtClean="0">
                          <a:solidFill>
                            <a:schemeClr val="tx1"/>
                          </a:solidFill>
                          <a:latin typeface="Cambria Math" panose="02040503050406030204" pitchFamily="18" charset="0"/>
                          <a:cs typeface="Times New Roman"/>
                        </a:rPr>
                        <m:t>𝑃</m:t>
                      </m:r>
                      <m:d>
                        <m:dPr>
                          <m:ctrlPr>
                            <a:rPr lang="en-US" sz="2200" b="0" i="1" smtClean="0">
                              <a:solidFill>
                                <a:schemeClr val="tx1"/>
                              </a:solidFill>
                              <a:latin typeface="Cambria Math" panose="02040503050406030204" pitchFamily="18" charset="0"/>
                              <a:cs typeface="Times New Roman"/>
                            </a:rPr>
                          </m:ctrlPr>
                        </m:dPr>
                        <m:e>
                          <m:r>
                            <a:rPr lang="en-US" sz="2200" b="0" i="1" smtClean="0">
                              <a:solidFill>
                                <a:schemeClr val="tx1"/>
                              </a:solidFill>
                              <a:latin typeface="Cambria Math" panose="02040503050406030204" pitchFamily="18" charset="0"/>
                              <a:cs typeface="Times New Roman"/>
                            </a:rPr>
                            <m:t>𝑋</m:t>
                          </m:r>
                          <m:r>
                            <a:rPr lang="en-US" sz="2200" b="0" i="1" smtClean="0">
                              <a:solidFill>
                                <a:schemeClr val="tx1"/>
                              </a:solidFill>
                              <a:latin typeface="Cambria Math" panose="02040503050406030204" pitchFamily="18" charset="0"/>
                              <a:ea typeface="Cambria Math" panose="02040503050406030204" pitchFamily="18" charset="0"/>
                              <a:cs typeface="Times New Roman"/>
                            </a:rPr>
                            <m:t>≤</m:t>
                          </m:r>
                          <m:r>
                            <a:rPr lang="en-US" sz="2200" b="0" i="1" smtClean="0">
                              <a:solidFill>
                                <a:schemeClr val="tx1"/>
                              </a:solidFill>
                              <a:latin typeface="Cambria Math" panose="02040503050406030204" pitchFamily="18" charset="0"/>
                              <a:ea typeface="Cambria Math" panose="02040503050406030204" pitchFamily="18" charset="0"/>
                              <a:cs typeface="Times New Roman"/>
                            </a:rPr>
                            <m:t>𝑏</m:t>
                          </m:r>
                        </m:e>
                      </m:d>
                      <m:r>
                        <a:rPr lang="en-US" sz="2200" b="0" i="1" smtClean="0">
                          <a:solidFill>
                            <a:schemeClr val="tx1"/>
                          </a:solidFill>
                          <a:latin typeface="Cambria Math" panose="02040503050406030204" pitchFamily="18" charset="0"/>
                          <a:ea typeface="Cambria Math" panose="02040503050406030204" pitchFamily="18" charset="0"/>
                          <a:cs typeface="Times New Roman"/>
                        </a:rPr>
                        <m:t>=</m:t>
                      </m:r>
                      <m:r>
                        <a:rPr lang="en-US" sz="2200" b="0" i="1" smtClean="0">
                          <a:solidFill>
                            <a:schemeClr val="tx1"/>
                          </a:solidFill>
                          <a:latin typeface="Cambria Math" panose="02040503050406030204" pitchFamily="18" charset="0"/>
                          <a:ea typeface="Cambria Math" panose="02040503050406030204" pitchFamily="18" charset="0"/>
                          <a:cs typeface="Times New Roman"/>
                        </a:rPr>
                        <m:t>𝐹</m:t>
                      </m:r>
                      <m:d>
                        <m:dPr>
                          <m:ctrlPr>
                            <a:rPr lang="en-US" sz="2200" b="0" i="1" smtClean="0">
                              <a:solidFill>
                                <a:schemeClr val="tx1"/>
                              </a:solidFill>
                              <a:latin typeface="Cambria Math" panose="02040503050406030204" pitchFamily="18" charset="0"/>
                              <a:ea typeface="Cambria Math" panose="02040503050406030204" pitchFamily="18" charset="0"/>
                              <a:cs typeface="Times New Roman"/>
                            </a:rPr>
                          </m:ctrlPr>
                        </m:dPr>
                        <m:e>
                          <m:f>
                            <m:fPr>
                              <m:ctrlPr>
                                <a:rPr lang="en-US" sz="2200" b="0" i="1" smtClean="0">
                                  <a:solidFill>
                                    <a:schemeClr val="tx1"/>
                                  </a:solidFill>
                                  <a:latin typeface="Cambria Math" panose="02040503050406030204" pitchFamily="18" charset="0"/>
                                  <a:ea typeface="Cambria Math" panose="02040503050406030204" pitchFamily="18" charset="0"/>
                                  <a:cs typeface="Times New Roman"/>
                                </a:rPr>
                              </m:ctrlPr>
                            </m:fPr>
                            <m:num>
                              <m:r>
                                <a:rPr lang="en-US" sz="2200" b="0" i="1" smtClean="0">
                                  <a:solidFill>
                                    <a:schemeClr val="tx1"/>
                                  </a:solidFill>
                                  <a:latin typeface="Cambria Math" panose="02040503050406030204" pitchFamily="18" charset="0"/>
                                  <a:ea typeface="Cambria Math" panose="02040503050406030204" pitchFamily="18" charset="0"/>
                                  <a:cs typeface="Times New Roman"/>
                                </a:rPr>
                                <m:t>𝑏</m:t>
                              </m:r>
                              <m:r>
                                <a:rPr lang="en-US" sz="2200" b="0" i="1" smtClean="0">
                                  <a:solidFill>
                                    <a:schemeClr val="tx1"/>
                                  </a:solidFill>
                                  <a:latin typeface="Cambria Math" panose="02040503050406030204" pitchFamily="18" charset="0"/>
                                  <a:ea typeface="Cambria Math" panose="02040503050406030204" pitchFamily="18" charset="0"/>
                                  <a:cs typeface="Times New Roman"/>
                                </a:rPr>
                                <m:t>−</m:t>
                              </m:r>
                              <m:r>
                                <a:rPr lang="en-US" sz="2200" b="0" i="1" smtClean="0">
                                  <a:solidFill>
                                    <a:schemeClr val="tx1"/>
                                  </a:solidFill>
                                  <a:latin typeface="Cambria Math" panose="02040503050406030204" pitchFamily="18" charset="0"/>
                                  <a:ea typeface="Cambria Math" panose="02040503050406030204" pitchFamily="18" charset="0"/>
                                  <a:cs typeface="Times New Roman"/>
                                </a:rPr>
                                <m:t>𝜇</m:t>
                              </m:r>
                            </m:num>
                            <m:den>
                              <m:r>
                                <a:rPr lang="en-US" sz="2200" b="0" i="1" smtClean="0">
                                  <a:solidFill>
                                    <a:schemeClr val="tx1"/>
                                  </a:solidFill>
                                  <a:latin typeface="Cambria Math" panose="02040503050406030204" pitchFamily="18" charset="0"/>
                                  <a:ea typeface="Cambria Math" panose="02040503050406030204" pitchFamily="18" charset="0"/>
                                  <a:cs typeface="Times New Roman"/>
                                </a:rPr>
                                <m:t>𝜎</m:t>
                              </m:r>
                            </m:den>
                          </m:f>
                        </m:e>
                      </m:d>
                    </m:oMath>
                  </m:oMathPara>
                </a14:m>
                <a:endParaRPr lang="en-US" sz="2200" dirty="0">
                  <a:solidFill>
                    <a:schemeClr val="tx1"/>
                  </a:solidFill>
                  <a:latin typeface="Times New Roman" panose="02020603050405020304" pitchFamily="18" charset="0"/>
                  <a:cs typeface="Times New Roman" panose="02020603050405020304" pitchFamily="18" charset="0"/>
                </a:endParaRPr>
              </a:p>
              <a:p>
                <a:r>
                  <a:rPr lang="en-US" sz="2200" dirty="0">
                    <a:solidFill>
                      <a:schemeClr val="tx1"/>
                    </a:solidFill>
                    <a:latin typeface="Times New Roman" panose="02020603050405020304" pitchFamily="18" charset="0"/>
                    <a:cs typeface="Times New Roman" panose="02020603050405020304" pitchFamily="18" charset="0"/>
                  </a:rPr>
                  <a:t>and </a:t>
                </a:r>
              </a:p>
              <a:p>
                <a:pPr/>
                <a14:m>
                  <m:oMathPara xmlns:m="http://schemas.openxmlformats.org/officeDocument/2006/math">
                    <m:oMathParaPr>
                      <m:jc m:val="centerGroup"/>
                    </m:oMathParaPr>
                    <m:oMath xmlns:m="http://schemas.openxmlformats.org/officeDocument/2006/math">
                      <m:r>
                        <a:rPr lang="en-US" sz="2200" b="0" i="1" smtClean="0">
                          <a:solidFill>
                            <a:schemeClr val="tx1"/>
                          </a:solidFill>
                          <a:latin typeface="Cambria Math" panose="02040503050406030204" pitchFamily="18" charset="0"/>
                          <a:cs typeface="Times New Roman"/>
                        </a:rPr>
                        <m:t>𝑃</m:t>
                      </m:r>
                      <m:d>
                        <m:dPr>
                          <m:ctrlPr>
                            <a:rPr lang="en-US" sz="2200" b="0" i="1" smtClean="0">
                              <a:solidFill>
                                <a:schemeClr val="tx1"/>
                              </a:solidFill>
                              <a:latin typeface="Cambria Math" panose="02040503050406030204" pitchFamily="18" charset="0"/>
                              <a:cs typeface="Times New Roman"/>
                            </a:rPr>
                          </m:ctrlPr>
                        </m:dPr>
                        <m:e>
                          <m:r>
                            <a:rPr lang="en-US" sz="2200" b="0" i="1" smtClean="0">
                              <a:solidFill>
                                <a:schemeClr val="tx1"/>
                              </a:solidFill>
                              <a:latin typeface="Cambria Math" panose="02040503050406030204" pitchFamily="18" charset="0"/>
                              <a:cs typeface="Times New Roman"/>
                            </a:rPr>
                            <m:t>𝑎</m:t>
                          </m:r>
                          <m:r>
                            <a:rPr lang="en-US" sz="2200" b="0" i="1" smtClean="0">
                              <a:solidFill>
                                <a:schemeClr val="tx1"/>
                              </a:solidFill>
                              <a:latin typeface="Cambria Math" panose="02040503050406030204" pitchFamily="18" charset="0"/>
                              <a:ea typeface="Cambria Math" panose="02040503050406030204" pitchFamily="18" charset="0"/>
                              <a:cs typeface="Times New Roman"/>
                            </a:rPr>
                            <m:t>≤</m:t>
                          </m:r>
                          <m:r>
                            <a:rPr lang="en-US" sz="2200" b="0" i="1" smtClean="0">
                              <a:solidFill>
                                <a:schemeClr val="tx1"/>
                              </a:solidFill>
                              <a:latin typeface="Cambria Math" panose="02040503050406030204" pitchFamily="18" charset="0"/>
                              <a:ea typeface="Cambria Math" panose="02040503050406030204" pitchFamily="18" charset="0"/>
                              <a:cs typeface="Times New Roman"/>
                            </a:rPr>
                            <m:t>𝑋</m:t>
                          </m:r>
                          <m:r>
                            <a:rPr lang="en-US" sz="2200" b="0" i="1" smtClean="0">
                              <a:solidFill>
                                <a:schemeClr val="tx1"/>
                              </a:solidFill>
                              <a:latin typeface="Cambria Math" panose="02040503050406030204" pitchFamily="18" charset="0"/>
                              <a:ea typeface="Cambria Math" panose="02040503050406030204" pitchFamily="18" charset="0"/>
                              <a:cs typeface="Times New Roman"/>
                            </a:rPr>
                            <m:t>≤</m:t>
                          </m:r>
                          <m:r>
                            <a:rPr lang="en-US" sz="2200" b="0" i="1" smtClean="0">
                              <a:solidFill>
                                <a:schemeClr val="tx1"/>
                              </a:solidFill>
                              <a:latin typeface="Cambria Math" panose="02040503050406030204" pitchFamily="18" charset="0"/>
                              <a:ea typeface="Cambria Math" panose="02040503050406030204" pitchFamily="18" charset="0"/>
                              <a:cs typeface="Times New Roman"/>
                            </a:rPr>
                            <m:t>𝑏</m:t>
                          </m:r>
                        </m:e>
                      </m:d>
                      <m:r>
                        <a:rPr lang="en-US" sz="2200" b="0" i="0" smtClean="0">
                          <a:solidFill>
                            <a:schemeClr val="tx1"/>
                          </a:solidFill>
                          <a:latin typeface="Cambria Math" panose="02040503050406030204" pitchFamily="18" charset="0"/>
                          <a:ea typeface="Cambria Math" panose="02040503050406030204" pitchFamily="18" charset="0"/>
                          <a:cs typeface="Times New Roman"/>
                        </a:rPr>
                        <m:t>=</m:t>
                      </m:r>
                      <m:r>
                        <a:rPr lang="en-US" sz="2200" i="1">
                          <a:solidFill>
                            <a:schemeClr val="tx1"/>
                          </a:solidFill>
                          <a:latin typeface="Cambria Math" panose="02040503050406030204" pitchFamily="18" charset="0"/>
                          <a:ea typeface="Cambria Math" panose="02040503050406030204" pitchFamily="18" charset="0"/>
                          <a:cs typeface="Times New Roman"/>
                        </a:rPr>
                        <m:t>𝐹</m:t>
                      </m:r>
                      <m:d>
                        <m:dPr>
                          <m:ctrlPr>
                            <a:rPr lang="en-US" sz="2200" i="1">
                              <a:solidFill>
                                <a:schemeClr val="tx1"/>
                              </a:solidFill>
                              <a:latin typeface="Cambria Math" panose="02040503050406030204" pitchFamily="18" charset="0"/>
                              <a:ea typeface="Cambria Math" panose="02040503050406030204" pitchFamily="18" charset="0"/>
                              <a:cs typeface="Times New Roman"/>
                            </a:rPr>
                          </m:ctrlPr>
                        </m:dPr>
                        <m:e>
                          <m:f>
                            <m:fPr>
                              <m:ctrlPr>
                                <a:rPr lang="en-US" sz="2200" i="1">
                                  <a:solidFill>
                                    <a:schemeClr val="tx1"/>
                                  </a:solidFill>
                                  <a:latin typeface="Cambria Math" panose="02040503050406030204" pitchFamily="18" charset="0"/>
                                  <a:ea typeface="Cambria Math" panose="02040503050406030204" pitchFamily="18" charset="0"/>
                                  <a:cs typeface="Times New Roman"/>
                                </a:rPr>
                              </m:ctrlPr>
                            </m:fPr>
                            <m:num>
                              <m:r>
                                <a:rPr lang="en-US" sz="2200" i="1">
                                  <a:solidFill>
                                    <a:schemeClr val="tx1"/>
                                  </a:solidFill>
                                  <a:latin typeface="Cambria Math" panose="02040503050406030204" pitchFamily="18" charset="0"/>
                                  <a:ea typeface="Cambria Math" panose="02040503050406030204" pitchFamily="18" charset="0"/>
                                  <a:cs typeface="Times New Roman"/>
                                </a:rPr>
                                <m:t>𝑏</m:t>
                              </m:r>
                              <m:r>
                                <a:rPr lang="en-US" sz="2200" i="1">
                                  <a:solidFill>
                                    <a:schemeClr val="tx1"/>
                                  </a:solidFill>
                                  <a:latin typeface="Cambria Math" panose="02040503050406030204" pitchFamily="18" charset="0"/>
                                  <a:ea typeface="Cambria Math" panose="02040503050406030204" pitchFamily="18" charset="0"/>
                                  <a:cs typeface="Times New Roman"/>
                                </a:rPr>
                                <m:t>−</m:t>
                              </m:r>
                              <m:r>
                                <a:rPr lang="en-US" sz="2200" i="1">
                                  <a:solidFill>
                                    <a:schemeClr val="tx1"/>
                                  </a:solidFill>
                                  <a:latin typeface="Cambria Math" panose="02040503050406030204" pitchFamily="18" charset="0"/>
                                  <a:ea typeface="Cambria Math" panose="02040503050406030204" pitchFamily="18" charset="0"/>
                                  <a:cs typeface="Times New Roman"/>
                                </a:rPr>
                                <m:t>𝜇</m:t>
                              </m:r>
                            </m:num>
                            <m:den>
                              <m:r>
                                <a:rPr lang="en-US" sz="2200" i="1">
                                  <a:solidFill>
                                    <a:schemeClr val="tx1"/>
                                  </a:solidFill>
                                  <a:latin typeface="Cambria Math" panose="02040503050406030204" pitchFamily="18" charset="0"/>
                                  <a:ea typeface="Cambria Math" panose="02040503050406030204" pitchFamily="18" charset="0"/>
                                  <a:cs typeface="Times New Roman"/>
                                </a:rPr>
                                <m:t>𝜎</m:t>
                              </m:r>
                            </m:den>
                          </m:f>
                        </m:e>
                      </m:d>
                      <m:r>
                        <a:rPr lang="en-US" sz="2200" b="0" i="1" smtClean="0">
                          <a:solidFill>
                            <a:schemeClr val="tx1"/>
                          </a:solidFill>
                          <a:latin typeface="Cambria Math" panose="02040503050406030204" pitchFamily="18" charset="0"/>
                          <a:ea typeface="Cambria Math" panose="02040503050406030204" pitchFamily="18" charset="0"/>
                          <a:cs typeface="Times New Roman"/>
                        </a:rPr>
                        <m:t>−</m:t>
                      </m:r>
                      <m:r>
                        <a:rPr lang="en-US" sz="2200" i="1">
                          <a:solidFill>
                            <a:schemeClr val="tx1"/>
                          </a:solidFill>
                          <a:latin typeface="Cambria Math" panose="02040503050406030204" pitchFamily="18" charset="0"/>
                          <a:ea typeface="Cambria Math" panose="02040503050406030204" pitchFamily="18" charset="0"/>
                          <a:cs typeface="Times New Roman"/>
                        </a:rPr>
                        <m:t>𝐹</m:t>
                      </m:r>
                      <m:d>
                        <m:dPr>
                          <m:ctrlPr>
                            <a:rPr lang="en-US" sz="2200" i="1">
                              <a:solidFill>
                                <a:schemeClr val="tx1"/>
                              </a:solidFill>
                              <a:latin typeface="Cambria Math" panose="02040503050406030204" pitchFamily="18" charset="0"/>
                              <a:ea typeface="Cambria Math" panose="02040503050406030204" pitchFamily="18" charset="0"/>
                              <a:cs typeface="Times New Roman"/>
                            </a:rPr>
                          </m:ctrlPr>
                        </m:dPr>
                        <m:e>
                          <m:f>
                            <m:fPr>
                              <m:ctrlPr>
                                <a:rPr lang="en-US" sz="2200" i="1">
                                  <a:solidFill>
                                    <a:schemeClr val="tx1"/>
                                  </a:solidFill>
                                  <a:latin typeface="Cambria Math" panose="02040503050406030204" pitchFamily="18" charset="0"/>
                                  <a:ea typeface="Cambria Math" panose="02040503050406030204" pitchFamily="18" charset="0"/>
                                  <a:cs typeface="Times New Roman"/>
                                </a:rPr>
                              </m:ctrlPr>
                            </m:fPr>
                            <m:num>
                              <m:r>
                                <a:rPr lang="en-US" sz="2200" b="0" i="1" smtClean="0">
                                  <a:solidFill>
                                    <a:schemeClr val="tx1"/>
                                  </a:solidFill>
                                  <a:latin typeface="Cambria Math" panose="02040503050406030204" pitchFamily="18" charset="0"/>
                                  <a:ea typeface="Cambria Math" panose="02040503050406030204" pitchFamily="18" charset="0"/>
                                  <a:cs typeface="Times New Roman"/>
                                </a:rPr>
                                <m:t>𝑎</m:t>
                              </m:r>
                              <m:r>
                                <a:rPr lang="en-US" sz="2200" i="1">
                                  <a:solidFill>
                                    <a:schemeClr val="tx1"/>
                                  </a:solidFill>
                                  <a:latin typeface="Cambria Math" panose="02040503050406030204" pitchFamily="18" charset="0"/>
                                  <a:ea typeface="Cambria Math" panose="02040503050406030204" pitchFamily="18" charset="0"/>
                                  <a:cs typeface="Times New Roman"/>
                                </a:rPr>
                                <m:t>−</m:t>
                              </m:r>
                              <m:r>
                                <a:rPr lang="en-US" sz="2200" i="1">
                                  <a:solidFill>
                                    <a:schemeClr val="tx1"/>
                                  </a:solidFill>
                                  <a:latin typeface="Cambria Math" panose="02040503050406030204" pitchFamily="18" charset="0"/>
                                  <a:ea typeface="Cambria Math" panose="02040503050406030204" pitchFamily="18" charset="0"/>
                                  <a:cs typeface="Times New Roman"/>
                                </a:rPr>
                                <m:t>𝜇</m:t>
                              </m:r>
                            </m:num>
                            <m:den>
                              <m:r>
                                <a:rPr lang="en-US" sz="2200" i="1">
                                  <a:solidFill>
                                    <a:schemeClr val="tx1"/>
                                  </a:solidFill>
                                  <a:latin typeface="Cambria Math" panose="02040503050406030204" pitchFamily="18" charset="0"/>
                                  <a:ea typeface="Cambria Math" panose="02040503050406030204" pitchFamily="18" charset="0"/>
                                  <a:cs typeface="Times New Roman"/>
                                </a:rPr>
                                <m:t>𝜎</m:t>
                              </m:r>
                            </m:den>
                          </m:f>
                        </m:e>
                      </m:d>
                    </m:oMath>
                  </m:oMathPara>
                </a14:m>
                <a:endParaRPr lang="en-US" sz="2200" dirty="0">
                  <a:latin typeface="Times New Roman" panose="02020603050405020304" pitchFamily="18" charset="0"/>
                  <a:cs typeface="Times New Roman" panose="02020603050405020304" pitchFamily="18" charset="0"/>
                </a:endParaRPr>
              </a:p>
              <a:p>
                <a:endParaRPr lang="en-US" dirty="0"/>
              </a:p>
            </p:txBody>
          </p:sp>
        </mc:Choice>
        <mc:Fallback xmlns="">
          <p:sp>
            <p:nvSpPr>
              <p:cNvPr id="5" name="TextBox 4">
                <a:extLst>
                  <a:ext uri="{FF2B5EF4-FFF2-40B4-BE49-F238E27FC236}">
                    <a16:creationId xmlns:a16="http://schemas.microsoft.com/office/drawing/2014/main" id="{92A8DF76-E6CD-4D6C-8016-07A92DE3D52A}"/>
                  </a:ext>
                </a:extLst>
              </p:cNvPr>
              <p:cNvSpPr txBox="1">
                <a:spLocks noRot="1" noChangeAspect="1" noMove="1" noResize="1" noEditPoints="1" noAdjustHandles="1" noChangeArrowheads="1" noChangeShapeType="1" noTextEdit="1"/>
              </p:cNvSpPr>
              <p:nvPr/>
            </p:nvSpPr>
            <p:spPr>
              <a:xfrm>
                <a:off x="927652" y="2888974"/>
                <a:ext cx="5512905" cy="3244991"/>
              </a:xfrm>
              <a:prstGeom prst="rect">
                <a:avLst/>
              </a:prstGeom>
              <a:blipFill>
                <a:blip r:embed="rId3"/>
                <a:stretch>
                  <a:fillRect l="-1436" t="-1316" r="-331"/>
                </a:stretch>
              </a:blipFill>
            </p:spPr>
            <p:txBody>
              <a:bodyPr/>
              <a:lstStyle/>
              <a:p>
                <a:r>
                  <a:rPr lang="en-US">
                    <a:noFill/>
                  </a:rPr>
                  <a:t> </a:t>
                </a:r>
              </a:p>
            </p:txBody>
          </p:sp>
        </mc:Fallback>
      </mc:AlternateContent>
      <p:pic>
        <p:nvPicPr>
          <p:cNvPr id="6" name="Picture 2" descr="A graph shows a region under the curve y equals 1 over square root of quantity 2 pi times e to the quantity negative x squared over 2. On the positive x axis, the point z is labeled. The y axis is not scaled. The curve of y equals 1 over square root of quantity 2 pi times e to the quantity negative x squared over 2 begins in quadrant 2, is concave up, increases to an inflection point, changes to concave down, then reaches a maximum on the y axis, descends to an inflection point in quadrant 1, changes to concave up steadily approaching the x axis asymptote. The region under the curve in quadrant 2 and in quadrant 1 between x equals 0 and x equals z is shaded and labeled Area equals captial f of z."/>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42337" y="2331156"/>
            <a:ext cx="4922091" cy="423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608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8.1  Probability and </a:t>
            </a:r>
            <a:r>
              <a:rPr lang="en-US" sz="3100" dirty="0"/>
              <a:t>Integration (</a:t>
            </a:r>
            <a:r>
              <a:rPr lang="en-US" sz="3100" dirty="0" smtClean="0"/>
              <a:t>12 </a:t>
            </a:r>
            <a:r>
              <a:rPr lang="en-US" sz="3100" dirty="0"/>
              <a:t>of 13)</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spc="-15" dirty="0">
                    <a:solidFill>
                      <a:schemeClr val="tx1"/>
                    </a:solidFill>
                  </a:rPr>
                  <a:t>Proo</a:t>
                </a:r>
                <a:r>
                  <a:rPr lang="en-US" b="1" spc="-5" dirty="0">
                    <a:solidFill>
                      <a:schemeClr val="tx1"/>
                    </a:solidFill>
                  </a:rPr>
                  <a:t>f</a:t>
                </a:r>
                <a:r>
                  <a:rPr lang="en-US" b="1" dirty="0">
                    <a:solidFill>
                      <a:schemeClr val="tx1"/>
                    </a:solidFill>
                  </a:rPr>
                  <a:t> </a:t>
                </a:r>
                <a:r>
                  <a:rPr lang="en-US" b="1" spc="95" dirty="0">
                    <a:solidFill>
                      <a:schemeClr val="tx1"/>
                    </a:solidFill>
                  </a:rPr>
                  <a:t> </a:t>
                </a:r>
                <a:r>
                  <a:rPr lang="en-US" spc="-10" dirty="0">
                    <a:solidFill>
                      <a:schemeClr val="tx1"/>
                    </a:solidFill>
                  </a:rPr>
                  <a:t>We</a:t>
                </a:r>
                <a:r>
                  <a:rPr lang="en-US" spc="-5" dirty="0">
                    <a:solidFill>
                      <a:schemeClr val="tx1"/>
                    </a:solidFill>
                  </a:rPr>
                  <a:t> use two changes</a:t>
                </a:r>
                <a:r>
                  <a:rPr lang="en-US" dirty="0">
                    <a:solidFill>
                      <a:schemeClr val="tx1"/>
                    </a:solidFill>
                  </a:rPr>
                  <a:t> </a:t>
                </a:r>
                <a:r>
                  <a:rPr lang="en-US" spc="-5" dirty="0">
                    <a:solidFill>
                      <a:schemeClr val="tx1"/>
                    </a:solidFill>
                  </a:rPr>
                  <a:t>of variables,</a:t>
                </a:r>
                <a:r>
                  <a:rPr lang="en-US" dirty="0">
                    <a:solidFill>
                      <a:schemeClr val="tx1"/>
                    </a:solidFill>
                  </a:rPr>
                  <a:t> </a:t>
                </a:r>
                <a:r>
                  <a:rPr lang="en-US" spc="-5" dirty="0">
                    <a:solidFill>
                      <a:schemeClr val="tx1"/>
                    </a:solidFill>
                  </a:rPr>
                  <a:t>first </a:t>
                </a:r>
                <a:r>
                  <a:rPr lang="en-US" i="1" spc="-5" dirty="0">
                    <a:solidFill>
                      <a:schemeClr val="tx1"/>
                    </a:solidFill>
                  </a:rPr>
                  <a:t>u</a:t>
                </a:r>
                <a:r>
                  <a:rPr lang="en-US" i="1" spc="7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i="1" spc="60" dirty="0">
                    <a:solidFill>
                      <a:schemeClr val="tx1"/>
                    </a:solidFill>
                  </a:rPr>
                  <a:t> </a:t>
                </a:r>
                <a:r>
                  <a:rPr lang="en-US" spc="-25" dirty="0">
                    <a:solidFill>
                      <a:schemeClr val="tx1"/>
                    </a:solidFill>
                  </a:rPr>
                  <a:t>−</a:t>
                </a:r>
                <a:r>
                  <a:rPr lang="en-US" spc="-95" dirty="0">
                    <a:solidFill>
                      <a:schemeClr val="tx1"/>
                    </a:solidFill>
                  </a:rPr>
                  <a:t> </a:t>
                </a:r>
                <a:r>
                  <a:rPr lang="en-US" i="1" spc="35" dirty="0">
                    <a:solidFill>
                      <a:schemeClr val="tx1"/>
                    </a:solidFill>
                  </a:rPr>
                  <a:t>μ</a:t>
                </a:r>
                <a:r>
                  <a:rPr lang="en-US" i="1" spc="-105" dirty="0">
                    <a:solidFill>
                      <a:schemeClr val="tx1"/>
                    </a:solidFill>
                  </a:rPr>
                  <a:t>  </a:t>
                </a:r>
                <a:r>
                  <a:rPr lang="en-US" spc="-10" dirty="0">
                    <a:solidFill>
                      <a:schemeClr val="tx1"/>
                    </a:solidFill>
                  </a:rPr>
                  <a:t>an</a:t>
                </a:r>
                <a:r>
                  <a:rPr lang="en-US" spc="-5" dirty="0">
                    <a:solidFill>
                      <a:schemeClr val="tx1"/>
                    </a:solidFill>
                  </a:rPr>
                  <a:t>d </a:t>
                </a:r>
                <a:r>
                  <a:rPr lang="en-US" spc="-10" dirty="0">
                    <a:solidFill>
                      <a:schemeClr val="tx1"/>
                    </a:solidFill>
                  </a:rPr>
                  <a:t>the</a:t>
                </a:r>
                <a:r>
                  <a:rPr lang="en-US" spc="-5" dirty="0">
                    <a:solidFill>
                      <a:schemeClr val="tx1"/>
                    </a:solidFill>
                  </a:rPr>
                  <a:t>n  </a:t>
                </a:r>
                <a:r>
                  <a:rPr lang="en-US" i="1" spc="-5" dirty="0">
                    <a:solidFill>
                      <a:schemeClr val="tx1"/>
                    </a:solidFill>
                  </a:rPr>
                  <a:t>t</a:t>
                </a:r>
                <a:r>
                  <a:rPr lang="en-US" i="1" spc="114" dirty="0">
                    <a:solidFill>
                      <a:schemeClr val="tx1"/>
                    </a:solidFill>
                  </a:rPr>
                  <a:t> </a:t>
                </a:r>
                <a:r>
                  <a:rPr lang="en-US" spc="-25" dirty="0">
                    <a:solidFill>
                      <a:schemeClr val="tx1"/>
                    </a:solidFill>
                  </a:rPr>
                  <a:t>=</a:t>
                </a:r>
                <a:r>
                  <a:rPr lang="en-US" spc="-40" dirty="0">
                    <a:solidFill>
                      <a:schemeClr val="tx1"/>
                    </a:solidFill>
                  </a:rPr>
                  <a:t> </a:t>
                </a:r>
                <a:r>
                  <a:rPr lang="en-US" i="1" spc="45" dirty="0">
                    <a:solidFill>
                      <a:schemeClr val="tx1"/>
                    </a:solidFill>
                  </a:rPr>
                  <a:t>u</a:t>
                </a:r>
                <a:r>
                  <a:rPr lang="en-US" i="1" spc="-45" dirty="0">
                    <a:solidFill>
                      <a:schemeClr val="tx1"/>
                    </a:solidFill>
                  </a:rPr>
                  <a:t>/</a:t>
                </a:r>
                <a:r>
                  <a:rPr lang="en-US" i="1" spc="-55" dirty="0">
                    <a:solidFill>
                      <a:schemeClr val="tx1"/>
                    </a:solidFill>
                  </a:rPr>
                  <a:t>σ</a:t>
                </a:r>
                <a:r>
                  <a:rPr lang="en-US" i="1" spc="-225" dirty="0">
                    <a:solidFill>
                      <a:schemeClr val="tx1"/>
                    </a:solidFill>
                  </a:rPr>
                  <a:t> </a:t>
                </a:r>
                <a:r>
                  <a:rPr lang="en-US" spc="-5" dirty="0">
                    <a:solidFill>
                      <a:schemeClr val="tx1"/>
                    </a:solidFill>
                  </a:rPr>
                  <a:t>:</a:t>
                </a: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cs typeface="Times New Roman"/>
                        </a:rPr>
                        <m:t>𝑃</m:t>
                      </m:r>
                      <m:d>
                        <m:dPr>
                          <m:ctrlPr>
                            <a:rPr lang="en-US" i="1">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𝑋</m:t>
                          </m:r>
                          <m:r>
                            <a:rPr lang="en-US" i="1">
                              <a:solidFill>
                                <a:schemeClr val="tx1"/>
                              </a:solidFill>
                              <a:latin typeface="Cambria Math" panose="02040503050406030204" pitchFamily="18" charset="0"/>
                              <a:ea typeface="Cambria Math" panose="02040503050406030204" pitchFamily="18" charset="0"/>
                              <a:cs typeface="Times New Roman"/>
                            </a:rPr>
                            <m:t>≤</m:t>
                          </m:r>
                          <m:r>
                            <a:rPr lang="en-US" i="1">
                              <a:solidFill>
                                <a:schemeClr val="tx1"/>
                              </a:solidFill>
                              <a:latin typeface="Cambria Math" panose="02040503050406030204" pitchFamily="18" charset="0"/>
                              <a:ea typeface="Cambria Math" panose="02040503050406030204" pitchFamily="18" charset="0"/>
                              <a:cs typeface="Times New Roman"/>
                            </a:rPr>
                            <m:t>𝑏</m:t>
                          </m:r>
                        </m:e>
                      </m:d>
                      <m:r>
                        <a:rPr lang="en-US" i="1">
                          <a:solidFill>
                            <a:schemeClr val="tx1"/>
                          </a:solidFill>
                          <a:latin typeface="Cambria Math" panose="02040503050406030204" pitchFamily="18" charset="0"/>
                          <a:ea typeface="Cambria Math" panose="02040503050406030204" pitchFamily="18" charset="0"/>
                          <a:cs typeface="Times New Roman"/>
                        </a:rPr>
                        <m:t>=</m:t>
                      </m:r>
                      <m:f>
                        <m:fPr>
                          <m:ctrlPr>
                            <a:rPr lang="en-US" i="1" spc="-10">
                              <a:solidFill>
                                <a:schemeClr val="tx1"/>
                              </a:solidFill>
                              <a:latin typeface="Cambria Math" panose="02040503050406030204" pitchFamily="18" charset="0"/>
                              <a:cs typeface="Times New Roman"/>
                            </a:rPr>
                          </m:ctrlPr>
                        </m:fPr>
                        <m:num>
                          <m:r>
                            <a:rPr lang="en-US" i="1" spc="-10">
                              <a:solidFill>
                                <a:schemeClr val="tx1"/>
                              </a:solidFill>
                              <a:latin typeface="Cambria Math" panose="02040503050406030204" pitchFamily="18" charset="0"/>
                              <a:cs typeface="Times New Roman"/>
                            </a:rPr>
                            <m:t>1</m:t>
                          </m:r>
                        </m:num>
                        <m:den>
                          <m:r>
                            <a:rPr lang="en-US" i="1" spc="-10">
                              <a:solidFill>
                                <a:schemeClr val="tx1"/>
                              </a:solidFill>
                              <a:latin typeface="Cambria Math" panose="02040503050406030204" pitchFamily="18" charset="0"/>
                              <a:ea typeface="Cambria Math" panose="02040503050406030204" pitchFamily="18" charset="0"/>
                              <a:cs typeface="Times New Roman"/>
                            </a:rPr>
                            <m:t>𝜎</m:t>
                          </m:r>
                          <m:rad>
                            <m:radPr>
                              <m:degHide m:val="on"/>
                              <m:ctrlPr>
                                <a:rPr lang="en-US" i="1" spc="-10">
                                  <a:solidFill>
                                    <a:schemeClr val="tx1"/>
                                  </a:solidFill>
                                  <a:latin typeface="Cambria Math" panose="02040503050406030204" pitchFamily="18" charset="0"/>
                                  <a:cs typeface="Times New Roman"/>
                                </a:rPr>
                              </m:ctrlPr>
                            </m:radPr>
                            <m:deg/>
                            <m:e>
                              <m:r>
                                <a:rPr lang="en-US" i="1" spc="-10">
                                  <a:solidFill>
                                    <a:schemeClr val="tx1"/>
                                  </a:solidFill>
                                  <a:latin typeface="Cambria Math" panose="02040503050406030204" pitchFamily="18" charset="0"/>
                                  <a:cs typeface="Times New Roman"/>
                                </a:rPr>
                                <m:t>2</m:t>
                              </m:r>
                              <m:r>
                                <a:rPr lang="en-US" i="1" spc="-10">
                                  <a:solidFill>
                                    <a:schemeClr val="tx1"/>
                                  </a:solidFill>
                                  <a:latin typeface="Cambria Math" panose="02040503050406030204" pitchFamily="18" charset="0"/>
                                  <a:ea typeface="Cambria Math" panose="02040503050406030204" pitchFamily="18" charset="0"/>
                                  <a:cs typeface="Times New Roman"/>
                                </a:rPr>
                                <m:t>𝜋</m:t>
                              </m:r>
                            </m:e>
                          </m:rad>
                        </m:den>
                      </m:f>
                      <m:nary>
                        <m:naryPr>
                          <m:ctrlPr>
                            <a:rPr lang="en-US" i="1">
                              <a:solidFill>
                                <a:schemeClr val="tx1"/>
                              </a:solidFill>
                              <a:latin typeface="Cambria Math" panose="02040503050406030204" pitchFamily="18" charset="0"/>
                              <a:ea typeface="Cambria Math" panose="02040503050406030204" pitchFamily="18" charset="0"/>
                              <a:cs typeface="Times New Roman"/>
                            </a:rPr>
                          </m:ctrlPr>
                        </m:naryPr>
                        <m:sub>
                          <m:r>
                            <a:rPr lang="en-US" b="0" i="1" smtClean="0">
                              <a:solidFill>
                                <a:schemeClr val="tx1"/>
                              </a:solidFill>
                              <a:latin typeface="Cambria Math" panose="02040503050406030204" pitchFamily="18" charset="0"/>
                              <a:ea typeface="Cambria Math" panose="02040503050406030204" pitchFamily="18" charset="0"/>
                              <a:cs typeface="Times New Roman"/>
                            </a:rPr>
                            <m:t>−∞</m:t>
                          </m:r>
                        </m:sub>
                        <m:sup>
                          <m:r>
                            <a:rPr lang="en-US" i="1">
                              <a:solidFill>
                                <a:schemeClr val="tx1"/>
                              </a:solidFill>
                              <a:latin typeface="Cambria Math" panose="02040503050406030204" pitchFamily="18" charset="0"/>
                              <a:ea typeface="Cambria Math" panose="02040503050406030204" pitchFamily="18" charset="0"/>
                              <a:cs typeface="Times New Roman"/>
                            </a:rPr>
                            <m:t>𝑏</m:t>
                          </m:r>
                        </m:sup>
                        <m:e>
                          <m:sSup>
                            <m:sSupPr>
                              <m:ctrlPr>
                                <a:rPr lang="en-US" i="1" spc="-10">
                                  <a:solidFill>
                                    <a:schemeClr val="tx1"/>
                                  </a:solidFill>
                                  <a:latin typeface="Cambria Math" panose="02040503050406030204" pitchFamily="18" charset="0"/>
                                  <a:cs typeface="Times New Roman"/>
                                </a:rPr>
                              </m:ctrlPr>
                            </m:sSupPr>
                            <m:e>
                              <m:r>
                                <a:rPr lang="en-US" i="1" spc="-10">
                                  <a:solidFill>
                                    <a:schemeClr val="tx1"/>
                                  </a:solidFill>
                                  <a:latin typeface="Cambria Math" panose="02040503050406030204" pitchFamily="18" charset="0"/>
                                  <a:cs typeface="Times New Roman"/>
                                </a:rPr>
                                <m:t>𝑒</m:t>
                              </m:r>
                            </m:e>
                            <m:sup>
                              <m:r>
                                <a:rPr lang="en-US" i="1" spc="-10">
                                  <a:solidFill>
                                    <a:schemeClr val="tx1"/>
                                  </a:solidFill>
                                  <a:latin typeface="Cambria Math" panose="02040503050406030204" pitchFamily="18" charset="0"/>
                                  <a:cs typeface="Times New Roman"/>
                                </a:rPr>
                                <m:t>−</m:t>
                              </m:r>
                              <m:f>
                                <m:fPr>
                                  <m:type m:val="lin"/>
                                  <m:ctrlPr>
                                    <a:rPr lang="en-US" i="1" spc="-10">
                                      <a:solidFill>
                                        <a:schemeClr val="tx1"/>
                                      </a:solidFill>
                                      <a:latin typeface="Cambria Math" panose="02040503050406030204" pitchFamily="18" charset="0"/>
                                      <a:cs typeface="Times New Roman"/>
                                    </a:rPr>
                                  </m:ctrlPr>
                                </m:fPr>
                                <m:num>
                                  <m:sSup>
                                    <m:sSupPr>
                                      <m:ctrlPr>
                                        <a:rPr lang="en-US" i="1" spc="-10">
                                          <a:solidFill>
                                            <a:schemeClr val="tx1"/>
                                          </a:solidFill>
                                          <a:latin typeface="Cambria Math" panose="02040503050406030204" pitchFamily="18" charset="0"/>
                                          <a:cs typeface="Times New Roman"/>
                                        </a:rPr>
                                      </m:ctrlPr>
                                    </m:sSupPr>
                                    <m:e>
                                      <m:r>
                                        <a:rPr lang="en-US" i="1" spc="-10">
                                          <a:solidFill>
                                            <a:schemeClr val="tx1"/>
                                          </a:solidFill>
                                          <a:latin typeface="Cambria Math" panose="02040503050406030204" pitchFamily="18" charset="0"/>
                                          <a:cs typeface="Times New Roman"/>
                                        </a:rPr>
                                        <m:t>(</m:t>
                                      </m:r>
                                      <m:r>
                                        <a:rPr lang="en-US" i="1" spc="-10">
                                          <a:solidFill>
                                            <a:schemeClr val="tx1"/>
                                          </a:solidFill>
                                          <a:latin typeface="Cambria Math" panose="02040503050406030204" pitchFamily="18" charset="0"/>
                                          <a:cs typeface="Times New Roman"/>
                                        </a:rPr>
                                        <m:t>𝑥</m:t>
                                      </m:r>
                                      <m:r>
                                        <a:rPr lang="en-US" i="1" spc="-10">
                                          <a:solidFill>
                                            <a:schemeClr val="tx1"/>
                                          </a:solidFill>
                                          <a:latin typeface="Cambria Math" panose="02040503050406030204" pitchFamily="18" charset="0"/>
                                          <a:cs typeface="Times New Roman"/>
                                        </a:rPr>
                                        <m:t>−</m:t>
                                      </m:r>
                                      <m:r>
                                        <a:rPr lang="en-US" i="1" spc="-10">
                                          <a:solidFill>
                                            <a:schemeClr val="tx1"/>
                                          </a:solidFill>
                                          <a:latin typeface="Cambria Math" panose="02040503050406030204" pitchFamily="18" charset="0"/>
                                          <a:ea typeface="Cambria Math" panose="02040503050406030204" pitchFamily="18" charset="0"/>
                                          <a:cs typeface="Times New Roman"/>
                                        </a:rPr>
                                        <m:t>𝜇</m:t>
                                      </m:r>
                                      <m:r>
                                        <a:rPr lang="en-US" i="1" spc="-10">
                                          <a:solidFill>
                                            <a:schemeClr val="tx1"/>
                                          </a:solidFill>
                                          <a:latin typeface="Cambria Math" panose="02040503050406030204" pitchFamily="18" charset="0"/>
                                          <a:ea typeface="Cambria Math" panose="02040503050406030204" pitchFamily="18" charset="0"/>
                                          <a:cs typeface="Times New Roman"/>
                                        </a:rPr>
                                        <m:t>)</m:t>
                                      </m:r>
                                    </m:e>
                                    <m:sup>
                                      <m:r>
                                        <a:rPr lang="en-US" i="1" spc="-10">
                                          <a:solidFill>
                                            <a:schemeClr val="tx1"/>
                                          </a:solidFill>
                                          <a:latin typeface="Cambria Math" panose="02040503050406030204" pitchFamily="18" charset="0"/>
                                          <a:cs typeface="Times New Roman"/>
                                        </a:rPr>
                                        <m:t>2</m:t>
                                      </m:r>
                                    </m:sup>
                                  </m:sSup>
                                </m:num>
                                <m:den>
                                  <m:r>
                                    <a:rPr lang="en-US" i="1" spc="-10">
                                      <a:solidFill>
                                        <a:schemeClr val="tx1"/>
                                      </a:solidFill>
                                      <a:latin typeface="Cambria Math" panose="02040503050406030204" pitchFamily="18" charset="0"/>
                                      <a:cs typeface="Times New Roman"/>
                                    </a:rPr>
                                    <m:t>2</m:t>
                                  </m:r>
                                  <m:r>
                                    <a:rPr lang="en-US" b="0" i="1" spc="-10" smtClean="0">
                                      <a:solidFill>
                                        <a:schemeClr val="tx1"/>
                                      </a:solidFill>
                                      <a:latin typeface="Cambria Math" panose="02040503050406030204" pitchFamily="18" charset="0"/>
                                      <a:cs typeface="Times New Roman"/>
                                    </a:rPr>
                                    <m:t> </m:t>
                                  </m:r>
                                  <m:sSup>
                                    <m:sSupPr>
                                      <m:ctrlPr>
                                        <a:rPr lang="en-US" i="1" spc="-10">
                                          <a:solidFill>
                                            <a:schemeClr val="tx1"/>
                                          </a:solidFill>
                                          <a:latin typeface="Cambria Math" panose="02040503050406030204" pitchFamily="18" charset="0"/>
                                          <a:cs typeface="Times New Roman"/>
                                        </a:rPr>
                                      </m:ctrlPr>
                                    </m:sSupPr>
                                    <m:e>
                                      <m:r>
                                        <a:rPr lang="en-US" i="1" spc="-10">
                                          <a:solidFill>
                                            <a:schemeClr val="tx1"/>
                                          </a:solidFill>
                                          <a:latin typeface="Cambria Math" panose="02040503050406030204" pitchFamily="18" charset="0"/>
                                          <a:ea typeface="Cambria Math" panose="02040503050406030204" pitchFamily="18" charset="0"/>
                                          <a:cs typeface="Times New Roman"/>
                                        </a:rPr>
                                        <m:t>𝜎</m:t>
                                      </m:r>
                                    </m:e>
                                    <m:sup>
                                      <m:r>
                                        <a:rPr lang="en-US" i="1" spc="-10">
                                          <a:solidFill>
                                            <a:schemeClr val="tx1"/>
                                          </a:solidFill>
                                          <a:latin typeface="Cambria Math" panose="02040503050406030204" pitchFamily="18" charset="0"/>
                                          <a:cs typeface="Times New Roman"/>
                                        </a:rPr>
                                        <m:t>2</m:t>
                                      </m:r>
                                    </m:sup>
                                  </m:sSup>
                                </m:den>
                              </m:f>
                            </m:sup>
                          </m:sSup>
                          <m:r>
                            <a:rPr lang="en-US" i="1" spc="-10">
                              <a:solidFill>
                                <a:schemeClr val="tx1"/>
                              </a:solidFill>
                              <a:latin typeface="Cambria Math" panose="02040503050406030204" pitchFamily="18" charset="0"/>
                              <a:cs typeface="Times New Roman"/>
                            </a:rPr>
                            <m:t>𝑑𝑥</m:t>
                          </m:r>
                        </m:e>
                      </m:nary>
                      <m:r>
                        <a:rPr lang="en-US" i="1">
                          <a:latin typeface="Cambria Math" panose="02040503050406030204" pitchFamily="18" charset="0"/>
                          <a:ea typeface="Cambria Math" panose="02040503050406030204" pitchFamily="18" charset="0"/>
                          <a:cs typeface="Times New Roman"/>
                        </a:rPr>
                        <m:t>=</m:t>
                      </m:r>
                      <m:f>
                        <m:fPr>
                          <m:ctrlPr>
                            <a:rPr lang="en-US" i="1" spc="-10">
                              <a:latin typeface="Cambria Math" panose="02040503050406030204" pitchFamily="18" charset="0"/>
                              <a:cs typeface="Times New Roman"/>
                            </a:rPr>
                          </m:ctrlPr>
                        </m:fPr>
                        <m:num>
                          <m:r>
                            <a:rPr lang="en-US" i="1" spc="-10">
                              <a:latin typeface="Cambria Math" panose="02040503050406030204" pitchFamily="18" charset="0"/>
                              <a:cs typeface="Times New Roman"/>
                            </a:rPr>
                            <m:t>1</m:t>
                          </m:r>
                        </m:num>
                        <m:den>
                          <m:r>
                            <a:rPr lang="en-US" i="1" spc="-10">
                              <a:latin typeface="Cambria Math" panose="02040503050406030204" pitchFamily="18" charset="0"/>
                              <a:ea typeface="Cambria Math" panose="02040503050406030204" pitchFamily="18" charset="0"/>
                              <a:cs typeface="Times New Roman"/>
                            </a:rPr>
                            <m:t>𝜎</m:t>
                          </m:r>
                          <m:rad>
                            <m:radPr>
                              <m:degHide m:val="on"/>
                              <m:ctrlPr>
                                <a:rPr lang="en-US" i="1" spc="-10">
                                  <a:latin typeface="Cambria Math" panose="02040503050406030204" pitchFamily="18" charset="0"/>
                                  <a:cs typeface="Times New Roman"/>
                                </a:rPr>
                              </m:ctrlPr>
                            </m:radPr>
                            <m:deg/>
                            <m:e>
                              <m:r>
                                <a:rPr lang="en-US" i="1" spc="-10">
                                  <a:latin typeface="Cambria Math" panose="02040503050406030204" pitchFamily="18" charset="0"/>
                                  <a:cs typeface="Times New Roman"/>
                                </a:rPr>
                                <m:t>2</m:t>
                              </m:r>
                              <m:r>
                                <a:rPr lang="en-US" i="1" spc="-10">
                                  <a:latin typeface="Cambria Math" panose="02040503050406030204" pitchFamily="18" charset="0"/>
                                  <a:ea typeface="Cambria Math" panose="02040503050406030204" pitchFamily="18" charset="0"/>
                                  <a:cs typeface="Times New Roman"/>
                                </a:rPr>
                                <m:t>𝜋</m:t>
                              </m:r>
                            </m:e>
                          </m:rad>
                        </m:den>
                      </m:f>
                      <m:nary>
                        <m:naryPr>
                          <m:ctrlPr>
                            <a:rPr lang="en-US" i="1">
                              <a:latin typeface="Cambria Math" panose="02040503050406030204" pitchFamily="18" charset="0"/>
                              <a:ea typeface="Cambria Math" panose="02040503050406030204" pitchFamily="18" charset="0"/>
                              <a:cs typeface="Times New Roman"/>
                            </a:rPr>
                          </m:ctrlPr>
                        </m:naryPr>
                        <m:sub>
                          <m:r>
                            <a:rPr lang="en-US" i="1">
                              <a:latin typeface="Cambria Math" panose="02040503050406030204" pitchFamily="18" charset="0"/>
                              <a:ea typeface="Cambria Math" panose="02040503050406030204" pitchFamily="18" charset="0"/>
                              <a:cs typeface="Times New Roman"/>
                            </a:rPr>
                            <m:t>−∞</m:t>
                          </m:r>
                        </m:sub>
                        <m:sup>
                          <m:r>
                            <a:rPr lang="en-US" i="1">
                              <a:latin typeface="Cambria Math" panose="02040503050406030204" pitchFamily="18" charset="0"/>
                              <a:ea typeface="Cambria Math" panose="02040503050406030204" pitchFamily="18" charset="0"/>
                              <a:cs typeface="Times New Roman"/>
                            </a:rPr>
                            <m:t>𝑏</m:t>
                          </m:r>
                          <m:r>
                            <a:rPr lang="en-US" i="1">
                              <a:latin typeface="Cambria Math" panose="02040503050406030204" pitchFamily="18" charset="0"/>
                              <a:ea typeface="Cambria Math" panose="02040503050406030204" pitchFamily="18" charset="0"/>
                              <a:cs typeface="Times New Roman"/>
                            </a:rPr>
                            <m:t>−</m:t>
                          </m:r>
                          <m:r>
                            <a:rPr lang="en-US" i="1">
                              <a:latin typeface="Cambria Math" panose="02040503050406030204" pitchFamily="18" charset="0"/>
                              <a:ea typeface="Cambria Math" panose="02040503050406030204" pitchFamily="18" charset="0"/>
                              <a:cs typeface="Times New Roman"/>
                            </a:rPr>
                            <m:t>𝜇</m:t>
                          </m:r>
                        </m:sup>
                        <m:e>
                          <m:sSup>
                            <m:sSupPr>
                              <m:ctrlPr>
                                <a:rPr lang="en-US" i="1" spc="-10">
                                  <a:latin typeface="Cambria Math" panose="02040503050406030204" pitchFamily="18" charset="0"/>
                                  <a:cs typeface="Times New Roman"/>
                                </a:rPr>
                              </m:ctrlPr>
                            </m:sSupPr>
                            <m:e>
                              <m:r>
                                <a:rPr lang="en-US" i="1" spc="-10">
                                  <a:latin typeface="Cambria Math" panose="02040503050406030204" pitchFamily="18" charset="0"/>
                                  <a:cs typeface="Times New Roman"/>
                                </a:rPr>
                                <m:t>𝑒</m:t>
                              </m:r>
                            </m:e>
                            <m:sup>
                              <m:r>
                                <a:rPr lang="en-US" i="1" spc="-10">
                                  <a:latin typeface="Cambria Math" panose="02040503050406030204" pitchFamily="18" charset="0"/>
                                  <a:cs typeface="Times New Roman"/>
                                </a:rPr>
                                <m:t>−</m:t>
                              </m:r>
                              <m:f>
                                <m:fPr>
                                  <m:type m:val="lin"/>
                                  <m:ctrlPr>
                                    <a:rPr lang="en-US" i="1" spc="-10">
                                      <a:latin typeface="Cambria Math" panose="02040503050406030204" pitchFamily="18" charset="0"/>
                                      <a:cs typeface="Times New Roman"/>
                                    </a:rPr>
                                  </m:ctrlPr>
                                </m:fPr>
                                <m:num>
                                  <m:sSup>
                                    <m:sSupPr>
                                      <m:ctrlPr>
                                        <a:rPr lang="en-US" i="1" spc="-10">
                                          <a:latin typeface="Cambria Math" panose="02040503050406030204" pitchFamily="18" charset="0"/>
                                          <a:cs typeface="Times New Roman"/>
                                        </a:rPr>
                                      </m:ctrlPr>
                                    </m:sSupPr>
                                    <m:e>
                                      <m:r>
                                        <a:rPr lang="en-US" i="1" spc="-10">
                                          <a:latin typeface="Cambria Math" panose="02040503050406030204" pitchFamily="18" charset="0"/>
                                          <a:cs typeface="Times New Roman"/>
                                        </a:rPr>
                                        <m:t>𝑢</m:t>
                                      </m:r>
                                    </m:e>
                                    <m:sup>
                                      <m:r>
                                        <a:rPr lang="en-US" i="1" spc="-10">
                                          <a:latin typeface="Cambria Math" panose="02040503050406030204" pitchFamily="18" charset="0"/>
                                          <a:cs typeface="Times New Roman"/>
                                        </a:rPr>
                                        <m:t>2</m:t>
                                      </m:r>
                                    </m:sup>
                                  </m:sSup>
                                </m:num>
                                <m:den>
                                  <m:r>
                                    <a:rPr lang="en-US" i="1" spc="-10">
                                      <a:latin typeface="Cambria Math" panose="02040503050406030204" pitchFamily="18" charset="0"/>
                                      <a:cs typeface="Times New Roman"/>
                                    </a:rPr>
                                    <m:t>2</m:t>
                                  </m:r>
                                  <m:sSup>
                                    <m:sSupPr>
                                      <m:ctrlPr>
                                        <a:rPr lang="en-US" i="1" spc="-10">
                                          <a:latin typeface="Cambria Math" panose="02040503050406030204" pitchFamily="18" charset="0"/>
                                          <a:cs typeface="Times New Roman"/>
                                        </a:rPr>
                                      </m:ctrlPr>
                                    </m:sSupPr>
                                    <m:e>
                                      <m:r>
                                        <a:rPr lang="en-US" i="1" spc="-10">
                                          <a:latin typeface="Cambria Math" panose="02040503050406030204" pitchFamily="18" charset="0"/>
                                          <a:ea typeface="Cambria Math" panose="02040503050406030204" pitchFamily="18" charset="0"/>
                                          <a:cs typeface="Times New Roman"/>
                                        </a:rPr>
                                        <m:t>𝜎</m:t>
                                      </m:r>
                                    </m:e>
                                    <m:sup>
                                      <m:r>
                                        <a:rPr lang="en-US" i="1" spc="-10">
                                          <a:latin typeface="Cambria Math" panose="02040503050406030204" pitchFamily="18" charset="0"/>
                                          <a:cs typeface="Times New Roman"/>
                                        </a:rPr>
                                        <m:t>2</m:t>
                                      </m:r>
                                    </m:sup>
                                  </m:sSup>
                                </m:den>
                              </m:f>
                            </m:sup>
                          </m:sSup>
                          <m:r>
                            <a:rPr lang="en-US" i="1" spc="-10">
                              <a:latin typeface="Cambria Math" panose="02040503050406030204" pitchFamily="18" charset="0"/>
                              <a:cs typeface="Times New Roman"/>
                            </a:rPr>
                            <m:t>𝑑𝑢</m:t>
                          </m:r>
                        </m:e>
                      </m:nary>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Times New Roman"/>
                        </a:rPr>
                        <m:t>=</m:t>
                      </m:r>
                      <m:f>
                        <m:fPr>
                          <m:ctrlPr>
                            <a:rPr lang="en-US" i="1" spc="-10">
                              <a:solidFill>
                                <a:schemeClr val="tx1"/>
                              </a:solidFill>
                              <a:latin typeface="Cambria Math" panose="02040503050406030204" pitchFamily="18" charset="0"/>
                              <a:cs typeface="Times New Roman"/>
                            </a:rPr>
                          </m:ctrlPr>
                        </m:fPr>
                        <m:num>
                          <m:r>
                            <a:rPr lang="en-US" i="1" spc="-10">
                              <a:solidFill>
                                <a:schemeClr val="tx1"/>
                              </a:solidFill>
                              <a:latin typeface="Cambria Math" panose="02040503050406030204" pitchFamily="18" charset="0"/>
                              <a:cs typeface="Times New Roman"/>
                            </a:rPr>
                            <m:t>1</m:t>
                          </m:r>
                        </m:num>
                        <m:den>
                          <m:rad>
                            <m:radPr>
                              <m:degHide m:val="on"/>
                              <m:ctrlPr>
                                <a:rPr lang="en-US" i="1" spc="-10">
                                  <a:solidFill>
                                    <a:schemeClr val="tx1"/>
                                  </a:solidFill>
                                  <a:latin typeface="Cambria Math" panose="02040503050406030204" pitchFamily="18" charset="0"/>
                                  <a:cs typeface="Times New Roman"/>
                                </a:rPr>
                              </m:ctrlPr>
                            </m:radPr>
                            <m:deg/>
                            <m:e>
                              <m:r>
                                <a:rPr lang="en-US" i="1" spc="-10">
                                  <a:solidFill>
                                    <a:schemeClr val="tx1"/>
                                  </a:solidFill>
                                  <a:latin typeface="Cambria Math" panose="02040503050406030204" pitchFamily="18" charset="0"/>
                                  <a:cs typeface="Times New Roman"/>
                                </a:rPr>
                                <m:t>2</m:t>
                              </m:r>
                              <m:r>
                                <a:rPr lang="en-US" i="1" spc="-10">
                                  <a:solidFill>
                                    <a:schemeClr val="tx1"/>
                                  </a:solidFill>
                                  <a:latin typeface="Cambria Math" panose="02040503050406030204" pitchFamily="18" charset="0"/>
                                  <a:ea typeface="Cambria Math" panose="02040503050406030204" pitchFamily="18" charset="0"/>
                                  <a:cs typeface="Times New Roman"/>
                                </a:rPr>
                                <m:t>𝜋</m:t>
                              </m:r>
                            </m:e>
                          </m:rad>
                        </m:den>
                      </m:f>
                      <m:nary>
                        <m:naryPr>
                          <m:ctrlPr>
                            <a:rPr lang="en-US" i="1">
                              <a:solidFill>
                                <a:schemeClr val="tx1"/>
                              </a:solidFill>
                              <a:latin typeface="Cambria Math" panose="02040503050406030204" pitchFamily="18" charset="0"/>
                              <a:ea typeface="Cambria Math" panose="02040503050406030204" pitchFamily="18" charset="0"/>
                              <a:cs typeface="Times New Roman"/>
                            </a:rPr>
                          </m:ctrlPr>
                        </m:naryPr>
                        <m:sub>
                          <m:r>
                            <a:rPr lang="en-US" i="1">
                              <a:solidFill>
                                <a:schemeClr val="tx1"/>
                              </a:solidFill>
                              <a:latin typeface="Cambria Math" panose="02040503050406030204" pitchFamily="18" charset="0"/>
                              <a:ea typeface="Cambria Math" panose="02040503050406030204" pitchFamily="18" charset="0"/>
                              <a:cs typeface="Times New Roman"/>
                            </a:rPr>
                            <m:t>−∞</m:t>
                          </m:r>
                        </m:sub>
                        <m:sup>
                          <m:f>
                            <m:fPr>
                              <m:type m:val="skw"/>
                              <m:ctrlPr>
                                <a:rPr lang="en-US"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𝑏</m:t>
                              </m:r>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𝜇</m:t>
                              </m:r>
                              <m:r>
                                <a:rPr lang="en-US" b="0" i="1" smtClean="0">
                                  <a:solidFill>
                                    <a:schemeClr val="tx1"/>
                                  </a:solidFill>
                                  <a:latin typeface="Cambria Math" panose="02040503050406030204" pitchFamily="18" charset="0"/>
                                  <a:ea typeface="Cambria Math" panose="02040503050406030204" pitchFamily="18" charset="0"/>
                                  <a:cs typeface="Times New Roman"/>
                                </a:rPr>
                                <m:t>)</m:t>
                              </m:r>
                            </m:num>
                            <m:den>
                              <m:r>
                                <a:rPr lang="en-US" i="1" smtClean="0">
                                  <a:solidFill>
                                    <a:schemeClr val="tx1"/>
                                  </a:solidFill>
                                  <a:latin typeface="Cambria Math" panose="02040503050406030204" pitchFamily="18" charset="0"/>
                                  <a:ea typeface="Cambria Math" panose="02040503050406030204" pitchFamily="18" charset="0"/>
                                  <a:cs typeface="Times New Roman"/>
                                </a:rPr>
                                <m:t>𝜎</m:t>
                              </m:r>
                            </m:den>
                          </m:f>
                        </m:sup>
                        <m:e>
                          <m:sSup>
                            <m:sSupPr>
                              <m:ctrlPr>
                                <a:rPr lang="en-US" i="1" spc="-10">
                                  <a:solidFill>
                                    <a:schemeClr val="tx1"/>
                                  </a:solidFill>
                                  <a:latin typeface="Cambria Math" panose="02040503050406030204" pitchFamily="18" charset="0"/>
                                  <a:cs typeface="Times New Roman"/>
                                </a:rPr>
                              </m:ctrlPr>
                            </m:sSupPr>
                            <m:e>
                              <m:r>
                                <a:rPr lang="en-US" i="1" spc="-10">
                                  <a:solidFill>
                                    <a:schemeClr val="tx1"/>
                                  </a:solidFill>
                                  <a:latin typeface="Cambria Math" panose="02040503050406030204" pitchFamily="18" charset="0"/>
                                  <a:cs typeface="Times New Roman"/>
                                </a:rPr>
                                <m:t>𝑒</m:t>
                              </m:r>
                            </m:e>
                            <m:sup>
                              <m:r>
                                <a:rPr lang="en-US" i="1" spc="-10">
                                  <a:solidFill>
                                    <a:schemeClr val="tx1"/>
                                  </a:solidFill>
                                  <a:latin typeface="Cambria Math" panose="02040503050406030204" pitchFamily="18" charset="0"/>
                                  <a:cs typeface="Times New Roman"/>
                                </a:rPr>
                                <m:t>−</m:t>
                              </m:r>
                              <m:f>
                                <m:fPr>
                                  <m:type m:val="lin"/>
                                  <m:ctrlPr>
                                    <a:rPr lang="en-US" i="1" spc="-10">
                                      <a:solidFill>
                                        <a:schemeClr val="tx1"/>
                                      </a:solidFill>
                                      <a:latin typeface="Cambria Math" panose="02040503050406030204" pitchFamily="18" charset="0"/>
                                      <a:cs typeface="Times New Roman"/>
                                    </a:rPr>
                                  </m:ctrlPr>
                                </m:fPr>
                                <m:num>
                                  <m:sSup>
                                    <m:sSupPr>
                                      <m:ctrlPr>
                                        <a:rPr lang="en-US" i="1" spc="-1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𝑡</m:t>
                                      </m:r>
                                    </m:e>
                                    <m:sup>
                                      <m:r>
                                        <a:rPr lang="en-US" i="1" spc="-10">
                                          <a:solidFill>
                                            <a:schemeClr val="tx1"/>
                                          </a:solidFill>
                                          <a:latin typeface="Cambria Math" panose="02040503050406030204" pitchFamily="18" charset="0"/>
                                          <a:cs typeface="Times New Roman"/>
                                        </a:rPr>
                                        <m:t>2</m:t>
                                      </m:r>
                                    </m:sup>
                                  </m:sSup>
                                </m:num>
                                <m:den>
                                  <m:r>
                                    <a:rPr lang="en-US" i="1" spc="-10">
                                      <a:solidFill>
                                        <a:schemeClr val="tx1"/>
                                      </a:solidFill>
                                      <a:latin typeface="Cambria Math" panose="02040503050406030204" pitchFamily="18" charset="0"/>
                                      <a:cs typeface="Times New Roman"/>
                                    </a:rPr>
                                    <m:t>2</m:t>
                                  </m:r>
                                </m:den>
                              </m:f>
                            </m:sup>
                          </m:sSup>
                          <m:r>
                            <a:rPr lang="en-US" i="1" spc="-10">
                              <a:solidFill>
                                <a:schemeClr val="tx1"/>
                              </a:solidFill>
                              <a:latin typeface="Cambria Math" panose="02040503050406030204" pitchFamily="18" charset="0"/>
                              <a:cs typeface="Times New Roman"/>
                            </a:rPr>
                            <m:t>𝑑</m:t>
                          </m:r>
                          <m:r>
                            <a:rPr lang="en-US" b="0" i="1" spc="-10" smtClean="0">
                              <a:solidFill>
                                <a:schemeClr val="tx1"/>
                              </a:solidFill>
                              <a:latin typeface="Cambria Math" panose="02040503050406030204" pitchFamily="18" charset="0"/>
                              <a:cs typeface="Times New Roman"/>
                            </a:rPr>
                            <m:t>𝑡</m:t>
                          </m:r>
                        </m:e>
                      </m:nary>
                      <m:r>
                        <a:rPr lang="en-US" b="0" i="1" spc="-10" smtClean="0">
                          <a:solidFill>
                            <a:schemeClr val="tx1"/>
                          </a:solidFill>
                          <a:latin typeface="Cambria Math" panose="02040503050406030204" pitchFamily="18" charset="0"/>
                          <a:cs typeface="Times New Roman"/>
                        </a:rPr>
                        <m:t>=</m:t>
                      </m:r>
                      <m:r>
                        <a:rPr lang="en-US" b="0" i="1" spc="-10" smtClean="0">
                          <a:solidFill>
                            <a:schemeClr val="tx1"/>
                          </a:solidFill>
                          <a:latin typeface="Cambria Math" panose="02040503050406030204" pitchFamily="18" charset="0"/>
                          <a:cs typeface="Times New Roman"/>
                        </a:rPr>
                        <m:t>𝐹</m:t>
                      </m:r>
                      <m:d>
                        <m:dPr>
                          <m:ctrlPr>
                            <a:rPr lang="en-US" b="0" i="1" spc="-10" smtClean="0">
                              <a:solidFill>
                                <a:schemeClr val="tx1"/>
                              </a:solidFill>
                              <a:latin typeface="Cambria Math" panose="02040503050406030204" pitchFamily="18" charset="0"/>
                              <a:cs typeface="Times New Roman"/>
                            </a:rPr>
                          </m:ctrlPr>
                        </m:dPr>
                        <m:e>
                          <m:f>
                            <m:fPr>
                              <m:ctrlPr>
                                <a:rPr lang="en-US" b="0" i="1" spc="-10" smtClean="0">
                                  <a:solidFill>
                                    <a:schemeClr val="tx1"/>
                                  </a:solidFill>
                                  <a:latin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cs typeface="Times New Roman"/>
                                </a:rPr>
                                <m:t>𝑏</m:t>
                              </m:r>
                              <m:r>
                                <a:rPr lang="en-US" b="0" i="1" spc="-10" smtClean="0">
                                  <a:solidFill>
                                    <a:schemeClr val="tx1"/>
                                  </a:solidFill>
                                  <a:latin typeface="Cambria Math" panose="02040503050406030204" pitchFamily="18" charset="0"/>
                                  <a:cs typeface="Times New Roman"/>
                                </a:rPr>
                                <m:t>−</m:t>
                              </m:r>
                              <m:r>
                                <a:rPr lang="en-US" b="0" i="1" spc="-10" smtClean="0">
                                  <a:solidFill>
                                    <a:schemeClr val="tx1"/>
                                  </a:solidFill>
                                  <a:latin typeface="Cambria Math" panose="02040503050406030204" pitchFamily="18" charset="0"/>
                                  <a:ea typeface="Cambria Math" panose="02040503050406030204" pitchFamily="18" charset="0"/>
                                  <a:cs typeface="Times New Roman"/>
                                </a:rPr>
                                <m:t>𝜇</m:t>
                              </m:r>
                            </m:num>
                            <m:den>
                              <m:r>
                                <a:rPr lang="en-US" b="0" i="1" spc="-10" smtClean="0">
                                  <a:solidFill>
                                    <a:schemeClr val="tx1"/>
                                  </a:solidFill>
                                  <a:latin typeface="Cambria Math" panose="02040503050406030204" pitchFamily="18" charset="0"/>
                                  <a:ea typeface="Cambria Math" panose="02040503050406030204" pitchFamily="18" charset="0"/>
                                  <a:cs typeface="Times New Roman"/>
                                </a:rPr>
                                <m:t>𝜎</m:t>
                              </m:r>
                            </m:den>
                          </m:f>
                        </m:e>
                      </m:d>
                    </m:oMath>
                  </m:oMathPara>
                </a14:m>
                <a:endParaRPr lang="en-US" dirty="0">
                  <a:solidFill>
                    <a:schemeClr val="tx1"/>
                  </a:solidFill>
                </a:endParaRPr>
              </a:p>
              <a:p>
                <a:pPr marL="0" marR="5080" indent="0" algn="just">
                  <a:lnSpc>
                    <a:spcPct val="100000"/>
                  </a:lnSpc>
                  <a:buNone/>
                </a:pPr>
                <a:endParaRPr lang="en-US" spc="-10" dirty="0">
                  <a:solidFill>
                    <a:schemeClr val="tx1"/>
                  </a:solidFill>
                </a:endParaRPr>
              </a:p>
              <a:p>
                <a:pPr marL="0" marR="5080" indent="0" algn="just">
                  <a:lnSpc>
                    <a:spcPct val="100000"/>
                  </a:lnSpc>
                  <a:buNone/>
                </a:pPr>
                <a:r>
                  <a:rPr lang="en-US" spc="-10" dirty="0">
                    <a:solidFill>
                      <a:schemeClr val="tx1"/>
                    </a:solidFill>
                  </a:rPr>
                  <a:t>Thi</a:t>
                </a:r>
                <a:r>
                  <a:rPr lang="en-US" spc="-5" dirty="0">
                    <a:solidFill>
                      <a:schemeClr val="tx1"/>
                    </a:solidFill>
                  </a:rPr>
                  <a:t>s</a:t>
                </a:r>
                <a:r>
                  <a:rPr lang="en-US" spc="75" dirty="0">
                    <a:solidFill>
                      <a:schemeClr val="tx1"/>
                    </a:solidFill>
                  </a:rPr>
                  <a:t> </a:t>
                </a:r>
                <a:r>
                  <a:rPr lang="en-US" spc="-10" dirty="0">
                    <a:solidFill>
                      <a:schemeClr val="tx1"/>
                    </a:solidFill>
                  </a:rPr>
                  <a:t>prove</a:t>
                </a:r>
                <a:r>
                  <a:rPr lang="en-US" spc="-5" dirty="0">
                    <a:solidFill>
                      <a:schemeClr val="tx1"/>
                    </a:solidFill>
                  </a:rPr>
                  <a:t>s</a:t>
                </a:r>
                <a:r>
                  <a:rPr lang="en-US" spc="75" dirty="0">
                    <a:solidFill>
                      <a:schemeClr val="tx1"/>
                    </a:solidFill>
                  </a:rPr>
                  <a:t> the first equation</a:t>
                </a:r>
                <a:r>
                  <a:rPr lang="en-US" spc="-5" dirty="0">
                    <a:solidFill>
                      <a:schemeClr val="tx1"/>
                    </a:solidFill>
                  </a:rPr>
                  <a:t>.</a:t>
                </a:r>
                <a:r>
                  <a:rPr lang="en-US" spc="75" dirty="0">
                    <a:solidFill>
                      <a:schemeClr val="tx1"/>
                    </a:solidFill>
                  </a:rPr>
                  <a:t> </a:t>
                </a:r>
                <a:r>
                  <a:rPr lang="en-US" spc="-10" dirty="0">
                    <a:solidFill>
                      <a:schemeClr val="tx1"/>
                    </a:solidFill>
                  </a:rPr>
                  <a:t>The second equatio</a:t>
                </a:r>
                <a:r>
                  <a:rPr lang="en-US" spc="-5" dirty="0">
                    <a:solidFill>
                      <a:schemeClr val="tx1"/>
                    </a:solidFill>
                  </a:rPr>
                  <a:t>n</a:t>
                </a:r>
                <a:r>
                  <a:rPr lang="en-US" spc="75" dirty="0">
                    <a:solidFill>
                      <a:schemeClr val="tx1"/>
                    </a:solidFill>
                  </a:rPr>
                  <a:t> </a:t>
                </a:r>
                <a:r>
                  <a:rPr lang="en-US" spc="-10" dirty="0">
                    <a:solidFill>
                      <a:schemeClr val="tx1"/>
                    </a:solidFill>
                  </a:rPr>
                  <a:t>follow</a:t>
                </a:r>
                <a:r>
                  <a:rPr lang="en-US" spc="-5" dirty="0">
                    <a:solidFill>
                      <a:schemeClr val="tx1"/>
                    </a:solidFill>
                  </a:rPr>
                  <a:t>s</a:t>
                </a:r>
                <a:r>
                  <a:rPr lang="en-US" spc="75" dirty="0">
                    <a:solidFill>
                      <a:schemeClr val="tx1"/>
                    </a:solidFill>
                  </a:rPr>
                  <a:t> </a:t>
                </a:r>
              </a:p>
              <a:p>
                <a:pPr marL="0" marR="5080" indent="0" algn="just">
                  <a:lnSpc>
                    <a:spcPct val="100000"/>
                  </a:lnSpc>
                  <a:buNone/>
                </a:pPr>
                <a:r>
                  <a:rPr lang="en-US" spc="-10" dirty="0">
                    <a:solidFill>
                      <a:schemeClr val="tx1"/>
                    </a:solidFill>
                  </a:rPr>
                  <a:t>becaus</a:t>
                </a:r>
                <a:r>
                  <a:rPr lang="en-US" spc="-5" dirty="0">
                    <a:solidFill>
                      <a:schemeClr val="tx1"/>
                    </a:solidFill>
                  </a:rPr>
                  <a:t>e</a:t>
                </a:r>
                <a:r>
                  <a:rPr lang="en-US" dirty="0">
                    <a:solidFill>
                      <a:schemeClr val="tx1"/>
                    </a:solidFill>
                  </a:rPr>
                  <a:t> </a:t>
                </a:r>
                <a:r>
                  <a:rPr lang="en-US" spc="-85" dirty="0">
                    <a:solidFill>
                      <a:schemeClr val="tx1"/>
                    </a:solidFill>
                  </a:rPr>
                  <a:t> </a:t>
                </a:r>
                <a:r>
                  <a:rPr lang="en-US" i="1" spc="70" dirty="0">
                    <a:solidFill>
                      <a:schemeClr val="tx1"/>
                    </a:solidFill>
                  </a:rPr>
                  <a:t>P</a:t>
                </a:r>
                <a:r>
                  <a:rPr lang="en-US" spc="-10" dirty="0">
                    <a:solidFill>
                      <a:schemeClr val="tx1"/>
                    </a:solidFill>
                  </a:rPr>
                  <a:t>(</a:t>
                </a:r>
                <a:r>
                  <a:rPr lang="en-US" i="1" spc="-5" dirty="0">
                    <a:solidFill>
                      <a:schemeClr val="tx1"/>
                    </a:solidFill>
                  </a:rPr>
                  <a:t>a</a:t>
                </a:r>
                <a:r>
                  <a:rPr lang="en-US" i="1" spc="70" dirty="0">
                    <a:solidFill>
                      <a:schemeClr val="tx1"/>
                    </a:solidFill>
                  </a:rPr>
                  <a:t> </a:t>
                </a:r>
                <a:r>
                  <a:rPr lang="en-US" spc="-50" dirty="0">
                    <a:solidFill>
                      <a:schemeClr val="tx1"/>
                    </a:solidFill>
                  </a:rPr>
                  <a:t>≤</a:t>
                </a:r>
                <a:r>
                  <a:rPr lang="en-US" spc="35" dirty="0">
                    <a:solidFill>
                      <a:schemeClr val="tx1"/>
                    </a:solidFill>
                  </a:rPr>
                  <a:t> </a:t>
                </a:r>
                <a:r>
                  <a:rPr lang="en-US" i="1" spc="-10" dirty="0">
                    <a:solidFill>
                      <a:schemeClr val="tx1"/>
                    </a:solidFill>
                  </a:rPr>
                  <a:t>X</a:t>
                </a:r>
                <a:r>
                  <a:rPr lang="en-US" i="1" dirty="0">
                    <a:solidFill>
                      <a:schemeClr val="tx1"/>
                    </a:solidFill>
                  </a:rPr>
                  <a:t> </a:t>
                </a:r>
                <a:r>
                  <a:rPr lang="en-US" i="1" spc="-125" dirty="0">
                    <a:solidFill>
                      <a:schemeClr val="tx1"/>
                    </a:solidFill>
                  </a:rPr>
                  <a:t> </a:t>
                </a:r>
                <a:r>
                  <a:rPr lang="en-US" spc="-50" dirty="0">
                    <a:solidFill>
                      <a:schemeClr val="tx1"/>
                    </a:solidFill>
                  </a:rPr>
                  <a:t>≤</a:t>
                </a:r>
                <a:r>
                  <a:rPr lang="en-US" spc="-40" dirty="0">
                    <a:solidFill>
                      <a:schemeClr val="tx1"/>
                    </a:solidFill>
                  </a:rPr>
                  <a:t> </a:t>
                </a:r>
                <a:r>
                  <a:rPr lang="en-US" i="1" spc="5" dirty="0">
                    <a:solidFill>
                      <a:schemeClr val="tx1"/>
                    </a:solidFill>
                  </a:rPr>
                  <a:t>b</a:t>
                </a:r>
                <a:r>
                  <a:rPr lang="en-US" spc="-5" dirty="0">
                    <a:solidFill>
                      <a:schemeClr val="tx1"/>
                    </a:solidFill>
                  </a:rPr>
                  <a:t>)</a:t>
                </a:r>
                <a:r>
                  <a:rPr lang="en-US" spc="75" dirty="0">
                    <a:solidFill>
                      <a:schemeClr val="tx1"/>
                    </a:solidFill>
                  </a:rPr>
                  <a:t> </a:t>
                </a:r>
                <a:r>
                  <a:rPr lang="en-US" spc="-10" dirty="0">
                    <a:solidFill>
                      <a:schemeClr val="tx1"/>
                    </a:solidFill>
                  </a:rPr>
                  <a:t>i</a:t>
                </a:r>
                <a:r>
                  <a:rPr lang="en-US" spc="-5" dirty="0">
                    <a:solidFill>
                      <a:schemeClr val="tx1"/>
                    </a:solidFill>
                  </a:rPr>
                  <a:t>s</a:t>
                </a:r>
                <a:r>
                  <a:rPr lang="en-US" spc="75" dirty="0">
                    <a:solidFill>
                      <a:schemeClr val="tx1"/>
                    </a:solidFill>
                  </a:rPr>
                  <a:t> </a:t>
                </a:r>
                <a:r>
                  <a:rPr lang="en-US" spc="-10" dirty="0">
                    <a:solidFill>
                      <a:schemeClr val="tx1"/>
                    </a:solidFill>
                  </a:rPr>
                  <a:t>th</a:t>
                </a:r>
                <a:r>
                  <a:rPr lang="en-US" spc="-5" dirty="0">
                    <a:solidFill>
                      <a:schemeClr val="tx1"/>
                    </a:solidFill>
                  </a:rPr>
                  <a:t>e</a:t>
                </a:r>
                <a:r>
                  <a:rPr lang="en-US" spc="75" dirty="0">
                    <a:solidFill>
                      <a:schemeClr val="tx1"/>
                    </a:solidFill>
                  </a:rPr>
                  <a:t> </a:t>
                </a:r>
                <a:r>
                  <a:rPr lang="en-US" spc="-10" dirty="0">
                    <a:solidFill>
                      <a:schemeClr val="tx1"/>
                    </a:solidFill>
                  </a:rPr>
                  <a:t>are</a:t>
                </a:r>
                <a:r>
                  <a:rPr lang="en-US" spc="-5" dirty="0">
                    <a:solidFill>
                      <a:schemeClr val="tx1"/>
                    </a:solidFill>
                  </a:rPr>
                  <a:t>a</a:t>
                </a:r>
                <a:r>
                  <a:rPr lang="en-US" spc="75" dirty="0">
                    <a:solidFill>
                      <a:schemeClr val="tx1"/>
                    </a:solidFill>
                  </a:rPr>
                  <a:t> </a:t>
                </a:r>
                <a:r>
                  <a:rPr lang="en-US" spc="-10" dirty="0">
                    <a:solidFill>
                      <a:schemeClr val="tx1"/>
                    </a:solidFill>
                  </a:rPr>
                  <a:t>unde</a:t>
                </a:r>
                <a:r>
                  <a:rPr lang="en-US" spc="-5" dirty="0">
                    <a:solidFill>
                      <a:schemeClr val="tx1"/>
                    </a:solidFill>
                  </a:rPr>
                  <a:t>r</a:t>
                </a:r>
                <a:r>
                  <a:rPr lang="en-US" spc="75" dirty="0">
                    <a:solidFill>
                      <a:schemeClr val="tx1"/>
                    </a:solidFill>
                  </a:rPr>
                  <a:t> </a:t>
                </a:r>
                <a:r>
                  <a:rPr lang="en-US" spc="-10" dirty="0">
                    <a:solidFill>
                      <a:schemeClr val="tx1"/>
                    </a:solidFill>
                  </a:rPr>
                  <a:t>the grap</a:t>
                </a:r>
                <a:r>
                  <a:rPr lang="en-US" spc="-5" dirty="0">
                    <a:solidFill>
                      <a:schemeClr val="tx1"/>
                    </a:solidFill>
                  </a:rPr>
                  <a:t>h</a:t>
                </a:r>
                <a:r>
                  <a:rPr lang="en-US" spc="15" dirty="0">
                    <a:solidFill>
                      <a:schemeClr val="tx1"/>
                    </a:solidFill>
                  </a:rPr>
                  <a:t> </a:t>
                </a:r>
                <a:r>
                  <a:rPr lang="en-US" spc="-10" dirty="0">
                    <a:solidFill>
                      <a:schemeClr val="tx1"/>
                    </a:solidFill>
                  </a:rPr>
                  <a:t>betwee</a:t>
                </a:r>
                <a:r>
                  <a:rPr lang="en-US" spc="-5" dirty="0">
                    <a:solidFill>
                      <a:schemeClr val="tx1"/>
                    </a:solidFill>
                  </a:rPr>
                  <a:t>n</a:t>
                </a:r>
                <a:r>
                  <a:rPr lang="en-US" spc="15" dirty="0">
                    <a:solidFill>
                      <a:schemeClr val="tx1"/>
                    </a:solidFill>
                  </a:rPr>
                  <a:t> </a:t>
                </a:r>
                <a:r>
                  <a:rPr lang="en-US" i="1" spc="-5" dirty="0">
                    <a:solidFill>
                      <a:schemeClr val="tx1"/>
                    </a:solidFill>
                  </a:rPr>
                  <a:t>a</a:t>
                </a:r>
                <a:r>
                  <a:rPr lang="en-US" i="1" spc="60" dirty="0">
                    <a:solidFill>
                      <a:schemeClr val="tx1"/>
                    </a:solidFill>
                  </a:rPr>
                  <a:t> </a:t>
                </a:r>
              </a:p>
              <a:p>
                <a:pPr marL="0" marR="5080" indent="0" algn="just">
                  <a:lnSpc>
                    <a:spcPct val="100000"/>
                  </a:lnSpc>
                  <a:buNone/>
                </a:pPr>
                <a:r>
                  <a:rPr lang="en-US" spc="-10" dirty="0">
                    <a:solidFill>
                      <a:schemeClr val="tx1"/>
                    </a:solidFill>
                  </a:rPr>
                  <a:t>an</a:t>
                </a:r>
                <a:r>
                  <a:rPr lang="en-US" spc="-5" dirty="0">
                    <a:solidFill>
                      <a:schemeClr val="tx1"/>
                    </a:solidFill>
                  </a:rPr>
                  <a:t>d</a:t>
                </a:r>
                <a:r>
                  <a:rPr lang="en-US" spc="15" dirty="0">
                    <a:solidFill>
                      <a:schemeClr val="tx1"/>
                    </a:solidFill>
                  </a:rPr>
                  <a:t> </a:t>
                </a:r>
                <a:r>
                  <a:rPr lang="en-US" i="1" spc="5" dirty="0">
                    <a:solidFill>
                      <a:schemeClr val="tx1"/>
                    </a:solidFill>
                  </a:rPr>
                  <a:t>b</a:t>
                </a:r>
                <a:r>
                  <a:rPr lang="en-US" spc="-5" dirty="0">
                    <a:solidFill>
                      <a:schemeClr val="tx1"/>
                    </a:solidFill>
                  </a:rPr>
                  <a:t>,</a:t>
                </a:r>
                <a:r>
                  <a:rPr lang="en-US" spc="15" dirty="0">
                    <a:solidFill>
                      <a:schemeClr val="tx1"/>
                    </a:solidFill>
                  </a:rPr>
                  <a:t> </a:t>
                </a:r>
                <a:r>
                  <a:rPr lang="en-US" spc="-5" dirty="0">
                    <a:solidFill>
                      <a:schemeClr val="tx1"/>
                    </a:solidFill>
                  </a:rPr>
                  <a:t>and</a:t>
                </a:r>
                <a:r>
                  <a:rPr lang="en-US" spc="15" dirty="0">
                    <a:solidFill>
                      <a:schemeClr val="tx1"/>
                    </a:solidFill>
                  </a:rPr>
                  <a:t> </a:t>
                </a:r>
                <a:r>
                  <a:rPr lang="en-US" spc="-5" dirty="0">
                    <a:solidFill>
                      <a:schemeClr val="tx1"/>
                    </a:solidFill>
                  </a:rPr>
                  <a:t>this</a:t>
                </a:r>
                <a:r>
                  <a:rPr lang="en-US" spc="15" dirty="0">
                    <a:solidFill>
                      <a:schemeClr val="tx1"/>
                    </a:solidFill>
                  </a:rPr>
                  <a:t> </a:t>
                </a:r>
                <a:r>
                  <a:rPr lang="en-US" spc="-5" dirty="0">
                    <a:solidFill>
                      <a:schemeClr val="tx1"/>
                    </a:solidFill>
                  </a:rPr>
                  <a:t>is</a:t>
                </a:r>
                <a:r>
                  <a:rPr lang="en-US" spc="15" dirty="0">
                    <a:solidFill>
                      <a:schemeClr val="tx1"/>
                    </a:solidFill>
                  </a:rPr>
                  <a:t> </a:t>
                </a:r>
                <a:r>
                  <a:rPr lang="en-US" spc="-5" dirty="0">
                    <a:solidFill>
                      <a:schemeClr val="tx1"/>
                    </a:solidFill>
                  </a:rPr>
                  <a:t>equal</a:t>
                </a:r>
                <a:r>
                  <a:rPr lang="en-US" spc="15" dirty="0">
                    <a:solidFill>
                      <a:schemeClr val="tx1"/>
                    </a:solidFill>
                  </a:rPr>
                  <a:t> </a:t>
                </a:r>
                <a:r>
                  <a:rPr lang="en-US" spc="-5" dirty="0">
                    <a:solidFill>
                      <a:schemeClr val="tx1"/>
                    </a:solidFill>
                  </a:rPr>
                  <a:t>to</a:t>
                </a:r>
                <a:r>
                  <a:rPr lang="en-US" spc="15" dirty="0">
                    <a:solidFill>
                      <a:schemeClr val="tx1"/>
                    </a:solidFill>
                  </a:rPr>
                  <a:t> </a:t>
                </a:r>
                <a:r>
                  <a:rPr lang="en-US" spc="-5" dirty="0">
                    <a:solidFill>
                      <a:schemeClr val="tx1"/>
                    </a:solidFill>
                  </a:rPr>
                  <a:t>the</a:t>
                </a:r>
                <a:r>
                  <a:rPr lang="en-US" spc="15" dirty="0">
                    <a:solidFill>
                      <a:schemeClr val="tx1"/>
                    </a:solidFill>
                  </a:rPr>
                  <a:t> </a:t>
                </a:r>
                <a:r>
                  <a:rPr lang="en-US" spc="-10" dirty="0">
                    <a:solidFill>
                      <a:schemeClr val="tx1"/>
                    </a:solidFill>
                  </a:rPr>
                  <a:t>a</a:t>
                </a:r>
                <a:r>
                  <a:rPr lang="en-US" spc="-5" dirty="0">
                    <a:solidFill>
                      <a:schemeClr val="tx1"/>
                    </a:solidFill>
                  </a:rPr>
                  <a:t>rea</a:t>
                </a:r>
                <a:r>
                  <a:rPr lang="en-US" spc="15" dirty="0">
                    <a:solidFill>
                      <a:schemeClr val="tx1"/>
                    </a:solidFill>
                  </a:rPr>
                  <a:t> </a:t>
                </a:r>
                <a:r>
                  <a:rPr lang="en-US" spc="-5" dirty="0">
                    <a:solidFill>
                      <a:schemeClr val="tx1"/>
                    </a:solidFill>
                  </a:rPr>
                  <a:t>to</a:t>
                </a:r>
                <a:r>
                  <a:rPr lang="en-US" spc="15" dirty="0">
                    <a:solidFill>
                      <a:schemeClr val="tx1"/>
                    </a:solidFill>
                  </a:rPr>
                  <a:t> </a:t>
                </a:r>
                <a:r>
                  <a:rPr lang="en-US" spc="-5" dirty="0">
                    <a:solidFill>
                      <a:schemeClr val="tx1"/>
                    </a:solidFill>
                  </a:rPr>
                  <a:t>the</a:t>
                </a:r>
                <a:r>
                  <a:rPr lang="en-US" spc="15" dirty="0">
                    <a:solidFill>
                      <a:schemeClr val="tx1"/>
                    </a:solidFill>
                  </a:rPr>
                  <a:t> </a:t>
                </a:r>
                <a:r>
                  <a:rPr lang="en-US" spc="-5" dirty="0">
                    <a:solidFill>
                      <a:schemeClr val="tx1"/>
                    </a:solidFill>
                  </a:rPr>
                  <a:t>left</a:t>
                </a:r>
                <a:r>
                  <a:rPr lang="en-US" spc="15" dirty="0">
                    <a:solidFill>
                      <a:schemeClr val="tx1"/>
                    </a:solidFill>
                  </a:rPr>
                  <a:t> </a:t>
                </a:r>
                <a:r>
                  <a:rPr lang="en-US" spc="-5" dirty="0">
                    <a:solidFill>
                      <a:schemeClr val="tx1"/>
                    </a:solidFill>
                  </a:rPr>
                  <a:t>of</a:t>
                </a:r>
                <a:r>
                  <a:rPr lang="en-US" spc="15" dirty="0">
                    <a:solidFill>
                      <a:schemeClr val="tx1"/>
                    </a:solidFill>
                  </a:rPr>
                  <a:t> </a:t>
                </a:r>
                <a:r>
                  <a:rPr lang="en-US" i="1" spc="-5" dirty="0">
                    <a:solidFill>
                      <a:schemeClr val="tx1"/>
                    </a:solidFill>
                  </a:rPr>
                  <a:t>b</a:t>
                </a:r>
                <a:r>
                  <a:rPr lang="en-US" i="1" spc="35" dirty="0">
                    <a:solidFill>
                      <a:schemeClr val="tx1"/>
                    </a:solidFill>
                  </a:rPr>
                  <a:t> </a:t>
                </a:r>
                <a:r>
                  <a:rPr lang="en-US" spc="-15" dirty="0">
                    <a:solidFill>
                      <a:schemeClr val="tx1"/>
                    </a:solidFill>
                  </a:rPr>
                  <a:t>minu</a:t>
                </a:r>
                <a:r>
                  <a:rPr lang="en-US" spc="-5" dirty="0">
                    <a:solidFill>
                      <a:schemeClr val="tx1"/>
                    </a:solidFill>
                  </a:rPr>
                  <a:t>s</a:t>
                </a:r>
                <a:r>
                  <a:rPr lang="en-US" spc="15"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p>
              <a:p>
                <a:pPr marL="0" marR="5080" indent="0" algn="just">
                  <a:lnSpc>
                    <a:spcPct val="100000"/>
                  </a:lnSpc>
                  <a:buNone/>
                </a:pPr>
                <a:r>
                  <a:rPr lang="en-US" spc="-10" dirty="0">
                    <a:solidFill>
                      <a:schemeClr val="tx1"/>
                    </a:solidFill>
                  </a:rPr>
                  <a:t>are</a:t>
                </a:r>
                <a:r>
                  <a:rPr lang="en-US" spc="-5" dirty="0">
                    <a:solidFill>
                      <a:schemeClr val="tx1"/>
                    </a:solidFill>
                  </a:rPr>
                  <a:t>a</a:t>
                </a:r>
                <a:r>
                  <a:rPr lang="en-US" spc="15" dirty="0">
                    <a:solidFill>
                      <a:schemeClr val="tx1"/>
                    </a:solidFill>
                  </a:rPr>
                  <a:t> </a:t>
                </a:r>
                <a:r>
                  <a:rPr lang="en-US" spc="-5" dirty="0">
                    <a:solidFill>
                      <a:schemeClr val="tx1"/>
                    </a:solidFill>
                  </a:rPr>
                  <a:t>to</a:t>
                </a:r>
                <a:r>
                  <a:rPr lang="en-US" spc="15" dirty="0">
                    <a:solidFill>
                      <a:schemeClr val="tx1"/>
                    </a:solidFill>
                  </a:rPr>
                  <a:t> </a:t>
                </a:r>
                <a:r>
                  <a:rPr lang="en-US" spc="-5" dirty="0">
                    <a:solidFill>
                      <a:schemeClr val="tx1"/>
                    </a:solidFill>
                  </a:rPr>
                  <a:t>t</a:t>
                </a:r>
                <a:r>
                  <a:rPr lang="en-US" spc="-10" dirty="0">
                    <a:solidFill>
                      <a:schemeClr val="tx1"/>
                    </a:solidFill>
                  </a:rPr>
                  <a:t>he </a:t>
                </a:r>
                <a:r>
                  <a:rPr lang="en-US" spc="-5" dirty="0">
                    <a:solidFill>
                      <a:schemeClr val="tx1"/>
                    </a:solidFill>
                  </a:rPr>
                  <a:t>left of </a:t>
                </a:r>
                <a:r>
                  <a:rPr lang="en-US" i="1" spc="-5" dirty="0">
                    <a:solidFill>
                      <a:schemeClr val="tx1"/>
                    </a:solidFill>
                  </a:rPr>
                  <a:t>a</a:t>
                </a:r>
                <a:r>
                  <a:rPr lang="en-US" i="1" spc="45" dirty="0">
                    <a:solidFill>
                      <a:schemeClr val="tx1"/>
                    </a:solidFill>
                  </a:rPr>
                  <a:t> </a:t>
                </a:r>
                <a:r>
                  <a:rPr lang="en-US" spc="-5" dirty="0">
                    <a:solidFill>
                      <a:schemeClr val="tx1"/>
                    </a:solidFill>
                  </a:rPr>
                  <a:t>(Figure </a:t>
                </a:r>
                <a:r>
                  <a:rPr lang="en-US" spc="-10" dirty="0">
                    <a:solidFill>
                      <a:schemeClr val="tx1"/>
                    </a:solidFill>
                  </a:rPr>
                  <a:t>7</a:t>
                </a:r>
                <a:r>
                  <a:rPr lang="en-US" spc="-5" dirty="0">
                    <a:solidFill>
                      <a:schemeClr val="tx1"/>
                    </a:solidFill>
                  </a:rPr>
                  <a:t>).</a:t>
                </a:r>
                <a:endParaRPr lang="en-US" dirty="0">
                  <a:solidFill>
                    <a:schemeClr val="tx1"/>
                  </a:solidFill>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b="-3208"/>
                </a:stretch>
              </a:blipFill>
            </p:spPr>
            <p:txBody>
              <a:bodyPr/>
              <a:lstStyle/>
              <a:p>
                <a:r>
                  <a:rPr lang="en-US">
                    <a:noFill/>
                  </a:rPr>
                  <a:t> </a:t>
                </a:r>
              </a:p>
            </p:txBody>
          </p:sp>
        </mc:Fallback>
      </mc:AlternateContent>
      <p:pic>
        <p:nvPicPr>
          <p:cNvPr id="5" name="Picture 2" descr="A graph shows a region under the bell-shaped curve y equals 1 over quantity sigma times square root of quantity 2 pi, times e to the quantity negative quantity x minus mu squared over quantity 2 sigma squared. The positive x axis has points mu, a, and b labeled, where a is between mu and b. The curve of y equals 1 over quantity sigma times square root of quantity 2 pi, times e to the quantity negative quantity x minus mu squared over quantity 2 sigma squared, begins in quadrant 2, is increasing and concave up, crosses the y axis, then at an inflection point in quadrant 1 changes to concave down rising to a maximum at x equals mu, descends to an inflection point, changes to concave up steadily approaching the x axis asymptote. The region under the curve between x equals a and x equals b is shaded."/>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88493" y="3515557"/>
            <a:ext cx="3593691" cy="3143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257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8.1  Probability and </a:t>
            </a:r>
            <a:r>
              <a:rPr lang="en-US" sz="3100" dirty="0"/>
              <a:t>Integration (</a:t>
            </a:r>
            <a:r>
              <a:rPr lang="en-US" sz="3100" dirty="0" smtClean="0"/>
              <a:t>13 </a:t>
            </a:r>
            <a:r>
              <a:rPr lang="en-US" sz="3100" dirty="0"/>
              <a:t>of 13)</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b="1" spc="-135" dirty="0">
                    <a:solidFill>
                      <a:schemeClr val="tx1"/>
                    </a:solidFill>
                  </a:rPr>
                  <a:t> </a:t>
                </a:r>
                <a:r>
                  <a:rPr lang="en-US" b="1" spc="-140" dirty="0">
                    <a:solidFill>
                      <a:schemeClr val="tx1"/>
                    </a:solidFill>
                  </a:rPr>
                  <a:t> </a:t>
                </a:r>
                <a:r>
                  <a:rPr lang="en-US" spc="-15" dirty="0">
                    <a:solidFill>
                      <a:schemeClr val="tx1"/>
                    </a:solidFill>
                  </a:rPr>
                  <a:t>Assum</a:t>
                </a:r>
                <a:r>
                  <a:rPr lang="en-US" spc="-5" dirty="0">
                    <a:solidFill>
                      <a:schemeClr val="tx1"/>
                    </a:solidFill>
                  </a:rPr>
                  <a:t>e</a:t>
                </a:r>
                <a:r>
                  <a:rPr lang="en-US" spc="30" dirty="0">
                    <a:solidFill>
                      <a:schemeClr val="tx1"/>
                    </a:solidFill>
                  </a:rPr>
                  <a:t> </a:t>
                </a:r>
                <a:r>
                  <a:rPr lang="en-US" spc="-10" dirty="0">
                    <a:solidFill>
                      <a:schemeClr val="tx1"/>
                    </a:solidFill>
                  </a:rPr>
                  <a:t>tha</a:t>
                </a:r>
                <a:r>
                  <a:rPr lang="en-US" spc="-5" dirty="0">
                    <a:solidFill>
                      <a:schemeClr val="tx1"/>
                    </a:solidFill>
                  </a:rPr>
                  <a:t>t</a:t>
                </a:r>
                <a:r>
                  <a:rPr lang="en-US" spc="30" dirty="0">
                    <a:solidFill>
                      <a:schemeClr val="tx1"/>
                    </a:solidFill>
                  </a:rPr>
                  <a:t> </a:t>
                </a:r>
                <a:r>
                  <a:rPr lang="en-US" spc="-10" dirty="0">
                    <a:solidFill>
                      <a:schemeClr val="tx1"/>
                    </a:solidFill>
                  </a:rPr>
                  <a:t>th</a:t>
                </a:r>
                <a:r>
                  <a:rPr lang="en-US" spc="-5" dirty="0">
                    <a:solidFill>
                      <a:schemeClr val="tx1"/>
                    </a:solidFill>
                  </a:rPr>
                  <a:t>e</a:t>
                </a:r>
                <a:r>
                  <a:rPr lang="en-US" spc="30" dirty="0">
                    <a:solidFill>
                      <a:schemeClr val="tx1"/>
                    </a:solidFill>
                  </a:rPr>
                  <a:t> </a:t>
                </a:r>
                <a:r>
                  <a:rPr lang="en-US" spc="-5" dirty="0">
                    <a:solidFill>
                      <a:schemeClr val="tx1"/>
                    </a:solidFill>
                  </a:rPr>
                  <a:t>s</a:t>
                </a:r>
                <a:r>
                  <a:rPr lang="en-US" spc="-10" dirty="0">
                    <a:solidFill>
                      <a:schemeClr val="tx1"/>
                    </a:solidFill>
                  </a:rPr>
                  <a:t>core</a:t>
                </a:r>
                <a:r>
                  <a:rPr lang="en-US" spc="-5" dirty="0">
                    <a:solidFill>
                      <a:schemeClr val="tx1"/>
                    </a:solidFill>
                  </a:rPr>
                  <a:t>s</a:t>
                </a:r>
                <a:r>
                  <a:rPr lang="en-US" spc="110" dirty="0">
                    <a:solidFill>
                      <a:schemeClr val="tx1"/>
                    </a:solidFill>
                  </a:rPr>
                  <a:t> </a:t>
                </a:r>
                <a:r>
                  <a:rPr lang="en-US" i="1" spc="-10" dirty="0">
                    <a:solidFill>
                      <a:schemeClr val="tx1"/>
                    </a:solidFill>
                  </a:rPr>
                  <a:t>X</a:t>
                </a:r>
                <a:r>
                  <a:rPr lang="en-US" i="1" spc="-120" dirty="0">
                    <a:solidFill>
                      <a:schemeClr val="tx1"/>
                    </a:solidFill>
                  </a:rPr>
                  <a:t> </a:t>
                </a:r>
                <a:r>
                  <a:rPr lang="en-US" spc="-5" dirty="0">
                    <a:solidFill>
                      <a:schemeClr val="tx1"/>
                    </a:solidFill>
                  </a:rPr>
                  <a:t>on</a:t>
                </a:r>
                <a:r>
                  <a:rPr lang="en-US" spc="30" dirty="0">
                    <a:solidFill>
                      <a:schemeClr val="tx1"/>
                    </a:solidFill>
                  </a:rPr>
                  <a:t> </a:t>
                </a:r>
                <a:r>
                  <a:rPr lang="en-US" spc="-5" dirty="0">
                    <a:solidFill>
                      <a:schemeClr val="tx1"/>
                    </a:solidFill>
                  </a:rPr>
                  <a:t>a</a:t>
                </a:r>
                <a:r>
                  <a:rPr lang="en-US" spc="30" dirty="0">
                    <a:solidFill>
                      <a:schemeClr val="tx1"/>
                    </a:solidFill>
                  </a:rPr>
                  <a:t> </a:t>
                </a:r>
                <a:r>
                  <a:rPr lang="en-US" spc="-5" dirty="0">
                    <a:solidFill>
                      <a:schemeClr val="tx1"/>
                    </a:solidFill>
                  </a:rPr>
                  <a:t>standardized</a:t>
                </a:r>
                <a:r>
                  <a:rPr lang="en-US" spc="30" dirty="0">
                    <a:solidFill>
                      <a:schemeClr val="tx1"/>
                    </a:solidFill>
                  </a:rPr>
                  <a:t> </a:t>
                </a:r>
                <a:r>
                  <a:rPr lang="en-US" spc="-5" dirty="0">
                    <a:solidFill>
                      <a:schemeClr val="tx1"/>
                    </a:solidFill>
                  </a:rPr>
                  <a:t>test</a:t>
                </a:r>
                <a:r>
                  <a:rPr lang="en-US" spc="30" dirty="0">
                    <a:solidFill>
                      <a:schemeClr val="tx1"/>
                    </a:solidFill>
                  </a:rPr>
                  <a:t> </a:t>
                </a:r>
                <a:r>
                  <a:rPr lang="en-US" spc="-5" dirty="0">
                    <a:solidFill>
                      <a:schemeClr val="tx1"/>
                    </a:solidFill>
                  </a:rPr>
                  <a:t>are</a:t>
                </a:r>
                <a:r>
                  <a:rPr lang="en-US" spc="30" dirty="0">
                    <a:solidFill>
                      <a:schemeClr val="tx1"/>
                    </a:solidFill>
                  </a:rPr>
                  <a:t> </a:t>
                </a:r>
                <a:r>
                  <a:rPr lang="en-US" spc="-5" dirty="0">
                    <a:solidFill>
                      <a:schemeClr val="tx1"/>
                    </a:solidFill>
                  </a:rPr>
                  <a:t>normally</a:t>
                </a:r>
                <a:r>
                  <a:rPr lang="en-US" spc="30" dirty="0">
                    <a:solidFill>
                      <a:schemeClr val="tx1"/>
                    </a:solidFill>
                  </a:rPr>
                  <a:t> </a:t>
                </a:r>
                <a:r>
                  <a:rPr lang="en-US" spc="-5" dirty="0">
                    <a:solidFill>
                      <a:schemeClr val="tx1"/>
                    </a:solidFill>
                  </a:rPr>
                  <a:t>distributed with</a:t>
                </a:r>
                <a:r>
                  <a:rPr lang="en-US" spc="-15" dirty="0">
                    <a:solidFill>
                      <a:schemeClr val="tx1"/>
                    </a:solidFill>
                  </a:rPr>
                  <a:t> </a:t>
                </a:r>
                <a:r>
                  <a:rPr lang="en-US" spc="-10" dirty="0">
                    <a:solidFill>
                      <a:schemeClr val="tx1"/>
                    </a:solidFill>
                  </a:rPr>
                  <a:t>mean</a:t>
                </a:r>
                <a:r>
                  <a:rPr lang="en-US" spc="-15" dirty="0">
                    <a:solidFill>
                      <a:schemeClr val="tx1"/>
                    </a:solidFill>
                  </a:rPr>
                  <a:t> </a:t>
                </a:r>
                <a:r>
                  <a:rPr lang="en-US" i="1" spc="35" dirty="0">
                    <a:solidFill>
                      <a:schemeClr val="tx1"/>
                    </a:solidFill>
                  </a:rPr>
                  <a:t>μ</a:t>
                </a:r>
                <a:r>
                  <a:rPr lang="en-US" i="1" spc="-80"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50</a:t>
                </a:r>
                <a:r>
                  <a:rPr lang="en-US" spc="-5" dirty="0">
                    <a:solidFill>
                      <a:schemeClr val="tx1"/>
                    </a:solidFill>
                  </a:rPr>
                  <a:t>0</a:t>
                </a:r>
                <a:r>
                  <a:rPr lang="en-US" spc="-15" dirty="0">
                    <a:solidFill>
                      <a:schemeClr val="tx1"/>
                    </a:solidFill>
                  </a:rPr>
                  <a:t> </a:t>
                </a:r>
                <a:r>
                  <a:rPr lang="en-US" spc="-10" dirty="0">
                    <a:solidFill>
                      <a:schemeClr val="tx1"/>
                    </a:solidFill>
                  </a:rPr>
                  <a:t>an</a:t>
                </a:r>
                <a:r>
                  <a:rPr lang="en-US" spc="-5" dirty="0">
                    <a:solidFill>
                      <a:schemeClr val="tx1"/>
                    </a:solidFill>
                  </a:rPr>
                  <a:t>d</a:t>
                </a:r>
                <a:r>
                  <a:rPr lang="en-US" spc="-15" dirty="0">
                    <a:solidFill>
                      <a:schemeClr val="tx1"/>
                    </a:solidFill>
                  </a:rPr>
                  <a:t> </a:t>
                </a:r>
                <a:r>
                  <a:rPr lang="en-US" spc="-10" dirty="0">
                    <a:solidFill>
                      <a:schemeClr val="tx1"/>
                    </a:solidFill>
                  </a:rPr>
                  <a:t>standar</a:t>
                </a:r>
                <a:r>
                  <a:rPr lang="en-US" spc="-5" dirty="0">
                    <a:solidFill>
                      <a:schemeClr val="tx1"/>
                    </a:solidFill>
                  </a:rPr>
                  <a:t>d</a:t>
                </a:r>
                <a:r>
                  <a:rPr lang="en-US" spc="-15" dirty="0">
                    <a:solidFill>
                      <a:schemeClr val="tx1"/>
                    </a:solidFill>
                  </a:rPr>
                  <a:t> </a:t>
                </a:r>
                <a:r>
                  <a:rPr lang="en-US" spc="-10" dirty="0">
                    <a:solidFill>
                      <a:schemeClr val="tx1"/>
                    </a:solidFill>
                  </a:rPr>
                  <a:t>deviatio</a:t>
                </a:r>
                <a:r>
                  <a:rPr lang="en-US" spc="-5" dirty="0">
                    <a:solidFill>
                      <a:schemeClr val="tx1"/>
                    </a:solidFill>
                  </a:rPr>
                  <a:t>n</a:t>
                </a:r>
                <a:r>
                  <a:rPr lang="en-US" spc="-15" dirty="0">
                    <a:solidFill>
                      <a:schemeClr val="tx1"/>
                    </a:solidFill>
                  </a:rPr>
                  <a:t> </a:t>
                </a:r>
                <a:r>
                  <a:rPr lang="en-US" i="1" spc="-85" dirty="0">
                    <a:solidFill>
                      <a:schemeClr val="tx1"/>
                    </a:solidFill>
                  </a:rPr>
                  <a:t>σ</a:t>
                </a:r>
                <a:r>
                  <a:rPr lang="en-US" i="1" spc="50"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100</a:t>
                </a:r>
                <a:r>
                  <a:rPr lang="en-US" spc="-5" dirty="0">
                    <a:solidFill>
                      <a:schemeClr val="tx1"/>
                    </a:solidFill>
                  </a:rPr>
                  <a:t>.</a:t>
                </a:r>
                <a:r>
                  <a:rPr lang="en-US" spc="-15" dirty="0">
                    <a:solidFill>
                      <a:schemeClr val="tx1"/>
                    </a:solidFill>
                  </a:rPr>
                  <a:t> We f</a:t>
                </a:r>
                <a:r>
                  <a:rPr lang="en-US" spc="-10" dirty="0">
                    <a:solidFill>
                      <a:schemeClr val="tx1"/>
                    </a:solidFill>
                  </a:rPr>
                  <a:t>in</a:t>
                </a:r>
                <a:r>
                  <a:rPr lang="en-US" spc="-5" dirty="0">
                    <a:solidFill>
                      <a:schemeClr val="tx1"/>
                    </a:solidFill>
                  </a:rPr>
                  <a:t>d</a:t>
                </a:r>
                <a:r>
                  <a:rPr lang="en-US" spc="-1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15" dirty="0">
                    <a:solidFill>
                      <a:schemeClr val="tx1"/>
                    </a:solidFill>
                  </a:rPr>
                  <a:t> </a:t>
                </a:r>
                <a:r>
                  <a:rPr lang="en-US" spc="-10" dirty="0">
                    <a:solidFill>
                      <a:schemeClr val="tx1"/>
                    </a:solidFill>
                  </a:rPr>
                  <a:t>probabilit</a:t>
                </a:r>
                <a:r>
                  <a:rPr lang="en-US" spc="-5" dirty="0">
                    <a:solidFill>
                      <a:schemeClr val="tx1"/>
                    </a:solidFill>
                  </a:rPr>
                  <a:t>y</a:t>
                </a:r>
                <a:r>
                  <a:rPr lang="en-US" spc="-15" dirty="0">
                    <a:solidFill>
                      <a:schemeClr val="tx1"/>
                    </a:solidFill>
                  </a:rPr>
                  <a:t> </a:t>
                </a:r>
                <a:r>
                  <a:rPr lang="en-US" spc="-10" dirty="0">
                    <a:solidFill>
                      <a:schemeClr val="tx1"/>
                    </a:solidFill>
                  </a:rPr>
                  <a:t>tha</a:t>
                </a:r>
                <a:r>
                  <a:rPr lang="en-US" spc="-5" dirty="0">
                    <a:solidFill>
                      <a:schemeClr val="tx1"/>
                    </a:solidFill>
                  </a:rPr>
                  <a:t>t</a:t>
                </a:r>
                <a:r>
                  <a:rPr lang="en-US" spc="-15" dirty="0">
                    <a:solidFill>
                      <a:schemeClr val="tx1"/>
                    </a:solidFill>
                  </a:rPr>
                  <a:t> </a:t>
                </a:r>
                <a:r>
                  <a:rPr lang="en-US" spc="-5" dirty="0">
                    <a:solidFill>
                      <a:schemeClr val="tx1"/>
                    </a:solidFill>
                  </a:rPr>
                  <a:t>a</a:t>
                </a:r>
                <a:r>
                  <a:rPr lang="en-US" spc="-15" dirty="0">
                    <a:solidFill>
                      <a:schemeClr val="tx1"/>
                    </a:solidFill>
                  </a:rPr>
                  <a:t> </a:t>
                </a:r>
                <a:r>
                  <a:rPr lang="en-US" spc="-5" dirty="0">
                    <a:solidFill>
                      <a:schemeClr val="tx1"/>
                    </a:solidFill>
                  </a:rPr>
                  <a:t>t</a:t>
                </a:r>
                <a:r>
                  <a:rPr lang="en-US" spc="-10" dirty="0">
                    <a:solidFill>
                      <a:schemeClr val="tx1"/>
                    </a:solidFill>
                  </a:rPr>
                  <a:t>es</a:t>
                </a:r>
                <a:r>
                  <a:rPr lang="en-US" spc="-5" dirty="0">
                    <a:solidFill>
                      <a:schemeClr val="tx1"/>
                    </a:solidFill>
                  </a:rPr>
                  <a:t>t</a:t>
                </a:r>
                <a:r>
                  <a:rPr lang="en-US" spc="-15" dirty="0">
                    <a:solidFill>
                      <a:schemeClr val="tx1"/>
                    </a:solidFill>
                  </a:rPr>
                  <a:t> </a:t>
                </a:r>
                <a:r>
                  <a:rPr lang="en-US" spc="-10" dirty="0">
                    <a:solidFill>
                      <a:schemeClr val="tx1"/>
                    </a:solidFill>
                  </a:rPr>
                  <a:t>chose</a:t>
                </a:r>
                <a:r>
                  <a:rPr lang="en-US" spc="-5" dirty="0">
                    <a:solidFill>
                      <a:schemeClr val="tx1"/>
                    </a:solidFill>
                  </a:rPr>
                  <a:t>n </a:t>
                </a:r>
                <a:r>
                  <a:rPr lang="en-US" spc="-10" dirty="0">
                    <a:solidFill>
                      <a:schemeClr val="tx1"/>
                    </a:solidFill>
                  </a:rPr>
                  <a:t>a</a:t>
                </a:r>
                <a:r>
                  <a:rPr lang="en-US" spc="-5" dirty="0">
                    <a:solidFill>
                      <a:schemeClr val="tx1"/>
                    </a:solidFill>
                  </a:rPr>
                  <a:t>t r</a:t>
                </a:r>
                <a:r>
                  <a:rPr lang="en-US" spc="-10" dirty="0">
                    <a:solidFill>
                      <a:schemeClr val="tx1"/>
                    </a:solidFill>
                  </a:rPr>
                  <a:t>andom</a:t>
                </a:r>
                <a:r>
                  <a:rPr lang="en-US" dirty="0">
                    <a:solidFill>
                      <a:schemeClr val="tx1"/>
                    </a:solidFill>
                  </a:rPr>
                  <a:t> </a:t>
                </a:r>
                <a:r>
                  <a:rPr lang="en-US" spc="-10" dirty="0">
                    <a:solidFill>
                      <a:schemeClr val="tx1"/>
                    </a:solidFill>
                  </a:rPr>
                  <a:t>ha</a:t>
                </a:r>
                <a:r>
                  <a:rPr lang="en-US" spc="-5" dirty="0">
                    <a:solidFill>
                      <a:schemeClr val="tx1"/>
                    </a:solidFill>
                  </a:rPr>
                  <a:t>s </a:t>
                </a:r>
                <a:r>
                  <a:rPr lang="en-US" spc="-10" dirty="0">
                    <a:solidFill>
                      <a:schemeClr val="tx1"/>
                    </a:solidFill>
                  </a:rPr>
                  <a:t>score</a:t>
                </a:r>
                <a:endParaRPr lang="en-US" dirty="0">
                  <a:solidFill>
                    <a:schemeClr val="tx1"/>
                  </a:solidFill>
                </a:endParaRPr>
              </a:p>
              <a:p>
                <a:pPr marL="469900" indent="-457200" algn="just">
                  <a:lnSpc>
                    <a:spcPct val="100000"/>
                  </a:lnSpc>
                  <a:spcBef>
                    <a:spcPts val="509"/>
                  </a:spcBef>
                  <a:buFont typeface="+mj-lt"/>
                  <a:buAutoNum type="alphaLcParenR"/>
                  <a:tabLst>
                    <a:tab pos="223520" algn="l"/>
                  </a:tabLst>
                </a:pPr>
                <a:r>
                  <a:rPr lang="en-US" spc="-10" dirty="0">
                    <a:solidFill>
                      <a:schemeClr val="tx1"/>
                    </a:solidFill>
                  </a:rPr>
                  <a:t>a</a:t>
                </a:r>
                <a:r>
                  <a:rPr lang="en-US" spc="-5" dirty="0">
                    <a:solidFill>
                      <a:schemeClr val="tx1"/>
                    </a:solidFill>
                  </a:rPr>
                  <a:t>t </a:t>
                </a:r>
                <a:r>
                  <a:rPr lang="en-US" spc="-15" dirty="0">
                    <a:solidFill>
                      <a:schemeClr val="tx1"/>
                    </a:solidFill>
                  </a:rPr>
                  <a:t>mos</a:t>
                </a:r>
                <a:r>
                  <a:rPr lang="en-US" spc="-5" dirty="0">
                    <a:solidFill>
                      <a:schemeClr val="tx1"/>
                    </a:solidFill>
                  </a:rPr>
                  <a:t>t </a:t>
                </a:r>
                <a:r>
                  <a:rPr lang="en-US" spc="-10" dirty="0">
                    <a:solidFill>
                      <a:schemeClr val="tx1"/>
                    </a:solidFill>
                  </a:rPr>
                  <a:t>600.</a:t>
                </a:r>
                <a:endParaRPr lang="en-US" dirty="0">
                  <a:solidFill>
                    <a:schemeClr val="tx1"/>
                  </a:solidFill>
                </a:endParaRPr>
              </a:p>
              <a:p>
                <a:pPr marL="469900" indent="-457200" algn="just">
                  <a:lnSpc>
                    <a:spcPct val="100000"/>
                  </a:lnSpc>
                  <a:spcBef>
                    <a:spcPts val="175"/>
                  </a:spcBef>
                  <a:buFont typeface="+mj-lt"/>
                  <a:buAutoNum type="alphaLcParenR"/>
                  <a:tabLst>
                    <a:tab pos="231140" algn="l"/>
                  </a:tabLst>
                </a:pPr>
                <a:r>
                  <a:rPr lang="en-US" spc="-10" dirty="0">
                    <a:solidFill>
                      <a:schemeClr val="tx1"/>
                    </a:solidFill>
                  </a:rPr>
                  <a:t>betwee</a:t>
                </a:r>
                <a:r>
                  <a:rPr lang="en-US" spc="-5" dirty="0">
                    <a:solidFill>
                      <a:schemeClr val="tx1"/>
                    </a:solidFill>
                  </a:rPr>
                  <a:t>n</a:t>
                </a:r>
                <a:r>
                  <a:rPr lang="en-US" dirty="0">
                    <a:solidFill>
                      <a:schemeClr val="tx1"/>
                    </a:solidFill>
                  </a:rPr>
                  <a:t> </a:t>
                </a:r>
                <a:r>
                  <a:rPr lang="en-US" spc="-10" dirty="0">
                    <a:solidFill>
                      <a:schemeClr val="tx1"/>
                    </a:solidFill>
                  </a:rPr>
                  <a:t>45</a:t>
                </a:r>
                <a:r>
                  <a:rPr lang="en-US" spc="-5" dirty="0">
                    <a:solidFill>
                      <a:schemeClr val="tx1"/>
                    </a:solidFill>
                  </a:rPr>
                  <a:t>0 </a:t>
                </a:r>
                <a:r>
                  <a:rPr lang="en-US" spc="-10" dirty="0">
                    <a:solidFill>
                      <a:schemeClr val="tx1"/>
                    </a:solidFill>
                  </a:rPr>
                  <a:t>an</a:t>
                </a:r>
                <a:r>
                  <a:rPr lang="en-US" spc="-5" dirty="0">
                    <a:solidFill>
                      <a:schemeClr val="tx1"/>
                    </a:solidFill>
                  </a:rPr>
                  <a:t>d</a:t>
                </a:r>
                <a:r>
                  <a:rPr lang="en-US" dirty="0">
                    <a:solidFill>
                      <a:schemeClr val="tx1"/>
                    </a:solidFill>
                  </a:rPr>
                  <a:t> </a:t>
                </a:r>
                <a:r>
                  <a:rPr lang="en-US" spc="-10" dirty="0">
                    <a:solidFill>
                      <a:schemeClr val="tx1"/>
                    </a:solidFill>
                  </a:rPr>
                  <a:t>650.</a:t>
                </a:r>
                <a:endParaRPr lang="en-US" dirty="0">
                  <a:solidFill>
                    <a:schemeClr val="tx1"/>
                  </a:solidFill>
                </a:endParaRPr>
              </a:p>
              <a:p>
                <a:pPr marL="0" indent="0">
                  <a:lnSpc>
                    <a:spcPct val="100000"/>
                  </a:lnSpc>
                  <a:spcBef>
                    <a:spcPts val="509"/>
                  </a:spcBef>
                  <a:buNone/>
                </a:pPr>
                <a:r>
                  <a:rPr lang="en-US" spc="-5" dirty="0">
                    <a:solidFill>
                      <a:schemeClr val="tx1"/>
                    </a:solidFill>
                  </a:rPr>
                  <a:t>We use a </a:t>
                </a:r>
                <a:r>
                  <a:rPr lang="en-US" spc="-10" dirty="0">
                    <a:solidFill>
                      <a:schemeClr val="tx1"/>
                    </a:solidFill>
                  </a:rPr>
                  <a:t>compute</a:t>
                </a:r>
                <a:r>
                  <a:rPr lang="en-US" spc="-5" dirty="0">
                    <a:solidFill>
                      <a:schemeClr val="tx1"/>
                    </a:solidFill>
                  </a:rPr>
                  <a:t>r</a:t>
                </a:r>
                <a:r>
                  <a:rPr lang="en-US" dirty="0">
                    <a:solidFill>
                      <a:schemeClr val="tx1"/>
                    </a:solidFill>
                  </a:rPr>
                  <a:t> </a:t>
                </a:r>
                <a:r>
                  <a:rPr lang="en-US" spc="-10" dirty="0">
                    <a:solidFill>
                      <a:schemeClr val="tx1"/>
                    </a:solidFill>
                  </a:rPr>
                  <a:t>algebr</a:t>
                </a:r>
                <a:r>
                  <a:rPr lang="en-US" spc="-5" dirty="0">
                    <a:solidFill>
                      <a:schemeClr val="tx1"/>
                    </a:solidFill>
                  </a:rPr>
                  <a:t>a s</a:t>
                </a:r>
                <a:r>
                  <a:rPr lang="en-US" spc="-10" dirty="0">
                    <a:solidFill>
                      <a:schemeClr val="tx1"/>
                    </a:solidFill>
                  </a:rPr>
                  <a:t>ystem</a:t>
                </a:r>
                <a:r>
                  <a:rPr lang="en-US" spc="-5" dirty="0">
                    <a:solidFill>
                      <a:schemeClr val="tx1"/>
                    </a:solidFill>
                  </a:rPr>
                  <a:t> to </a:t>
                </a:r>
                <a:r>
                  <a:rPr lang="en-US" spc="-10" dirty="0">
                    <a:solidFill>
                      <a:schemeClr val="tx1"/>
                    </a:solidFill>
                  </a:rPr>
                  <a:t>evaluat</a:t>
                </a:r>
                <a:r>
                  <a:rPr lang="en-US" spc="-5" dirty="0">
                    <a:solidFill>
                      <a:schemeClr val="tx1"/>
                    </a:solidFill>
                  </a:rPr>
                  <a:t>e</a:t>
                </a:r>
                <a:r>
                  <a:rPr lang="en-US" spc="70" dirty="0">
                    <a:solidFill>
                      <a:schemeClr val="tx1"/>
                    </a:solidFill>
                  </a:rPr>
                  <a:t> </a:t>
                </a:r>
                <a:r>
                  <a:rPr lang="en-US" i="1" spc="-10" dirty="0">
                    <a:solidFill>
                      <a:schemeClr val="tx1"/>
                    </a:solidFill>
                  </a:rPr>
                  <a:t>F</a:t>
                </a:r>
                <a:r>
                  <a:rPr lang="en-US" spc="5" dirty="0">
                    <a:solidFill>
                      <a:schemeClr val="tx1"/>
                    </a:solidFill>
                  </a:rPr>
                  <a:t>(</a:t>
                </a:r>
                <a:r>
                  <a:rPr lang="en-US" i="1" spc="35" dirty="0">
                    <a:solidFill>
                      <a:schemeClr val="tx1"/>
                    </a:solidFill>
                  </a:rPr>
                  <a:t>z</a:t>
                </a:r>
                <a:r>
                  <a:rPr lang="en-US" spc="-5" dirty="0">
                    <a:solidFill>
                      <a:schemeClr val="tx1"/>
                    </a:solidFill>
                  </a:rPr>
                  <a:t>) </a:t>
                </a:r>
                <a:r>
                  <a:rPr lang="en-US" spc="-10" dirty="0">
                    <a:solidFill>
                      <a:schemeClr val="tx1"/>
                    </a:solidFill>
                  </a:rPr>
                  <a:t>numerically, and then </a:t>
                </a:r>
                <a:r>
                  <a:rPr lang="en-US" spc="-5" dirty="0">
                    <a:solidFill>
                      <a:schemeClr val="tx1"/>
                    </a:solidFill>
                  </a:rPr>
                  <a:t>apply the last theorem with  </a:t>
                </a:r>
                <a:r>
                  <a:rPr lang="en-US" i="1" spc="35" dirty="0">
                    <a:solidFill>
                      <a:schemeClr val="tx1"/>
                    </a:solidFill>
                  </a:rPr>
                  <a:t>μ</a:t>
                </a:r>
                <a:r>
                  <a:rPr lang="en-US" i="1" spc="-80"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50</a:t>
                </a:r>
                <a:r>
                  <a:rPr lang="en-US" spc="-5" dirty="0">
                    <a:solidFill>
                      <a:schemeClr val="tx1"/>
                    </a:solidFill>
                  </a:rPr>
                  <a:t>0 </a:t>
                </a:r>
                <a:r>
                  <a:rPr lang="en-US" spc="-10" dirty="0">
                    <a:solidFill>
                      <a:schemeClr val="tx1"/>
                    </a:solidFill>
                  </a:rPr>
                  <a:t>an</a:t>
                </a:r>
                <a:r>
                  <a:rPr lang="en-US" spc="-5" dirty="0">
                    <a:solidFill>
                      <a:schemeClr val="tx1"/>
                    </a:solidFill>
                  </a:rPr>
                  <a:t>d </a:t>
                </a:r>
                <a:r>
                  <a:rPr lang="en-US" i="1" spc="-85" dirty="0">
                    <a:solidFill>
                      <a:schemeClr val="tx1"/>
                    </a:solidFill>
                  </a:rPr>
                  <a:t>σ</a:t>
                </a:r>
                <a:r>
                  <a:rPr lang="en-US" i="1" spc="50"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100</a:t>
                </a:r>
                <a:r>
                  <a:rPr lang="en-US" spc="-5" dirty="0">
                    <a:solidFill>
                      <a:schemeClr val="tx1"/>
                    </a:solidFill>
                  </a:rPr>
                  <a:t>:</a:t>
                </a:r>
                <a:endParaRPr lang="en-US" dirty="0">
                  <a:solidFill>
                    <a:schemeClr val="tx1"/>
                  </a:solidFill>
                </a:endParaRPr>
              </a:p>
              <a:p>
                <a:pPr marL="0" marR="5080" indent="0" algn="just">
                  <a:lnSpc>
                    <a:spcPct val="100000"/>
                  </a:lnSpc>
                  <a:buNone/>
                </a:pPr>
                <a:r>
                  <a:rPr lang="en-US" b="0" dirty="0">
                    <a:solidFill>
                      <a:schemeClr val="tx1"/>
                    </a:solidFill>
                  </a:rPr>
                  <a:t>a)  </a:t>
                </a:r>
                <a14:m>
                  <m:oMath xmlns:m="http://schemas.openxmlformats.org/officeDocument/2006/math">
                    <m:r>
                      <a:rPr lang="en-US" sz="2000" b="0" i="1" smtClean="0">
                        <a:solidFill>
                          <a:schemeClr val="tx1"/>
                        </a:solidFill>
                        <a:latin typeface="Cambria Math" panose="02040503050406030204" pitchFamily="18" charset="0"/>
                      </a:rPr>
                      <m:t>𝑃</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r>
                          <a:rPr lang="en-US" sz="2000" b="0" i="1" smtClean="0">
                            <a:solidFill>
                              <a:schemeClr val="tx1"/>
                            </a:solidFill>
                            <a:latin typeface="Cambria Math" panose="02040503050406030204" pitchFamily="18" charset="0"/>
                            <a:ea typeface="Cambria Math" panose="02040503050406030204" pitchFamily="18" charset="0"/>
                          </a:rPr>
                          <m:t>≤600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𝐹</m:t>
                    </m:r>
                    <m:d>
                      <m:dPr>
                        <m:ctrlPr>
                          <a:rPr lang="en-US" sz="2000" b="0" i="1" smtClean="0">
                            <a:solidFill>
                              <a:schemeClr val="tx1"/>
                            </a:solidFill>
                            <a:latin typeface="Cambria Math" panose="02040503050406030204" pitchFamily="18" charset="0"/>
                            <a:ea typeface="Cambria Math" panose="02040503050406030204" pitchFamily="18" charset="0"/>
                          </a:rPr>
                        </m:ctrlPr>
                      </m:dPr>
                      <m:e>
                        <m:f>
                          <m:fPr>
                            <m:ctrlPr>
                              <a:rPr lang="en-US" sz="2000" b="0" i="1" smtClean="0">
                                <a:solidFill>
                                  <a:schemeClr val="tx1"/>
                                </a:solidFill>
                                <a:latin typeface="Cambria Math" panose="02040503050406030204" pitchFamily="18" charset="0"/>
                                <a:ea typeface="Cambria Math" panose="02040503050406030204" pitchFamily="18" charset="0"/>
                              </a:rPr>
                            </m:ctrlPr>
                          </m:fPr>
                          <m:num>
                            <m:r>
                              <a:rPr lang="en-US" sz="2000" b="0" i="1" smtClean="0">
                                <a:solidFill>
                                  <a:schemeClr val="tx1"/>
                                </a:solidFill>
                                <a:latin typeface="Cambria Math" panose="02040503050406030204" pitchFamily="18" charset="0"/>
                                <a:ea typeface="Cambria Math" panose="02040503050406030204" pitchFamily="18" charset="0"/>
                              </a:rPr>
                              <m:t>600 − 500</m:t>
                            </m:r>
                          </m:num>
                          <m:den>
                            <m:r>
                              <a:rPr lang="en-US" sz="2000" b="0" i="1" smtClean="0">
                                <a:solidFill>
                                  <a:schemeClr val="tx1"/>
                                </a:solidFill>
                                <a:latin typeface="Cambria Math" panose="02040503050406030204" pitchFamily="18" charset="0"/>
                                <a:ea typeface="Cambria Math" panose="02040503050406030204" pitchFamily="18" charset="0"/>
                              </a:rPr>
                              <m:t>100</m:t>
                            </m:r>
                          </m:den>
                        </m:f>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𝐹</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1</m:t>
                        </m:r>
                      </m:e>
                    </m:d>
                    <m:r>
                      <a:rPr lang="en-US" sz="2000" i="1">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0.84</m:t>
                    </m:r>
                  </m:oMath>
                </a14:m>
                <a:endParaRPr lang="en-US" sz="2000" dirty="0">
                  <a:solidFill>
                    <a:schemeClr val="tx1"/>
                  </a:solidFill>
                </a:endParaRPr>
              </a:p>
              <a:p>
                <a:pPr marL="0" marR="5080" indent="0" algn="just">
                  <a:lnSpc>
                    <a:spcPct val="100000"/>
                  </a:lnSpc>
                  <a:buNone/>
                </a:pPr>
                <a:r>
                  <a:rPr lang="en-US" b="0" dirty="0">
                    <a:solidFill>
                      <a:schemeClr val="tx1"/>
                    </a:solidFill>
                  </a:rPr>
                  <a:t>b)  </a:t>
                </a:r>
                <a14:m>
                  <m:oMath xmlns:m="http://schemas.openxmlformats.org/officeDocument/2006/math">
                    <m:r>
                      <a:rPr lang="en-US" sz="2000" b="0" i="1" smtClean="0">
                        <a:solidFill>
                          <a:schemeClr val="tx1"/>
                        </a:solidFill>
                        <a:latin typeface="Cambria Math" panose="02040503050406030204" pitchFamily="18" charset="0"/>
                      </a:rPr>
                      <m:t>𝑃</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450</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𝑥</m:t>
                        </m:r>
                        <m:r>
                          <a:rPr lang="en-US" sz="2000" b="0" i="1" smtClean="0">
                            <a:solidFill>
                              <a:schemeClr val="tx1"/>
                            </a:solidFill>
                            <a:latin typeface="Cambria Math" panose="02040503050406030204" pitchFamily="18" charset="0"/>
                            <a:ea typeface="Cambria Math" panose="02040503050406030204" pitchFamily="18" charset="0"/>
                          </a:rPr>
                          <m:t>≤650</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𝐹</m:t>
                    </m:r>
                    <m:d>
                      <m:dPr>
                        <m:ctrlPr>
                          <a:rPr lang="en-US" sz="2000" b="0" i="1" smtClean="0">
                            <a:solidFill>
                              <a:schemeClr val="tx1"/>
                            </a:solidFill>
                            <a:latin typeface="Cambria Math" panose="02040503050406030204" pitchFamily="18" charset="0"/>
                            <a:ea typeface="Cambria Math" panose="02040503050406030204" pitchFamily="18" charset="0"/>
                          </a:rPr>
                        </m:ctrlPr>
                      </m:dPr>
                      <m:e>
                        <m:f>
                          <m:fPr>
                            <m:ctrlPr>
                              <a:rPr lang="en-US" sz="2000" b="0" i="1" smtClean="0">
                                <a:solidFill>
                                  <a:schemeClr val="tx1"/>
                                </a:solidFill>
                                <a:latin typeface="Cambria Math" panose="02040503050406030204" pitchFamily="18" charset="0"/>
                                <a:ea typeface="Cambria Math" panose="02040503050406030204" pitchFamily="18" charset="0"/>
                              </a:rPr>
                            </m:ctrlPr>
                          </m:fPr>
                          <m:num>
                            <m:r>
                              <a:rPr lang="en-US" sz="2000" b="0" i="1" smtClean="0">
                                <a:solidFill>
                                  <a:schemeClr val="tx1"/>
                                </a:solidFill>
                                <a:latin typeface="Cambria Math" panose="02040503050406030204" pitchFamily="18" charset="0"/>
                                <a:ea typeface="Cambria Math" panose="02040503050406030204" pitchFamily="18" charset="0"/>
                              </a:rPr>
                              <m:t>650 − 500</m:t>
                            </m:r>
                          </m:num>
                          <m:den>
                            <m:r>
                              <a:rPr lang="en-US" sz="2000" b="0" i="1" smtClean="0">
                                <a:solidFill>
                                  <a:schemeClr val="tx1"/>
                                </a:solidFill>
                                <a:latin typeface="Cambria Math" panose="02040503050406030204" pitchFamily="18" charset="0"/>
                                <a:ea typeface="Cambria Math" panose="02040503050406030204" pitchFamily="18" charset="0"/>
                              </a:rPr>
                              <m:t>100</m:t>
                            </m:r>
                          </m:den>
                        </m:f>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𝐹</m:t>
                    </m:r>
                    <m:d>
                      <m:dPr>
                        <m:ctrlPr>
                          <a:rPr lang="en-US" sz="2000" b="0" i="1" smtClean="0">
                            <a:solidFill>
                              <a:schemeClr val="tx1"/>
                            </a:solidFill>
                            <a:latin typeface="Cambria Math" panose="02040503050406030204" pitchFamily="18" charset="0"/>
                            <a:ea typeface="Cambria Math" panose="02040503050406030204" pitchFamily="18" charset="0"/>
                          </a:rPr>
                        </m:ctrlPr>
                      </m:dPr>
                      <m:e>
                        <m:f>
                          <m:fPr>
                            <m:ctrlPr>
                              <a:rPr lang="en-US" sz="2000" b="0" i="1" smtClean="0">
                                <a:solidFill>
                                  <a:schemeClr val="tx1"/>
                                </a:solidFill>
                                <a:latin typeface="Cambria Math" panose="02040503050406030204" pitchFamily="18" charset="0"/>
                                <a:ea typeface="Cambria Math" panose="02040503050406030204" pitchFamily="18" charset="0"/>
                              </a:rPr>
                            </m:ctrlPr>
                          </m:fPr>
                          <m:num>
                            <m:r>
                              <a:rPr lang="en-US" sz="2000" b="0" i="1" smtClean="0">
                                <a:solidFill>
                                  <a:schemeClr val="tx1"/>
                                </a:solidFill>
                                <a:latin typeface="Cambria Math" panose="02040503050406030204" pitchFamily="18" charset="0"/>
                                <a:ea typeface="Cambria Math" panose="02040503050406030204" pitchFamily="18" charset="0"/>
                              </a:rPr>
                              <m:t>450 − 500</m:t>
                            </m:r>
                          </m:num>
                          <m:den>
                            <m:r>
                              <a:rPr lang="en-US" sz="2000" b="0" i="1" smtClean="0">
                                <a:solidFill>
                                  <a:schemeClr val="tx1"/>
                                </a:solidFill>
                                <a:latin typeface="Cambria Math" panose="02040503050406030204" pitchFamily="18" charset="0"/>
                                <a:ea typeface="Cambria Math" panose="02040503050406030204" pitchFamily="18" charset="0"/>
                              </a:rPr>
                              <m:t>100</m:t>
                            </m:r>
                          </m:den>
                        </m:f>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𝐹</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1.5</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𝐹</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−0.5</m:t>
                        </m:r>
                      </m:e>
                    </m:d>
                    <m:r>
                      <a:rPr lang="en-US" sz="2000" i="1">
                        <a:solidFill>
                          <a:schemeClr val="tx1"/>
                        </a:solidFill>
                        <a:latin typeface="Cambria Math" panose="02040503050406030204" pitchFamily="18" charset="0"/>
                        <a:ea typeface="Cambria Math" panose="02040503050406030204" pitchFamily="18" charset="0"/>
                      </a:rPr>
                      <m:t>≈</m:t>
                    </m:r>
                    <m:r>
                      <m:rPr>
                        <m:nor/>
                      </m:rPr>
                      <a:rPr lang="en-US" sz="2000" spc="-40" dirty="0">
                        <a:solidFill>
                          <a:schemeClr val="tx1"/>
                        </a:solidFill>
                      </a:rPr>
                      <m:t> </m:t>
                    </m:r>
                    <m:r>
                      <m:rPr>
                        <m:nor/>
                      </m:rPr>
                      <a:rPr lang="en-US" sz="2000" spc="-10" dirty="0">
                        <a:solidFill>
                          <a:schemeClr val="tx1"/>
                        </a:solidFill>
                      </a:rPr>
                      <m:t>0.93</m:t>
                    </m:r>
                    <m:r>
                      <m:rPr>
                        <m:nor/>
                      </m:rPr>
                      <a:rPr lang="en-US" sz="2000" spc="-5" dirty="0">
                        <a:solidFill>
                          <a:schemeClr val="tx1"/>
                        </a:solidFill>
                      </a:rPr>
                      <m:t>3</m:t>
                    </m:r>
                    <m:r>
                      <m:rPr>
                        <m:nor/>
                      </m:rPr>
                      <a:rPr lang="en-US" sz="2000" spc="-30" dirty="0">
                        <a:solidFill>
                          <a:schemeClr val="tx1"/>
                        </a:solidFill>
                      </a:rPr>
                      <m:t> </m:t>
                    </m:r>
                    <m:r>
                      <m:rPr>
                        <m:nor/>
                      </m:rPr>
                      <a:rPr lang="en-US" sz="2000" spc="-185" dirty="0">
                        <a:solidFill>
                          <a:schemeClr val="tx1"/>
                        </a:solidFill>
                      </a:rPr>
                      <m:t>−</m:t>
                    </m:r>
                    <m:r>
                      <m:rPr>
                        <m:nor/>
                      </m:rPr>
                      <a:rPr lang="en-US" sz="2000" spc="-95" dirty="0">
                        <a:solidFill>
                          <a:schemeClr val="tx1"/>
                        </a:solidFill>
                      </a:rPr>
                      <m:t> </m:t>
                    </m:r>
                    <m:r>
                      <m:rPr>
                        <m:nor/>
                      </m:rPr>
                      <a:rPr lang="en-US" sz="2000" spc="-10" dirty="0">
                        <a:solidFill>
                          <a:schemeClr val="tx1"/>
                        </a:solidFill>
                      </a:rPr>
                      <m:t>0.30</m:t>
                    </m:r>
                    <m:r>
                      <m:rPr>
                        <m:nor/>
                      </m:rPr>
                      <a:rPr lang="en-US" sz="2000" spc="-5" dirty="0">
                        <a:solidFill>
                          <a:schemeClr val="tx1"/>
                        </a:solidFill>
                      </a:rPr>
                      <m:t>8</m:t>
                    </m:r>
                    <m:r>
                      <m:rPr>
                        <m:nor/>
                      </m:rPr>
                      <a:rPr lang="en-US" sz="2000" spc="25" dirty="0">
                        <a:solidFill>
                          <a:schemeClr val="tx1"/>
                        </a:solidFill>
                      </a:rPr>
                      <m:t> </m:t>
                    </m:r>
                    <m:r>
                      <m:rPr>
                        <m:nor/>
                      </m:rPr>
                      <a:rPr lang="en-US" sz="2000" spc="-25" dirty="0">
                        <a:solidFill>
                          <a:schemeClr val="tx1"/>
                        </a:solidFill>
                      </a:rPr>
                      <m:t>=</m:t>
                    </m:r>
                    <m:r>
                      <m:rPr>
                        <m:nor/>
                      </m:rPr>
                      <a:rPr lang="en-US" sz="2000" spc="-40" dirty="0">
                        <a:solidFill>
                          <a:schemeClr val="tx1"/>
                        </a:solidFill>
                      </a:rPr>
                      <m:t> </m:t>
                    </m:r>
                    <m:r>
                      <m:rPr>
                        <m:nor/>
                      </m:rPr>
                      <a:rPr lang="en-US" sz="2000" spc="-10" dirty="0">
                        <a:solidFill>
                          <a:schemeClr val="tx1"/>
                        </a:solidFill>
                      </a:rPr>
                      <m:t>0.625</m:t>
                    </m:r>
                  </m:oMath>
                </a14:m>
                <a:endParaRPr lang="en-US" sz="2000"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3549231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8.2  Arc Length and Surface </a:t>
            </a:r>
            <a:r>
              <a:rPr lang="en-US" sz="3100" dirty="0" smtClean="0"/>
              <a:t>Area (1 of 21)</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spcBef>
                <a:spcPts val="865"/>
              </a:spcBef>
              <a:buNone/>
            </a:pPr>
            <a:r>
              <a:rPr lang="en-US" spc="-10" dirty="0">
                <a:latin typeface="Times New Roman"/>
                <a:cs typeface="Times New Roman"/>
              </a:rPr>
              <a:t>We</a:t>
            </a:r>
            <a:r>
              <a:rPr lang="en-US" spc="25" dirty="0">
                <a:latin typeface="Times New Roman"/>
                <a:cs typeface="Times New Roman"/>
              </a:rPr>
              <a:t> </a:t>
            </a:r>
            <a:r>
              <a:rPr lang="en-US" spc="-5" dirty="0">
                <a:latin typeface="Times New Roman"/>
                <a:cs typeface="Times New Roman"/>
              </a:rPr>
              <a:t>have</a:t>
            </a:r>
            <a:r>
              <a:rPr lang="en-US" spc="25" dirty="0">
                <a:latin typeface="Times New Roman"/>
                <a:cs typeface="Times New Roman"/>
              </a:rPr>
              <a:t> </a:t>
            </a:r>
            <a:r>
              <a:rPr lang="en-US" spc="-5" dirty="0">
                <a:latin typeface="Times New Roman"/>
                <a:cs typeface="Times New Roman"/>
              </a:rPr>
              <a:t>seen</a:t>
            </a:r>
            <a:r>
              <a:rPr lang="en-US" spc="25" dirty="0">
                <a:latin typeface="Times New Roman"/>
                <a:cs typeface="Times New Roman"/>
              </a:rPr>
              <a:t> </a:t>
            </a:r>
            <a:r>
              <a:rPr lang="en-US" spc="-5" dirty="0">
                <a:latin typeface="Times New Roman"/>
                <a:cs typeface="Times New Roman"/>
              </a:rPr>
              <a:t>that</a:t>
            </a:r>
            <a:r>
              <a:rPr lang="en-US" spc="25" dirty="0">
                <a:latin typeface="Times New Roman"/>
                <a:cs typeface="Times New Roman"/>
              </a:rPr>
              <a:t> </a:t>
            </a:r>
            <a:r>
              <a:rPr lang="en-US" spc="-5" dirty="0">
                <a:latin typeface="Times New Roman"/>
                <a:cs typeface="Times New Roman"/>
              </a:rPr>
              <a:t>integrals</a:t>
            </a:r>
            <a:r>
              <a:rPr lang="en-US" spc="2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re</a:t>
            </a:r>
            <a:r>
              <a:rPr lang="en-US" spc="25" dirty="0">
                <a:latin typeface="Times New Roman"/>
                <a:cs typeface="Times New Roman"/>
              </a:rPr>
              <a:t> </a:t>
            </a:r>
            <a:r>
              <a:rPr lang="en-US" spc="-5" dirty="0">
                <a:latin typeface="Times New Roman"/>
                <a:cs typeface="Times New Roman"/>
              </a:rPr>
              <a:t>used</a:t>
            </a:r>
            <a:r>
              <a:rPr lang="en-US" spc="25" dirty="0">
                <a:latin typeface="Times New Roman"/>
                <a:cs typeface="Times New Roman"/>
              </a:rPr>
              <a:t> </a:t>
            </a:r>
            <a:r>
              <a:rPr lang="en-US" spc="-5" dirty="0">
                <a:latin typeface="Times New Roman"/>
                <a:cs typeface="Times New Roman"/>
              </a:rPr>
              <a:t>to</a:t>
            </a:r>
            <a:r>
              <a:rPr lang="en-US" spc="25" dirty="0">
                <a:latin typeface="Times New Roman"/>
                <a:cs typeface="Times New Roman"/>
              </a:rPr>
              <a:t> </a:t>
            </a:r>
            <a:r>
              <a:rPr lang="en-US" spc="-5" dirty="0">
                <a:latin typeface="Times New Roman"/>
                <a:cs typeface="Times New Roman"/>
              </a:rPr>
              <a:t>compute</a:t>
            </a:r>
            <a:r>
              <a:rPr lang="en-US" spc="25" dirty="0">
                <a:latin typeface="Times New Roman"/>
                <a:cs typeface="Times New Roman"/>
              </a:rPr>
              <a:t> </a:t>
            </a:r>
            <a:r>
              <a:rPr lang="en-US" spc="-10" dirty="0">
                <a:latin typeface="Times New Roman"/>
                <a:cs typeface="Times New Roman"/>
              </a:rPr>
              <a:t>“</a:t>
            </a:r>
            <a:r>
              <a:rPr lang="en-US" spc="-5" dirty="0">
                <a:latin typeface="Times New Roman"/>
                <a:cs typeface="Times New Roman"/>
              </a:rPr>
              <a:t>total</a:t>
            </a:r>
            <a:r>
              <a:rPr lang="en-US" spc="2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mounts”</a:t>
            </a:r>
            <a:r>
              <a:rPr lang="en-US" spc="25" dirty="0">
                <a:latin typeface="Times New Roman"/>
                <a:cs typeface="Times New Roman"/>
              </a:rPr>
              <a:t> </a:t>
            </a:r>
            <a:r>
              <a:rPr lang="en-US" spc="-5" dirty="0">
                <a:latin typeface="Times New Roman"/>
                <a:cs typeface="Times New Roman"/>
              </a:rPr>
              <a:t>(such</a:t>
            </a:r>
            <a:r>
              <a:rPr lang="en-US" spc="25" dirty="0">
                <a:latin typeface="Times New Roman"/>
                <a:cs typeface="Times New Roman"/>
              </a:rPr>
              <a:t> </a:t>
            </a:r>
            <a:r>
              <a:rPr lang="en-US" spc="-5" dirty="0">
                <a:latin typeface="Times New Roman"/>
                <a:cs typeface="Times New Roman"/>
              </a:rPr>
              <a:t>as</a:t>
            </a:r>
            <a:r>
              <a:rPr lang="en-US" spc="25" dirty="0">
                <a:latin typeface="Times New Roman"/>
                <a:cs typeface="Times New Roman"/>
              </a:rPr>
              <a:t> </a:t>
            </a:r>
            <a:r>
              <a:rPr lang="en-US" spc="-5" dirty="0">
                <a:latin typeface="Times New Roman"/>
                <a:cs typeface="Times New Roman"/>
              </a:rPr>
              <a:t>distance</a:t>
            </a:r>
            <a:r>
              <a:rPr lang="en-US" spc="25" dirty="0">
                <a:latin typeface="Times New Roman"/>
                <a:cs typeface="Times New Roman"/>
              </a:rPr>
              <a:t> </a:t>
            </a:r>
            <a:r>
              <a:rPr lang="en-US" spc="-5" dirty="0">
                <a:latin typeface="Times New Roman"/>
                <a:cs typeface="Times New Roman"/>
              </a:rPr>
              <a:t>traveled,</a:t>
            </a:r>
            <a:r>
              <a:rPr lang="en-US" spc="-35" dirty="0">
                <a:latin typeface="Times New Roman"/>
                <a:cs typeface="Times New Roman"/>
              </a:rPr>
              <a:t> </a:t>
            </a:r>
            <a:r>
              <a:rPr lang="en-US" spc="-5" dirty="0">
                <a:latin typeface="Times New Roman"/>
                <a:cs typeface="Times New Roman"/>
              </a:rPr>
              <a:t>total</a:t>
            </a:r>
            <a:r>
              <a:rPr lang="en-US" spc="-35" dirty="0">
                <a:latin typeface="Times New Roman"/>
                <a:cs typeface="Times New Roman"/>
              </a:rPr>
              <a:t> </a:t>
            </a:r>
            <a:r>
              <a:rPr lang="en-US" spc="-15" dirty="0">
                <a:latin typeface="Times New Roman"/>
                <a:cs typeface="Times New Roman"/>
              </a:rPr>
              <a:t>m</a:t>
            </a:r>
            <a:r>
              <a:rPr lang="en-US" spc="-5" dirty="0">
                <a:latin typeface="Times New Roman"/>
                <a:cs typeface="Times New Roman"/>
              </a:rPr>
              <a:t>ass,</a:t>
            </a:r>
            <a:r>
              <a:rPr lang="en-US" spc="-35" dirty="0">
                <a:latin typeface="Times New Roman"/>
                <a:cs typeface="Times New Roman"/>
              </a:rPr>
              <a:t> </a:t>
            </a:r>
            <a:r>
              <a:rPr lang="en-US" spc="-5" dirty="0">
                <a:latin typeface="Times New Roman"/>
                <a:cs typeface="Times New Roman"/>
              </a:rPr>
              <a:t>total</a:t>
            </a:r>
            <a:r>
              <a:rPr lang="en-US" spc="-35" dirty="0">
                <a:latin typeface="Times New Roman"/>
                <a:cs typeface="Times New Roman"/>
              </a:rPr>
              <a:t> </a:t>
            </a:r>
            <a:r>
              <a:rPr lang="en-US" spc="-5" dirty="0">
                <a:latin typeface="Times New Roman"/>
                <a:cs typeface="Times New Roman"/>
              </a:rPr>
              <a:t>cost).</a:t>
            </a:r>
            <a:r>
              <a:rPr lang="en-US" spc="-35" dirty="0">
                <a:latin typeface="Times New Roman"/>
                <a:cs typeface="Times New Roman"/>
              </a:rPr>
              <a:t> </a:t>
            </a:r>
            <a:r>
              <a:rPr lang="en-US" spc="-15" dirty="0">
                <a:latin typeface="Times New Roman"/>
                <a:cs typeface="Times New Roman"/>
              </a:rPr>
              <a:t>A</a:t>
            </a:r>
            <a:r>
              <a:rPr lang="en-US" spc="-5" dirty="0">
                <a:latin typeface="Times New Roman"/>
                <a:cs typeface="Times New Roman"/>
              </a:rPr>
              <a:t>nother</a:t>
            </a:r>
            <a:r>
              <a:rPr lang="en-US" spc="-35" dirty="0">
                <a:latin typeface="Times New Roman"/>
                <a:cs typeface="Times New Roman"/>
              </a:rPr>
              <a:t> </a:t>
            </a:r>
            <a:r>
              <a:rPr lang="en-US" spc="-5" dirty="0">
                <a:latin typeface="Times New Roman"/>
                <a:cs typeface="Times New Roman"/>
              </a:rPr>
              <a:t>such</a:t>
            </a:r>
            <a:r>
              <a:rPr lang="en-US" spc="-35" dirty="0">
                <a:latin typeface="Times New Roman"/>
                <a:cs typeface="Times New Roman"/>
              </a:rPr>
              <a:t> </a:t>
            </a:r>
            <a:r>
              <a:rPr lang="en-US" spc="-5" dirty="0">
                <a:latin typeface="Times New Roman"/>
                <a:cs typeface="Times New Roman"/>
              </a:rPr>
              <a:t>quantity</a:t>
            </a:r>
            <a:r>
              <a:rPr lang="en-US" spc="-35" dirty="0">
                <a:latin typeface="Times New Roman"/>
                <a:cs typeface="Times New Roman"/>
              </a:rPr>
              <a:t> </a:t>
            </a:r>
            <a:r>
              <a:rPr lang="en-US" spc="-5" dirty="0">
                <a:latin typeface="Times New Roman"/>
                <a:cs typeface="Times New Roman"/>
              </a:rPr>
              <a:t>is</a:t>
            </a:r>
            <a:r>
              <a:rPr lang="en-US" spc="-35" dirty="0">
                <a:latin typeface="Times New Roman"/>
                <a:cs typeface="Times New Roman"/>
              </a:rPr>
              <a:t> </a:t>
            </a:r>
            <a:r>
              <a:rPr lang="en-US" spc="-5" dirty="0">
                <a:latin typeface="Times New Roman"/>
                <a:cs typeface="Times New Roman"/>
              </a:rPr>
              <a:t>the</a:t>
            </a:r>
            <a:r>
              <a:rPr lang="en-US" spc="-35" dirty="0">
                <a:latin typeface="Times New Roman"/>
                <a:cs typeface="Times New Roman"/>
              </a:rPr>
              <a:t> </a:t>
            </a:r>
            <a:r>
              <a:rPr lang="en-US" spc="-5" dirty="0">
                <a:latin typeface="Times New Roman"/>
                <a:cs typeface="Times New Roman"/>
              </a:rPr>
              <a:t>length</a:t>
            </a:r>
            <a:r>
              <a:rPr lang="en-US" spc="-3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5" dirty="0">
                <a:latin typeface="Times New Roman"/>
                <a:cs typeface="Times New Roman"/>
              </a:rPr>
              <a:t> </a:t>
            </a:r>
            <a:r>
              <a:rPr lang="en-US" spc="-5" dirty="0">
                <a:latin typeface="Times New Roman"/>
                <a:cs typeface="Times New Roman"/>
              </a:rPr>
              <a:t>a</a:t>
            </a:r>
            <a:r>
              <a:rPr lang="en-US" spc="-35" dirty="0">
                <a:latin typeface="Times New Roman"/>
                <a:cs typeface="Times New Roman"/>
              </a:rPr>
              <a:t> </a:t>
            </a:r>
            <a:r>
              <a:rPr lang="en-US" spc="-5" dirty="0">
                <a:latin typeface="Times New Roman"/>
                <a:cs typeface="Times New Roman"/>
              </a:rPr>
              <a:t>curve</a:t>
            </a:r>
            <a:r>
              <a:rPr lang="en-US" spc="-35" dirty="0">
                <a:latin typeface="Times New Roman"/>
                <a:cs typeface="Times New Roman"/>
              </a:rPr>
              <a:t> </a:t>
            </a:r>
            <a:r>
              <a:rPr lang="en-US" spc="-5" dirty="0">
                <a:latin typeface="Times New Roman"/>
                <a:cs typeface="Times New Roman"/>
              </a:rPr>
              <a:t>(also</a:t>
            </a:r>
            <a:r>
              <a:rPr lang="en-US" spc="-35" dirty="0">
                <a:latin typeface="Times New Roman"/>
                <a:cs typeface="Times New Roman"/>
              </a:rPr>
              <a:t> </a:t>
            </a:r>
            <a:r>
              <a:rPr lang="en-US" spc="-5" dirty="0">
                <a:latin typeface="Times New Roman"/>
                <a:cs typeface="Times New Roman"/>
              </a:rPr>
              <a:t>called</a:t>
            </a:r>
            <a:r>
              <a:rPr lang="en-US" spc="-35" dirty="0">
                <a:latin typeface="Times New Roman"/>
                <a:cs typeface="Times New Roman"/>
              </a:rPr>
              <a:t> </a:t>
            </a:r>
            <a:r>
              <a:rPr lang="en-US" b="1" i="1" spc="-10" dirty="0">
                <a:latin typeface="Times New Roman"/>
                <a:cs typeface="Times New Roman"/>
              </a:rPr>
              <a:t>arc </a:t>
            </a:r>
            <a:r>
              <a:rPr lang="en-US" b="1" i="1" spc="-5" dirty="0">
                <a:latin typeface="Times New Roman"/>
                <a:cs typeface="Times New Roman"/>
              </a:rPr>
              <a:t>lengt</a:t>
            </a:r>
            <a:r>
              <a:rPr lang="en-US" b="1" i="1" spc="-15" dirty="0">
                <a:latin typeface="Times New Roman"/>
                <a:cs typeface="Times New Roman"/>
              </a:rPr>
              <a:t>h</a:t>
            </a:r>
            <a:r>
              <a:rPr lang="en-US" spc="-5" dirty="0">
                <a:latin typeface="Times New Roman"/>
                <a:cs typeface="Times New Roman"/>
              </a:rPr>
              <a:t>).</a:t>
            </a:r>
            <a:r>
              <a:rPr lang="en-US" spc="-20" dirty="0">
                <a:latin typeface="Times New Roman"/>
                <a:cs typeface="Times New Roman"/>
              </a:rPr>
              <a:t> </a:t>
            </a:r>
            <a:r>
              <a:rPr lang="en-US" spc="-10" dirty="0">
                <a:latin typeface="Times New Roman"/>
                <a:cs typeface="Times New Roman"/>
              </a:rPr>
              <a:t>We</a:t>
            </a:r>
            <a:r>
              <a:rPr lang="en-US" spc="-20" dirty="0">
                <a:latin typeface="Times New Roman"/>
                <a:cs typeface="Times New Roman"/>
              </a:rPr>
              <a:t> </a:t>
            </a:r>
            <a:r>
              <a:rPr lang="en-US" spc="-5" dirty="0">
                <a:latin typeface="Times New Roman"/>
                <a:cs typeface="Times New Roman"/>
              </a:rPr>
              <a:t>derive</a:t>
            </a:r>
            <a:r>
              <a:rPr lang="en-US" spc="-20" dirty="0">
                <a:latin typeface="Times New Roman"/>
                <a:cs typeface="Times New Roman"/>
              </a:rPr>
              <a:t> </a:t>
            </a:r>
            <a:r>
              <a:rPr lang="en-US" spc="-5" dirty="0">
                <a:latin typeface="Times New Roman"/>
                <a:cs typeface="Times New Roman"/>
              </a:rPr>
              <a:t>a</a:t>
            </a:r>
            <a:r>
              <a:rPr lang="en-US" spc="-20" dirty="0">
                <a:latin typeface="Times New Roman"/>
                <a:cs typeface="Times New Roman"/>
              </a:rPr>
              <a:t> </a:t>
            </a:r>
            <a:r>
              <a:rPr lang="en-US" spc="-5" dirty="0">
                <a:latin typeface="Times New Roman"/>
                <a:cs typeface="Times New Roman"/>
              </a:rPr>
              <a:t>formula</a:t>
            </a:r>
            <a:r>
              <a:rPr lang="en-US" spc="-20" dirty="0">
                <a:latin typeface="Times New Roman"/>
                <a:cs typeface="Times New Roman"/>
              </a:rPr>
              <a:t> </a:t>
            </a:r>
            <a:r>
              <a:rPr lang="en-US" spc="-5" dirty="0">
                <a:latin typeface="Times New Roman"/>
                <a:cs typeface="Times New Roman"/>
              </a:rPr>
              <a:t>for</a:t>
            </a:r>
            <a:r>
              <a:rPr lang="en-US" spc="-2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rc</a:t>
            </a:r>
            <a:r>
              <a:rPr lang="en-US" spc="-20" dirty="0">
                <a:latin typeface="Times New Roman"/>
                <a:cs typeface="Times New Roman"/>
              </a:rPr>
              <a:t> </a:t>
            </a:r>
            <a:r>
              <a:rPr lang="en-US" spc="-5" dirty="0">
                <a:latin typeface="Times New Roman"/>
                <a:cs typeface="Times New Roman"/>
              </a:rPr>
              <a:t>length</a:t>
            </a:r>
            <a:r>
              <a:rPr lang="en-US" spc="-20" dirty="0">
                <a:latin typeface="Times New Roman"/>
                <a:cs typeface="Times New Roman"/>
              </a:rPr>
              <a:t> </a:t>
            </a:r>
            <a:r>
              <a:rPr lang="en-US" spc="-10" dirty="0">
                <a:latin typeface="Times New Roman"/>
                <a:cs typeface="Times New Roman"/>
              </a:rPr>
              <a:t>u</a:t>
            </a:r>
            <a:r>
              <a:rPr lang="en-US" spc="-5" dirty="0">
                <a:latin typeface="Times New Roman"/>
                <a:cs typeface="Times New Roman"/>
              </a:rPr>
              <a:t>sing</a:t>
            </a:r>
            <a:r>
              <a:rPr lang="en-US" spc="-20" dirty="0">
                <a:latin typeface="Times New Roman"/>
                <a:cs typeface="Times New Roman"/>
              </a:rPr>
              <a:t> </a:t>
            </a:r>
            <a:r>
              <a:rPr lang="en-US" spc="-5" dirty="0">
                <a:latin typeface="Times New Roman"/>
                <a:cs typeface="Times New Roman"/>
              </a:rPr>
              <a:t>our</a:t>
            </a:r>
            <a:r>
              <a:rPr lang="en-US" spc="-20" dirty="0">
                <a:latin typeface="Times New Roman"/>
                <a:cs typeface="Times New Roman"/>
              </a:rPr>
              <a:t> </a:t>
            </a:r>
            <a:r>
              <a:rPr lang="en-US" spc="-5" dirty="0">
                <a:latin typeface="Times New Roman"/>
                <a:cs typeface="Times New Roman"/>
              </a:rPr>
              <a:t>standard</a:t>
            </a:r>
            <a:r>
              <a:rPr lang="en-US" spc="-20" dirty="0">
                <a:latin typeface="Times New Roman"/>
                <a:cs typeface="Times New Roman"/>
              </a:rPr>
              <a:t> </a:t>
            </a:r>
            <a:r>
              <a:rPr lang="en-US" spc="-10" dirty="0">
                <a:latin typeface="Times New Roman"/>
                <a:cs typeface="Times New Roman"/>
              </a:rPr>
              <a:t>p</a:t>
            </a:r>
            <a:r>
              <a:rPr lang="en-US" spc="-5" dirty="0">
                <a:latin typeface="Times New Roman"/>
                <a:cs typeface="Times New Roman"/>
              </a:rPr>
              <a:t>rocedure:</a:t>
            </a:r>
            <a:r>
              <a:rPr lang="en-US" spc="-20" dirty="0">
                <a:latin typeface="Times New Roman"/>
                <a:cs typeface="Times New Roman"/>
              </a:rPr>
              <a:t> </a:t>
            </a:r>
            <a:r>
              <a:rPr lang="en-US" spc="-5" dirty="0">
                <a:latin typeface="Times New Roman"/>
                <a:cs typeface="Times New Roman"/>
              </a:rPr>
              <a:t>approximation followed </a:t>
            </a:r>
            <a:r>
              <a:rPr lang="en-US" spc="-10" dirty="0">
                <a:latin typeface="Times New Roman"/>
                <a:cs typeface="Times New Roman"/>
              </a:rPr>
              <a:t>b</a:t>
            </a:r>
            <a:r>
              <a:rPr lang="en-US" spc="-5" dirty="0">
                <a:latin typeface="Times New Roman"/>
                <a:cs typeface="Times New Roman"/>
              </a:rPr>
              <a:t>y passage to</a:t>
            </a:r>
            <a:r>
              <a:rPr lang="en-US" spc="-10" dirty="0">
                <a:latin typeface="Times New Roman"/>
                <a:cs typeface="Times New Roman"/>
              </a:rPr>
              <a:t> </a:t>
            </a:r>
            <a:r>
              <a:rPr lang="en-US" spc="-5" dirty="0">
                <a:latin typeface="Times New Roman"/>
                <a:cs typeface="Times New Roman"/>
              </a:rPr>
              <a:t>a limit. In</a:t>
            </a:r>
            <a:r>
              <a:rPr lang="en-US" spc="-10" dirty="0">
                <a:latin typeface="Times New Roman"/>
                <a:cs typeface="Times New Roman"/>
              </a:rPr>
              <a:t> </a:t>
            </a:r>
            <a:r>
              <a:rPr lang="en-US" spc="-5" dirty="0">
                <a:latin typeface="Times New Roman"/>
                <a:cs typeface="Times New Roman"/>
              </a:rPr>
              <a:t>this case, </a:t>
            </a:r>
            <a:r>
              <a:rPr lang="en-US" spc="-10" dirty="0">
                <a:latin typeface="Times New Roman"/>
                <a:cs typeface="Times New Roman"/>
              </a:rPr>
              <a:t>we</a:t>
            </a:r>
            <a:r>
              <a:rPr lang="en-US" spc="-5" dirty="0">
                <a:latin typeface="Times New Roman"/>
                <a:cs typeface="Times New Roman"/>
              </a:rPr>
              <a:t> approximate the curve by a path </a:t>
            </a:r>
            <a:r>
              <a:rPr lang="en-US" spc="-15" dirty="0">
                <a:latin typeface="Times New Roman"/>
                <a:cs typeface="Times New Roman"/>
              </a:rPr>
              <a:t>m</a:t>
            </a:r>
            <a:r>
              <a:rPr lang="en-US" spc="-5" dirty="0">
                <a:latin typeface="Times New Roman"/>
                <a:cs typeface="Times New Roman"/>
              </a:rPr>
              <a:t>ade up </a:t>
            </a:r>
            <a:r>
              <a:rPr lang="en-US" spc="-10" dirty="0">
                <a:latin typeface="Times New Roman"/>
                <a:cs typeface="Times New Roman"/>
              </a:rPr>
              <a:t>o</a:t>
            </a:r>
            <a:r>
              <a:rPr lang="en-US" spc="-5" dirty="0">
                <a:latin typeface="Times New Roman"/>
                <a:cs typeface="Times New Roman"/>
              </a:rPr>
              <a:t>f</a:t>
            </a:r>
            <a:r>
              <a:rPr lang="en-US" spc="-50" dirty="0">
                <a:latin typeface="Times New Roman"/>
                <a:cs typeface="Times New Roman"/>
              </a:rPr>
              <a:t> </a:t>
            </a:r>
            <a:r>
              <a:rPr lang="en-US" spc="-10" dirty="0">
                <a:latin typeface="Times New Roman"/>
                <a:cs typeface="Times New Roman"/>
              </a:rPr>
              <a:t>lin</a:t>
            </a:r>
            <a:r>
              <a:rPr lang="en-US" spc="-5" dirty="0">
                <a:latin typeface="Times New Roman"/>
                <a:cs typeface="Times New Roman"/>
              </a:rPr>
              <a:t>e</a:t>
            </a:r>
            <a:r>
              <a:rPr lang="en-US" spc="-5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egment</a:t>
            </a:r>
            <a:r>
              <a:rPr lang="en-US" spc="-5" dirty="0">
                <a:latin typeface="Times New Roman"/>
                <a:cs typeface="Times New Roman"/>
              </a:rPr>
              <a:t>s</a:t>
            </a:r>
            <a:r>
              <a:rPr lang="en-US" spc="-50" dirty="0">
                <a:latin typeface="Times New Roman"/>
                <a:cs typeface="Times New Roman"/>
              </a:rPr>
              <a:t> </a:t>
            </a:r>
            <a:r>
              <a:rPr lang="en-US" spc="-10" dirty="0">
                <a:latin typeface="Times New Roman"/>
                <a:cs typeface="Times New Roman"/>
              </a:rPr>
              <a:t>connectin</a:t>
            </a:r>
            <a:r>
              <a:rPr lang="en-US" spc="-5" dirty="0">
                <a:latin typeface="Times New Roman"/>
                <a:cs typeface="Times New Roman"/>
              </a:rPr>
              <a:t>g</a:t>
            </a:r>
            <a:r>
              <a:rPr lang="en-US" spc="-50" dirty="0">
                <a:latin typeface="Times New Roman"/>
                <a:cs typeface="Times New Roman"/>
              </a:rPr>
              <a:t> </a:t>
            </a:r>
            <a:r>
              <a:rPr lang="en-US" spc="-10" dirty="0">
                <a:latin typeface="Times New Roman"/>
                <a:cs typeface="Times New Roman"/>
              </a:rPr>
              <a:t>point</a:t>
            </a:r>
            <a:r>
              <a:rPr lang="en-US" spc="-5" dirty="0">
                <a:latin typeface="Times New Roman"/>
                <a:cs typeface="Times New Roman"/>
              </a:rPr>
              <a:t>s</a:t>
            </a:r>
            <a:r>
              <a:rPr lang="en-US" spc="-5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n</a:t>
            </a:r>
            <a:r>
              <a:rPr lang="en-US" spc="-5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50" dirty="0">
                <a:latin typeface="Times New Roman"/>
                <a:cs typeface="Times New Roman"/>
              </a:rPr>
              <a:t> </a:t>
            </a:r>
            <a:r>
              <a:rPr lang="en-US" spc="-10" dirty="0">
                <a:latin typeface="Times New Roman"/>
                <a:cs typeface="Times New Roman"/>
              </a:rPr>
              <a:t>curve</a:t>
            </a:r>
            <a:r>
              <a:rPr lang="en-US" spc="-5" dirty="0">
                <a:latin typeface="Times New Roman"/>
                <a:cs typeface="Times New Roman"/>
              </a:rPr>
              <a:t>.</a:t>
            </a:r>
            <a:r>
              <a:rPr lang="en-US" spc="-5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t</a:t>
            </a:r>
            <a:r>
              <a:rPr lang="en-US" spc="-5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50" dirty="0">
                <a:latin typeface="Times New Roman"/>
                <a:cs typeface="Times New Roman"/>
              </a:rPr>
              <a:t> </a:t>
            </a:r>
            <a:r>
              <a:rPr lang="en-US" spc="-10" dirty="0">
                <a:latin typeface="Times New Roman"/>
                <a:cs typeface="Times New Roman"/>
              </a:rPr>
              <a:t>eas</a:t>
            </a:r>
            <a:r>
              <a:rPr lang="en-US" spc="-5" dirty="0">
                <a:latin typeface="Times New Roman"/>
                <a:cs typeface="Times New Roman"/>
              </a:rPr>
              <a:t>y</a:t>
            </a:r>
            <a:r>
              <a:rPr lang="en-US" spc="-50" dirty="0">
                <a:latin typeface="Times New Roman"/>
                <a:cs typeface="Times New Roman"/>
              </a:rPr>
              <a:t> </a:t>
            </a:r>
            <a:r>
              <a:rPr lang="en-US" spc="-5" dirty="0">
                <a:latin typeface="Times New Roman"/>
                <a:cs typeface="Times New Roman"/>
              </a:rPr>
              <a:t>to</a:t>
            </a:r>
            <a:r>
              <a:rPr lang="en-US" spc="-50" dirty="0">
                <a:latin typeface="Times New Roman"/>
                <a:cs typeface="Times New Roman"/>
              </a:rPr>
              <a:t> </a:t>
            </a:r>
            <a:r>
              <a:rPr lang="en-US" spc="-5" dirty="0">
                <a:latin typeface="Times New Roman"/>
                <a:cs typeface="Times New Roman"/>
              </a:rPr>
              <a:t>f</a:t>
            </a:r>
            <a:r>
              <a:rPr lang="en-US" spc="-10" dirty="0">
                <a:latin typeface="Times New Roman"/>
                <a:cs typeface="Times New Roman"/>
              </a:rPr>
              <a:t>in</a:t>
            </a:r>
            <a:r>
              <a:rPr lang="en-US" spc="-5" dirty="0">
                <a:latin typeface="Times New Roman"/>
                <a:cs typeface="Times New Roman"/>
              </a:rPr>
              <a:t>d</a:t>
            </a:r>
            <a:r>
              <a:rPr lang="en-US" spc="-5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50" dirty="0">
                <a:latin typeface="Times New Roman"/>
                <a:cs typeface="Times New Roman"/>
              </a:rPr>
              <a:t> </a:t>
            </a:r>
            <a:r>
              <a:rPr lang="en-US" spc="-10" dirty="0">
                <a:latin typeface="Times New Roman"/>
                <a:cs typeface="Times New Roman"/>
              </a:rPr>
              <a:t>lengt</a:t>
            </a:r>
            <a:r>
              <a:rPr lang="en-US" spc="-5" dirty="0">
                <a:latin typeface="Times New Roman"/>
                <a:cs typeface="Times New Roman"/>
              </a:rPr>
              <a:t>h</a:t>
            </a:r>
            <a:r>
              <a:rPr lang="en-US" spc="-5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50" dirty="0">
                <a:latin typeface="Times New Roman"/>
                <a:cs typeface="Times New Roman"/>
              </a:rPr>
              <a:t> </a:t>
            </a:r>
            <a:r>
              <a:rPr lang="en-US" spc="-5" dirty="0">
                <a:latin typeface="Times New Roman"/>
                <a:cs typeface="Times New Roman"/>
              </a:rPr>
              <a:t>a</a:t>
            </a:r>
            <a:r>
              <a:rPr lang="en-US" spc="-50" dirty="0">
                <a:latin typeface="Times New Roman"/>
                <a:cs typeface="Times New Roman"/>
              </a:rPr>
              <a:t> </a:t>
            </a:r>
            <a:r>
              <a:rPr lang="en-US" spc="-10" dirty="0">
                <a:latin typeface="Times New Roman"/>
                <a:cs typeface="Times New Roman"/>
              </a:rPr>
              <a:t>collection </a:t>
            </a:r>
            <a:r>
              <a:rPr lang="en-US" spc="-5" dirty="0">
                <a:latin typeface="Times New Roman"/>
                <a:cs typeface="Times New Roman"/>
              </a:rPr>
              <a:t>of</a:t>
            </a:r>
            <a:r>
              <a:rPr lang="en-US" spc="30" dirty="0">
                <a:latin typeface="Times New Roman"/>
                <a:cs typeface="Times New Roman"/>
              </a:rPr>
              <a:t> </a:t>
            </a:r>
            <a:r>
              <a:rPr lang="en-US" spc="-5" dirty="0">
                <a:latin typeface="Times New Roman"/>
                <a:cs typeface="Times New Roman"/>
              </a:rPr>
              <a:t>line</a:t>
            </a:r>
            <a:r>
              <a:rPr lang="en-US" spc="30" dirty="0">
                <a:latin typeface="Times New Roman"/>
                <a:cs typeface="Times New Roman"/>
              </a:rPr>
              <a:t> </a:t>
            </a:r>
            <a:r>
              <a:rPr lang="en-US" spc="-5" dirty="0">
                <a:latin typeface="Times New Roman"/>
                <a:cs typeface="Times New Roman"/>
              </a:rPr>
              <a:t>segments.</a:t>
            </a:r>
            <a:r>
              <a:rPr lang="en-US" spc="30" dirty="0">
                <a:latin typeface="Times New Roman"/>
                <a:cs typeface="Times New Roman"/>
              </a:rPr>
              <a:t> </a:t>
            </a:r>
            <a:r>
              <a:rPr lang="en-US" spc="-10" dirty="0">
                <a:latin typeface="Times New Roman"/>
                <a:cs typeface="Times New Roman"/>
              </a:rPr>
              <a:t>We</a:t>
            </a:r>
            <a:r>
              <a:rPr lang="en-US" spc="30" dirty="0">
                <a:latin typeface="Times New Roman"/>
                <a:cs typeface="Times New Roman"/>
              </a:rPr>
              <a:t> </a:t>
            </a:r>
            <a:r>
              <a:rPr lang="en-US" spc="-5" dirty="0">
                <a:latin typeface="Times New Roman"/>
                <a:cs typeface="Times New Roman"/>
              </a:rPr>
              <a:t>improve</a:t>
            </a:r>
            <a:r>
              <a:rPr lang="en-US" spc="30" dirty="0">
                <a:latin typeface="Times New Roman"/>
                <a:cs typeface="Times New Roman"/>
              </a:rPr>
              <a:t> </a:t>
            </a:r>
            <a:r>
              <a:rPr lang="en-US" spc="-5" dirty="0">
                <a:latin typeface="Times New Roman"/>
                <a:cs typeface="Times New Roman"/>
              </a:rPr>
              <a:t>the</a:t>
            </a:r>
            <a:r>
              <a:rPr lang="en-US" spc="30" dirty="0">
                <a:latin typeface="Times New Roman"/>
                <a:cs typeface="Times New Roman"/>
              </a:rPr>
              <a:t> </a:t>
            </a:r>
            <a:r>
              <a:rPr lang="en-US" spc="-5" dirty="0">
                <a:latin typeface="Times New Roman"/>
                <a:cs typeface="Times New Roman"/>
              </a:rPr>
              <a:t>approximation</a:t>
            </a:r>
            <a:r>
              <a:rPr lang="en-US" spc="30"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a:t>
            </a:r>
            <a:r>
              <a:rPr lang="en-US" spc="30" dirty="0">
                <a:latin typeface="Times New Roman"/>
                <a:cs typeface="Times New Roman"/>
              </a:rPr>
              <a:t> </a:t>
            </a:r>
            <a:r>
              <a:rPr lang="en-US" spc="-10" dirty="0">
                <a:latin typeface="Times New Roman"/>
                <a:cs typeface="Times New Roman"/>
              </a:rPr>
              <a:t>u</a:t>
            </a:r>
            <a:r>
              <a:rPr lang="en-US" spc="-5" dirty="0">
                <a:latin typeface="Times New Roman"/>
                <a:cs typeface="Times New Roman"/>
              </a:rPr>
              <a:t>sing</a:t>
            </a:r>
            <a:r>
              <a:rPr lang="en-US" spc="30" dirty="0">
                <a:latin typeface="Times New Roman"/>
                <a:cs typeface="Times New Roman"/>
              </a:rPr>
              <a:t> </a:t>
            </a:r>
            <a:r>
              <a:rPr lang="en-US" spc="-5" dirty="0">
                <a:latin typeface="Times New Roman"/>
                <a:cs typeface="Times New Roman"/>
              </a:rPr>
              <a:t>more,</a:t>
            </a:r>
            <a:r>
              <a:rPr lang="en-US" spc="30" dirty="0">
                <a:latin typeface="Times New Roman"/>
                <a:cs typeface="Times New Roman"/>
              </a:rPr>
              <a:t> </a:t>
            </a:r>
            <a:r>
              <a:rPr lang="en-US" spc="-5" dirty="0">
                <a:latin typeface="Times New Roman"/>
                <a:cs typeface="Times New Roman"/>
              </a:rPr>
              <a:t>but</a:t>
            </a:r>
            <a:r>
              <a:rPr lang="en-US" spc="30" dirty="0">
                <a:latin typeface="Times New Roman"/>
                <a:cs typeface="Times New Roman"/>
              </a:rPr>
              <a:t> </a:t>
            </a:r>
            <a:r>
              <a:rPr lang="en-US" spc="-5" dirty="0">
                <a:latin typeface="Times New Roman"/>
                <a:cs typeface="Times New Roman"/>
              </a:rPr>
              <a:t>smaller,</a:t>
            </a:r>
            <a:r>
              <a:rPr lang="en-US" spc="30" dirty="0">
                <a:latin typeface="Times New Roman"/>
                <a:cs typeface="Times New Roman"/>
              </a:rPr>
              <a:t> </a:t>
            </a:r>
            <a:r>
              <a:rPr lang="en-US" spc="-5" dirty="0">
                <a:latin typeface="Times New Roman"/>
                <a:cs typeface="Times New Roman"/>
              </a:rPr>
              <a:t>segments. </a:t>
            </a:r>
            <a:r>
              <a:rPr lang="en-US" spc="-15" dirty="0">
                <a:latin typeface="Times New Roman"/>
                <a:cs typeface="Times New Roman"/>
              </a:rPr>
              <a:t>The</a:t>
            </a:r>
            <a:r>
              <a:rPr lang="en-US" spc="-5" dirty="0">
                <a:latin typeface="Times New Roman"/>
                <a:cs typeface="Times New Roman"/>
              </a:rPr>
              <a:t>n </a:t>
            </a:r>
            <a:r>
              <a:rPr lang="en-US" spc="-15" dirty="0">
                <a:latin typeface="Times New Roman"/>
                <a:cs typeface="Times New Roman"/>
              </a:rPr>
              <a:t>w</a:t>
            </a:r>
            <a:r>
              <a:rPr lang="en-US" spc="-5" dirty="0">
                <a:latin typeface="Times New Roman"/>
                <a:cs typeface="Times New Roman"/>
              </a:rPr>
              <a:t>e </a:t>
            </a:r>
            <a:r>
              <a:rPr lang="en-US" spc="-10" dirty="0">
                <a:latin typeface="Times New Roman"/>
                <a:cs typeface="Times New Roman"/>
              </a:rPr>
              <a:t>tak</a:t>
            </a:r>
            <a:r>
              <a:rPr lang="en-US" spc="-5" dirty="0">
                <a:latin typeface="Times New Roman"/>
                <a:cs typeface="Times New Roman"/>
              </a:rPr>
              <a:t>e </a:t>
            </a:r>
            <a:r>
              <a:rPr lang="en-US" spc="-10"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limi</a:t>
            </a:r>
            <a:r>
              <a:rPr lang="en-US" spc="-5" dirty="0">
                <a:latin typeface="Times New Roman"/>
                <a:cs typeface="Times New Roman"/>
              </a:rPr>
              <a:t>t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th</a:t>
            </a:r>
            <a:r>
              <a:rPr lang="en-US" spc="-5" dirty="0">
                <a:latin typeface="Times New Roman"/>
                <a:cs typeface="Times New Roman"/>
              </a:rPr>
              <a:t>e s</a:t>
            </a:r>
            <a:r>
              <a:rPr lang="en-US" spc="-10" dirty="0">
                <a:latin typeface="Times New Roman"/>
                <a:cs typeface="Times New Roman"/>
              </a:rPr>
              <a:t>um</a:t>
            </a:r>
            <a:r>
              <a:rPr lang="en-US" spc="-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thei</a:t>
            </a:r>
            <a:r>
              <a:rPr lang="en-US" spc="-5" dirty="0">
                <a:latin typeface="Times New Roman"/>
                <a:cs typeface="Times New Roman"/>
              </a:rPr>
              <a:t>r l</a:t>
            </a:r>
            <a:r>
              <a:rPr lang="en-US" spc="-10" dirty="0">
                <a:latin typeface="Times New Roman"/>
                <a:cs typeface="Times New Roman"/>
              </a:rPr>
              <a:t>ength</a:t>
            </a:r>
            <a:r>
              <a:rPr lang="en-US" spc="-5" dirty="0">
                <a:latin typeface="Times New Roman"/>
                <a:cs typeface="Times New Roman"/>
              </a:rPr>
              <a:t>s </a:t>
            </a:r>
            <a:r>
              <a:rPr lang="en-US" spc="-10" dirty="0">
                <a:latin typeface="Times New Roman"/>
                <a:cs typeface="Times New Roman"/>
              </a:rPr>
              <a:t>a</a:t>
            </a:r>
            <a:r>
              <a:rPr lang="en-US" spc="-5" dirty="0">
                <a:latin typeface="Times New Roman"/>
                <a:cs typeface="Times New Roman"/>
              </a:rPr>
              <a:t>s </a:t>
            </a:r>
            <a:r>
              <a:rPr lang="en-US" spc="-10" dirty="0">
                <a:latin typeface="Times New Roman"/>
                <a:cs typeface="Times New Roman"/>
              </a:rPr>
              <a:t>th</a:t>
            </a:r>
            <a:r>
              <a:rPr lang="en-US" spc="-5" dirty="0">
                <a:latin typeface="Times New Roman"/>
                <a:cs typeface="Times New Roman"/>
              </a:rPr>
              <a:t>e </a:t>
            </a:r>
            <a:r>
              <a:rPr lang="en-US" spc="-15" dirty="0">
                <a:latin typeface="Times New Roman"/>
                <a:cs typeface="Times New Roman"/>
              </a:rPr>
              <a:t>numbe</a:t>
            </a:r>
            <a:r>
              <a:rPr lang="en-US" spc="-5" dirty="0">
                <a:latin typeface="Times New Roman"/>
                <a:cs typeface="Times New Roman"/>
              </a:rPr>
              <a:t>r</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lin</a:t>
            </a:r>
            <a:r>
              <a:rPr lang="en-US" spc="-5" dirty="0">
                <a:latin typeface="Times New Roman"/>
                <a:cs typeface="Times New Roman"/>
              </a:rPr>
              <a:t>e s</a:t>
            </a:r>
            <a:r>
              <a:rPr lang="en-US" spc="-10" dirty="0">
                <a:latin typeface="Times New Roman"/>
                <a:cs typeface="Times New Roman"/>
              </a:rPr>
              <a:t>egment</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grows.</a:t>
            </a:r>
          </a:p>
          <a:p>
            <a:pPr marL="0" marR="5080" indent="0">
              <a:lnSpc>
                <a:spcPct val="100000"/>
              </a:lnSpc>
              <a:spcBef>
                <a:spcPts val="865"/>
              </a:spcBef>
              <a:buNone/>
            </a:pPr>
            <a:endParaRPr lang="en-US" sz="1000" spc="-10" dirty="0">
              <a:latin typeface="Times New Roman"/>
              <a:cs typeface="Times New Roman"/>
            </a:endParaRPr>
          </a:p>
          <a:p>
            <a:pPr marL="0" marR="5080" indent="0" algn="just">
              <a:lnSpc>
                <a:spcPct val="100000"/>
              </a:lnSpc>
              <a:buNone/>
            </a:pPr>
            <a:r>
              <a:rPr lang="en-US" spc="-15" dirty="0">
                <a:latin typeface="Times New Roman"/>
                <a:cs typeface="Times New Roman"/>
              </a:rPr>
              <a:t>T</a:t>
            </a:r>
            <a:r>
              <a:rPr lang="en-US" spc="-5" dirty="0">
                <a:latin typeface="Times New Roman"/>
                <a:cs typeface="Times New Roman"/>
              </a:rPr>
              <a:t>o</a:t>
            </a:r>
            <a:r>
              <a:rPr lang="en-US" spc="-15" dirty="0">
                <a:latin typeface="Times New Roman"/>
                <a:cs typeface="Times New Roman"/>
              </a:rPr>
              <a:t> mak</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thi</a:t>
            </a:r>
            <a:r>
              <a:rPr lang="en-US" spc="-5" dirty="0">
                <a:latin typeface="Times New Roman"/>
                <a:cs typeface="Times New Roman"/>
              </a:rPr>
              <a:t>s</a:t>
            </a:r>
            <a:r>
              <a:rPr lang="en-US" spc="-15" dirty="0">
                <a:latin typeface="Times New Roman"/>
                <a:cs typeface="Times New Roman"/>
              </a:rPr>
              <a:t> </a:t>
            </a:r>
            <a:r>
              <a:rPr lang="en-US" spc="-10" dirty="0">
                <a:latin typeface="Times New Roman"/>
                <a:cs typeface="Times New Roman"/>
              </a:rPr>
              <a:t>precise</a:t>
            </a:r>
            <a:r>
              <a:rPr lang="en-US" spc="-5" dirty="0">
                <a:latin typeface="Times New Roman"/>
                <a:cs typeface="Times New Roman"/>
              </a:rPr>
              <a:t>,</a:t>
            </a:r>
            <a:r>
              <a:rPr lang="en-US" spc="-15" dirty="0">
                <a:latin typeface="Times New Roman"/>
                <a:cs typeface="Times New Roman"/>
              </a:rPr>
              <a:t> </a:t>
            </a:r>
            <a:r>
              <a:rPr lang="en-US" spc="-10" dirty="0">
                <a:latin typeface="Times New Roman"/>
                <a:cs typeface="Times New Roman"/>
              </a:rPr>
              <a:t>conside</a:t>
            </a:r>
            <a:r>
              <a:rPr lang="en-US" spc="-5" dirty="0">
                <a:latin typeface="Times New Roman"/>
                <a:cs typeface="Times New Roman"/>
              </a:rPr>
              <a:t>r</a:t>
            </a:r>
            <a:r>
              <a:rPr lang="en-US" spc="-1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grap</a:t>
            </a:r>
            <a:r>
              <a:rPr lang="en-US" spc="-5" dirty="0">
                <a:latin typeface="Times New Roman"/>
                <a:cs typeface="Times New Roman"/>
              </a:rPr>
              <a:t>h</a:t>
            </a:r>
            <a:r>
              <a:rPr lang="en-US" spc="-1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50"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spc="-140" dirty="0">
                <a:latin typeface="Lucida Sans Unicode"/>
                <a:cs typeface="Lucida Sans Unicode"/>
              </a:rPr>
              <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15" dirty="0">
                <a:latin typeface="Times New Roman"/>
                <a:cs typeface="Times New Roman"/>
              </a:rPr>
              <a:t> </a:t>
            </a:r>
            <a:r>
              <a:rPr lang="en-US" spc="-10" dirty="0">
                <a:latin typeface="Times New Roman"/>
                <a:cs typeface="Times New Roman"/>
              </a:rPr>
              <a:t>ove</a:t>
            </a:r>
            <a:r>
              <a:rPr lang="en-US" spc="-5" dirty="0">
                <a:latin typeface="Times New Roman"/>
                <a:cs typeface="Times New Roman"/>
              </a:rPr>
              <a:t>r</a:t>
            </a:r>
            <a:r>
              <a:rPr lang="en-US" spc="-1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n</a:t>
            </a:r>
            <a:r>
              <a:rPr lang="en-US" spc="-15" dirty="0">
                <a:latin typeface="Times New Roman"/>
                <a:cs typeface="Times New Roman"/>
              </a:rPr>
              <a:t> </a:t>
            </a:r>
            <a:r>
              <a:rPr lang="en-US" spc="-10" dirty="0">
                <a:latin typeface="Times New Roman"/>
                <a:cs typeface="Times New Roman"/>
              </a:rPr>
              <a:t>interva</a:t>
            </a:r>
            <a:r>
              <a:rPr lang="en-US" spc="-5" dirty="0">
                <a:latin typeface="Times New Roman"/>
                <a:cs typeface="Times New Roman"/>
              </a:rPr>
              <a:t>l</a:t>
            </a:r>
            <a:r>
              <a:rPr lang="en-US" spc="-15" dirty="0">
                <a:latin typeface="Times New Roman"/>
                <a:cs typeface="Times New Roman"/>
              </a:rPr>
              <a:t> </a:t>
            </a:r>
            <a:r>
              <a:rPr lang="en-US" spc="-10" dirty="0">
                <a:latin typeface="Times New Roman"/>
                <a:cs typeface="Times New Roman"/>
              </a:rPr>
              <a:t>[</a:t>
            </a:r>
            <a:r>
              <a:rPr lang="en-US" i="1" spc="35" dirty="0">
                <a:latin typeface="Times New Roman"/>
                <a:cs typeface="Times New Roman"/>
              </a:rPr>
              <a:t>a</a:t>
            </a:r>
            <a:r>
              <a:rPr lang="en-US" spc="-5" dirty="0">
                <a:latin typeface="Times New Roman"/>
                <a:cs typeface="Times New Roman"/>
              </a:rPr>
              <a:t>,</a:t>
            </a:r>
            <a:r>
              <a:rPr lang="en-US" spc="-85" dirty="0">
                <a:latin typeface="Times New Roman"/>
                <a:cs typeface="Times New Roman"/>
              </a:rPr>
              <a:t> </a:t>
            </a:r>
            <a:r>
              <a:rPr lang="en-US" i="1" spc="5" dirty="0">
                <a:latin typeface="Times New Roman"/>
                <a:cs typeface="Times New Roman"/>
              </a:rPr>
              <a:t>b</a:t>
            </a:r>
            <a:r>
              <a:rPr lang="en-US" spc="-5" dirty="0">
                <a:latin typeface="Times New Roman"/>
                <a:cs typeface="Times New Roman"/>
              </a:rPr>
              <a:t>].</a:t>
            </a:r>
            <a:r>
              <a:rPr lang="en-US" spc="-15" dirty="0">
                <a:latin typeface="Times New Roman"/>
                <a:cs typeface="Times New Roman"/>
              </a:rPr>
              <a:t> </a:t>
            </a:r>
            <a:r>
              <a:rPr lang="en-US" spc="-10" dirty="0">
                <a:latin typeface="Times New Roman"/>
                <a:cs typeface="Times New Roman"/>
              </a:rPr>
              <a:t>Choose </a:t>
            </a:r>
            <a:r>
              <a:rPr lang="en-US" spc="-5" dirty="0">
                <a:latin typeface="Times New Roman"/>
                <a:cs typeface="Times New Roman"/>
              </a:rPr>
              <a:t>a partition</a:t>
            </a:r>
            <a:r>
              <a:rPr lang="en-US" spc="85" dirty="0">
                <a:latin typeface="Times New Roman"/>
                <a:cs typeface="Times New Roman"/>
              </a:rPr>
              <a:t> </a:t>
            </a:r>
            <a:r>
              <a:rPr lang="en-US" i="1" spc="-10" dirty="0">
                <a:latin typeface="Times New Roman"/>
                <a:cs typeface="Times New Roman"/>
              </a:rPr>
              <a:t>P</a:t>
            </a:r>
            <a:r>
              <a:rPr lang="en-US" i="1" spc="8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a:t>
            </a:r>
            <a:r>
              <a:rPr lang="en-US" i="1" spc="35" dirty="0">
                <a:latin typeface="Times New Roman"/>
                <a:cs typeface="Times New Roman"/>
              </a:rPr>
              <a:t>a</a:t>
            </a:r>
            <a:r>
              <a:rPr lang="en-US" spc="-5" dirty="0">
                <a:latin typeface="Times New Roman"/>
                <a:cs typeface="Times New Roman"/>
              </a:rPr>
              <a:t>,</a:t>
            </a:r>
            <a:r>
              <a:rPr lang="en-US" spc="-85" dirty="0">
                <a:latin typeface="Times New Roman"/>
                <a:cs typeface="Times New Roman"/>
              </a:rPr>
              <a:t> </a:t>
            </a:r>
            <a:r>
              <a:rPr lang="en-US" i="1" spc="5" dirty="0">
                <a:latin typeface="Times New Roman"/>
                <a:cs typeface="Times New Roman"/>
              </a:rPr>
              <a:t>b</a:t>
            </a:r>
            <a:r>
              <a:rPr lang="en-US" spc="-5" dirty="0">
                <a:latin typeface="Times New Roman"/>
                <a:cs typeface="Times New Roman"/>
              </a:rPr>
              <a:t>] into</a:t>
            </a:r>
            <a:r>
              <a:rPr lang="en-US" spc="65" dirty="0">
                <a:latin typeface="Times New Roman"/>
                <a:cs typeface="Times New Roman"/>
              </a:rPr>
              <a:t> </a:t>
            </a:r>
            <a:r>
              <a:rPr lang="en-US" i="1" spc="-10" dirty="0">
                <a:latin typeface="Times New Roman"/>
                <a:cs typeface="Times New Roman"/>
              </a:rPr>
              <a:t>N</a:t>
            </a:r>
            <a:r>
              <a:rPr lang="en-US" i="1" spc="114" dirty="0">
                <a:latin typeface="Times New Roman"/>
                <a:cs typeface="Times New Roman"/>
              </a:rPr>
              <a:t> </a:t>
            </a:r>
            <a:r>
              <a:rPr lang="en-US" spc="-5" dirty="0">
                <a:latin typeface="Times New Roman"/>
                <a:cs typeface="Times New Roman"/>
              </a:rPr>
              <a:t>subintervals</a:t>
            </a:r>
            <a:r>
              <a:rPr lang="en-US" dirty="0">
                <a:latin typeface="Times New Roman"/>
                <a:cs typeface="Times New Roman"/>
              </a:rPr>
              <a:t> </a:t>
            </a:r>
            <a:r>
              <a:rPr lang="en-US" spc="-15" dirty="0">
                <a:latin typeface="Times New Roman"/>
                <a:cs typeface="Times New Roman"/>
              </a:rPr>
              <a:t>w</a:t>
            </a:r>
            <a:r>
              <a:rPr lang="en-US" spc="-5" dirty="0">
                <a:latin typeface="Times New Roman"/>
                <a:cs typeface="Times New Roman"/>
              </a:rPr>
              <a:t>ith endpoints  </a:t>
            </a:r>
            <a:r>
              <a:rPr lang="en-US" i="1" spc="-10" dirty="0">
                <a:latin typeface="Times New Roman"/>
                <a:cs typeface="Times New Roman"/>
              </a:rPr>
              <a:t>P</a:t>
            </a:r>
            <a:r>
              <a:rPr lang="en-US" i="1" spc="105" dirty="0">
                <a:latin typeface="Times New Roman"/>
                <a:cs typeface="Times New Roman"/>
              </a:rPr>
              <a:t> </a:t>
            </a:r>
            <a:r>
              <a:rPr lang="en-US" spc="-5" dirty="0">
                <a:latin typeface="Times New Roman"/>
                <a:cs typeface="Times New Roman"/>
              </a:rPr>
              <a:t>:</a:t>
            </a:r>
            <a:r>
              <a:rPr lang="en-US" spc="20" dirty="0">
                <a:latin typeface="Times New Roman"/>
                <a:cs typeface="Times New Roman"/>
              </a:rPr>
              <a:t> </a:t>
            </a:r>
            <a:r>
              <a:rPr lang="en-US" i="1" spc="-5" dirty="0">
                <a:latin typeface="Times New Roman"/>
                <a:cs typeface="Times New Roman"/>
              </a:rPr>
              <a:t>a</a:t>
            </a:r>
            <a:r>
              <a:rPr lang="en-US" i="1" spc="70" dirty="0">
                <a:latin typeface="Times New Roman"/>
                <a:cs typeface="Times New Roman"/>
              </a:rPr>
              <a:t> </a:t>
            </a:r>
            <a:r>
              <a:rPr lang="en-US" spc="-25" dirty="0">
                <a:latin typeface="Lucida Sans Unicode"/>
                <a:cs typeface="Lucida Sans Unicode"/>
              </a:rPr>
              <a:t>=</a:t>
            </a:r>
            <a:r>
              <a:rPr lang="en-US" spc="-15" dirty="0">
                <a:latin typeface="Lucida Sans Unicode"/>
                <a:cs typeface="Lucida Sans Unicode"/>
              </a:rPr>
              <a:t> </a:t>
            </a:r>
            <a:r>
              <a:rPr lang="en-US" i="1" spc="20" dirty="0">
                <a:latin typeface="Times New Roman"/>
                <a:cs typeface="Times New Roman"/>
              </a:rPr>
              <a:t>x</a:t>
            </a:r>
            <a:r>
              <a:rPr lang="en-US" baseline="-25000" dirty="0">
                <a:latin typeface="Times New Roman"/>
                <a:cs typeface="Times New Roman"/>
              </a:rPr>
              <a:t>0</a:t>
            </a:r>
            <a:r>
              <a:rPr lang="en-US" baseline="-11111" dirty="0">
                <a:latin typeface="Times New Roman"/>
                <a:cs typeface="Times New Roman"/>
              </a:rPr>
              <a:t> </a:t>
            </a:r>
            <a:r>
              <a:rPr lang="en-US" spc="-75" baseline="-11111" dirty="0">
                <a:latin typeface="Times New Roman"/>
                <a:cs typeface="Times New Roman"/>
              </a:rPr>
              <a:t> </a:t>
            </a:r>
            <a:r>
              <a:rPr lang="en-US" i="1" spc="-50" dirty="0">
                <a:latin typeface="Verdana"/>
                <a:cs typeface="Verdana"/>
              </a:rPr>
              <a:t>&lt; </a:t>
            </a:r>
            <a:r>
              <a:rPr lang="en-US" i="1" spc="20" dirty="0">
                <a:latin typeface="Times New Roman"/>
                <a:cs typeface="Times New Roman"/>
              </a:rPr>
              <a:t>x</a:t>
            </a:r>
            <a:r>
              <a:rPr lang="en-US" baseline="-25000" dirty="0">
                <a:latin typeface="Times New Roman"/>
                <a:cs typeface="Times New Roman"/>
              </a:rPr>
              <a:t>1</a:t>
            </a:r>
            <a:r>
              <a:rPr lang="en-US" baseline="-11111" dirty="0">
                <a:latin typeface="Times New Roman"/>
                <a:cs typeface="Times New Roman"/>
              </a:rPr>
              <a:t> </a:t>
            </a:r>
            <a:r>
              <a:rPr lang="en-US" spc="-75" baseline="-11111" dirty="0">
                <a:latin typeface="Times New Roman"/>
                <a:cs typeface="Times New Roman"/>
              </a:rPr>
              <a:t> </a:t>
            </a:r>
            <a:r>
              <a:rPr lang="en-US" i="1" spc="-50" dirty="0">
                <a:latin typeface="Verdana"/>
                <a:cs typeface="Verdana"/>
              </a:rPr>
              <a:t>&lt;</a:t>
            </a:r>
            <a:r>
              <a:rPr lang="en-US" i="1" spc="-80" dirty="0">
                <a:latin typeface="Verdana"/>
                <a:cs typeface="Verdana"/>
              </a:rPr>
              <a:t> </a:t>
            </a:r>
            <a:r>
              <a:rPr lang="en-US" spc="-200" dirty="0">
                <a:latin typeface="Lucida Sans Unicode"/>
                <a:cs typeface="Lucida Sans Unicode"/>
              </a:rPr>
              <a:t>··</a:t>
            </a:r>
            <a:r>
              <a:rPr lang="en-US" spc="-365" dirty="0">
                <a:latin typeface="Lucida Sans Unicode"/>
                <a:cs typeface="Lucida Sans Unicode"/>
              </a:rPr>
              <a:t>·</a:t>
            </a:r>
            <a:r>
              <a:rPr lang="en-US" spc="-40" dirty="0">
                <a:latin typeface="Lucida Sans Unicode"/>
                <a:cs typeface="Lucida Sans Unicode"/>
              </a:rPr>
              <a:t> </a:t>
            </a:r>
            <a:r>
              <a:rPr lang="en-US" i="1" spc="-50" dirty="0">
                <a:latin typeface="Verdana"/>
                <a:cs typeface="Verdana"/>
              </a:rPr>
              <a:t>&lt; </a:t>
            </a:r>
            <a:r>
              <a:rPr lang="en-US" i="1" spc="70" dirty="0" err="1">
                <a:latin typeface="Times New Roman"/>
                <a:cs typeface="Times New Roman"/>
              </a:rPr>
              <a:t>x</a:t>
            </a:r>
            <a:r>
              <a:rPr lang="en-US" i="1" baseline="-25000" dirty="0" err="1">
                <a:latin typeface="Times New Roman"/>
                <a:cs typeface="Times New Roman"/>
              </a:rPr>
              <a:t>N</a:t>
            </a:r>
            <a:r>
              <a:rPr lang="en-US" i="1" baseline="-11111" dirty="0">
                <a:latin typeface="Times New Roman"/>
                <a:cs typeface="Times New Roman"/>
              </a:rPr>
              <a:t> </a:t>
            </a:r>
            <a:r>
              <a:rPr lang="en-US" i="1" spc="52" baseline="-11111"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5" dirty="0">
                <a:latin typeface="Times New Roman"/>
                <a:cs typeface="Times New Roman"/>
              </a:rPr>
              <a:t>b.</a:t>
            </a:r>
            <a:endParaRPr lang="en-US" dirty="0">
              <a:latin typeface="Times New Roman"/>
              <a:cs typeface="Times New Roman"/>
            </a:endParaRPr>
          </a:p>
          <a:p>
            <a:pPr marL="0" marR="5080" indent="0">
              <a:lnSpc>
                <a:spcPct val="100000"/>
              </a:lnSpc>
              <a:spcBef>
                <a:spcPts val="865"/>
              </a:spcBef>
              <a:buNone/>
            </a:pPr>
            <a:r>
              <a:rPr lang="en-US" spc="-10" dirty="0"/>
              <a:t>Recal</a:t>
            </a:r>
            <a:r>
              <a:rPr lang="en-US" spc="-5" dirty="0"/>
              <a:t>l</a:t>
            </a:r>
            <a:r>
              <a:rPr lang="en-US" spc="45" dirty="0"/>
              <a:t> </a:t>
            </a:r>
            <a:r>
              <a:rPr lang="en-US" spc="-5" dirty="0"/>
              <a:t>t</a:t>
            </a:r>
            <a:r>
              <a:rPr lang="en-US" spc="-10" dirty="0"/>
              <a:t>ha</a:t>
            </a:r>
            <a:r>
              <a:rPr lang="en-US" spc="-5" dirty="0"/>
              <a:t>t</a:t>
            </a:r>
            <a:r>
              <a:rPr lang="en-US" spc="45" dirty="0"/>
              <a:t> </a:t>
            </a:r>
            <a:r>
              <a:rPr lang="en-US" spc="-10" dirty="0"/>
              <a:t>th</a:t>
            </a:r>
            <a:r>
              <a:rPr lang="en-US" spc="-5" dirty="0"/>
              <a:t>e</a:t>
            </a:r>
            <a:r>
              <a:rPr lang="en-US" spc="40" dirty="0"/>
              <a:t> </a:t>
            </a:r>
            <a:r>
              <a:rPr lang="en-US" spc="-10" dirty="0"/>
              <a:t>norm</a:t>
            </a:r>
            <a:r>
              <a:rPr lang="en-US" spc="45" dirty="0"/>
              <a:t> </a:t>
            </a:r>
            <a:r>
              <a:rPr lang="en-US" spc="-10" dirty="0"/>
              <a:t>o</a:t>
            </a:r>
            <a:r>
              <a:rPr lang="en-US" spc="-5" dirty="0"/>
              <a:t>f</a:t>
            </a:r>
            <a:r>
              <a:rPr lang="en-US" spc="40" dirty="0"/>
              <a:t> </a:t>
            </a:r>
            <a:r>
              <a:rPr lang="en-US" spc="-5" dirty="0"/>
              <a:t>t</a:t>
            </a:r>
            <a:r>
              <a:rPr lang="en-US" spc="-10" dirty="0"/>
              <a:t>h</a:t>
            </a:r>
            <a:r>
              <a:rPr lang="en-US" spc="-5" dirty="0"/>
              <a:t>e</a:t>
            </a:r>
            <a:r>
              <a:rPr lang="en-US" spc="45" dirty="0"/>
              <a:t> </a:t>
            </a:r>
            <a:r>
              <a:rPr lang="en-US" spc="-10" dirty="0"/>
              <a:t>partition</a:t>
            </a:r>
            <a:r>
              <a:rPr lang="en-US" spc="-5" dirty="0"/>
              <a:t>,</a:t>
            </a:r>
            <a:r>
              <a:rPr lang="en-US" spc="45" dirty="0"/>
              <a:t> </a:t>
            </a:r>
            <a:r>
              <a:rPr lang="en-US" spc="204" dirty="0"/>
              <a:t>|</a:t>
            </a:r>
            <a:r>
              <a:rPr lang="en-US" i="1" spc="70" dirty="0"/>
              <a:t>P</a:t>
            </a:r>
            <a:r>
              <a:rPr lang="en-US" spc="200" dirty="0"/>
              <a:t>|</a:t>
            </a:r>
            <a:r>
              <a:rPr lang="en-US" spc="-5" dirty="0"/>
              <a:t>,</a:t>
            </a:r>
            <a:r>
              <a:rPr lang="en-US" spc="45" dirty="0"/>
              <a:t> </a:t>
            </a:r>
            <a:r>
              <a:rPr lang="en-US" spc="-5" dirty="0"/>
              <a:t>is</a:t>
            </a:r>
            <a:r>
              <a:rPr lang="en-US" spc="45" dirty="0"/>
              <a:t> </a:t>
            </a:r>
            <a:r>
              <a:rPr lang="en-US" spc="-5" dirty="0"/>
              <a:t>t</a:t>
            </a:r>
            <a:r>
              <a:rPr lang="en-US" spc="-10" dirty="0"/>
              <a:t>h</a:t>
            </a:r>
            <a:r>
              <a:rPr lang="en-US" spc="-5" dirty="0"/>
              <a:t>e</a:t>
            </a:r>
            <a:r>
              <a:rPr lang="en-US" spc="40" dirty="0"/>
              <a:t> </a:t>
            </a:r>
            <a:r>
              <a:rPr lang="en-US" spc="-10" dirty="0"/>
              <a:t>lengt</a:t>
            </a:r>
            <a:r>
              <a:rPr lang="en-US" spc="-5" dirty="0"/>
              <a:t>h</a:t>
            </a:r>
            <a:r>
              <a:rPr lang="en-US" spc="45" dirty="0"/>
              <a:t> </a:t>
            </a:r>
            <a:r>
              <a:rPr lang="en-US" spc="-10" dirty="0"/>
              <a:t>o</a:t>
            </a:r>
            <a:r>
              <a:rPr lang="en-US" spc="-5" dirty="0"/>
              <a:t>f</a:t>
            </a:r>
            <a:r>
              <a:rPr lang="en-US" spc="45" dirty="0"/>
              <a:t> </a:t>
            </a:r>
            <a:r>
              <a:rPr lang="en-US" spc="-5" dirty="0"/>
              <a:t>t</a:t>
            </a:r>
            <a:r>
              <a:rPr lang="en-US" spc="-10" dirty="0"/>
              <a:t>h</a:t>
            </a:r>
            <a:r>
              <a:rPr lang="en-US" spc="-5" dirty="0"/>
              <a:t>e</a:t>
            </a:r>
            <a:r>
              <a:rPr lang="en-US" spc="40" dirty="0"/>
              <a:t> </a:t>
            </a:r>
            <a:r>
              <a:rPr lang="en-US" spc="-10" dirty="0"/>
              <a:t>larges</a:t>
            </a:r>
            <a:r>
              <a:rPr lang="en-US" spc="-5" dirty="0"/>
              <a:t>t</a:t>
            </a:r>
            <a:r>
              <a:rPr lang="en-US" spc="45" dirty="0"/>
              <a:t> </a:t>
            </a:r>
            <a:r>
              <a:rPr lang="en-US" spc="-5" dirty="0"/>
              <a:t>s</a:t>
            </a:r>
            <a:r>
              <a:rPr lang="en-US" spc="-10" dirty="0"/>
              <a:t>ubinterva</a:t>
            </a:r>
            <a:r>
              <a:rPr lang="en-US" spc="-5" dirty="0"/>
              <a:t>l</a:t>
            </a:r>
            <a:r>
              <a:rPr lang="en-US" spc="45" dirty="0"/>
              <a:t> </a:t>
            </a:r>
            <a:r>
              <a:rPr lang="en-US" spc="-10" dirty="0"/>
              <a:t>i</a:t>
            </a:r>
            <a:r>
              <a:rPr lang="en-US" spc="-5" dirty="0"/>
              <a:t>n</a:t>
            </a:r>
            <a:r>
              <a:rPr lang="en-US" spc="40" dirty="0"/>
              <a:t> </a:t>
            </a:r>
            <a:r>
              <a:rPr lang="en-US" spc="-10" dirty="0"/>
              <a:t>the </a:t>
            </a:r>
            <a:r>
              <a:rPr lang="en-US" spc="-5" dirty="0"/>
              <a:t>partition;</a:t>
            </a:r>
            <a:r>
              <a:rPr lang="en-US" spc="25" dirty="0"/>
              <a:t> </a:t>
            </a:r>
            <a:r>
              <a:rPr lang="en-US" spc="-5" dirty="0"/>
              <a:t>that</a:t>
            </a:r>
            <a:r>
              <a:rPr lang="en-US" spc="25" dirty="0"/>
              <a:t> </a:t>
            </a:r>
            <a:r>
              <a:rPr lang="en-US" spc="-5" dirty="0"/>
              <a:t>is,</a:t>
            </a:r>
            <a:r>
              <a:rPr lang="en-US" spc="25" dirty="0"/>
              <a:t> </a:t>
            </a:r>
            <a:r>
              <a:rPr lang="en-US" spc="-5" dirty="0"/>
              <a:t>the</a:t>
            </a:r>
            <a:r>
              <a:rPr lang="en-US" spc="25" dirty="0"/>
              <a:t> </a:t>
            </a:r>
            <a:r>
              <a:rPr lang="en-US" spc="-5" dirty="0"/>
              <a:t>largest</a:t>
            </a:r>
            <a:r>
              <a:rPr lang="en-US" spc="25" dirty="0"/>
              <a:t> </a:t>
            </a:r>
            <a:r>
              <a:rPr lang="en-US" spc="-10" dirty="0"/>
              <a:t>o</a:t>
            </a:r>
            <a:r>
              <a:rPr lang="en-US" spc="-5" dirty="0"/>
              <a:t>f</a:t>
            </a:r>
            <a:r>
              <a:rPr lang="en-US" spc="25" dirty="0"/>
              <a:t> </a:t>
            </a:r>
            <a:r>
              <a:rPr lang="en-US" spc="-5" dirty="0"/>
              <a:t>the</a:t>
            </a:r>
            <a:r>
              <a:rPr lang="en-US" spc="25" dirty="0"/>
              <a:t> </a:t>
            </a:r>
            <a:r>
              <a:rPr lang="en-US" spc="-5" dirty="0"/>
              <a:t>distances</a:t>
            </a:r>
            <a:r>
              <a:rPr lang="en-US" spc="55" dirty="0"/>
              <a:t> </a:t>
            </a:r>
            <a:r>
              <a:rPr lang="en-US" i="1" spc="10" dirty="0"/>
              <a:t>x</a:t>
            </a:r>
            <a:r>
              <a:rPr lang="en-US" i="1" baseline="-25000" dirty="0"/>
              <a:t>i</a:t>
            </a:r>
            <a:r>
              <a:rPr lang="en-US" i="1" baseline="-11111" dirty="0"/>
              <a:t> </a:t>
            </a:r>
            <a:r>
              <a:rPr lang="en-US" i="1" spc="-44" baseline="-11111" dirty="0"/>
              <a:t> </a:t>
            </a:r>
            <a:r>
              <a:rPr lang="en-US" spc="-185" dirty="0"/>
              <a:t>−</a:t>
            </a:r>
            <a:r>
              <a:rPr lang="en-US" spc="-70" dirty="0"/>
              <a:t> </a:t>
            </a:r>
            <a:r>
              <a:rPr lang="en-US" i="1" spc="10" dirty="0"/>
              <a:t>x</a:t>
            </a:r>
            <a:r>
              <a:rPr lang="en-US" i="1" baseline="-25000" dirty="0"/>
              <a:t>i</a:t>
            </a:r>
            <a:r>
              <a:rPr lang="en-US" baseline="-25000" dirty="0"/>
              <a:t>–</a:t>
            </a:r>
            <a:r>
              <a:rPr lang="en-US" spc="75" baseline="-25000" dirty="0"/>
              <a:t>1</a:t>
            </a:r>
            <a:r>
              <a:rPr lang="en-US" spc="-5" dirty="0"/>
              <a:t>.</a:t>
            </a:r>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p:spTree>
    <p:extLst>
      <p:ext uri="{BB962C8B-B14F-4D97-AF65-F5344CB8AC3E}">
        <p14:creationId xmlns:p14="http://schemas.microsoft.com/office/powerpoint/2010/main" val="924155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8.2  Arc Length and Surface </a:t>
            </a:r>
            <a:r>
              <a:rPr lang="en-US" sz="3100" dirty="0"/>
              <a:t>Area </a:t>
            </a:r>
            <a:r>
              <a:rPr lang="en-US" sz="3100" dirty="0" smtClean="0"/>
              <a:t>(2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15" dirty="0">
                    <a:solidFill>
                      <a:schemeClr val="tx1"/>
                    </a:solidFill>
                  </a:rPr>
                  <a:t>Le</a:t>
                </a:r>
                <a:r>
                  <a:rPr lang="en-US" spc="-5" dirty="0">
                    <a:solidFill>
                      <a:schemeClr val="tx1"/>
                    </a:solidFill>
                  </a:rPr>
                  <a:t>t</a:t>
                </a:r>
                <a:r>
                  <a:rPr lang="en-US" spc="114" dirty="0">
                    <a:solidFill>
                      <a:schemeClr val="tx1"/>
                    </a:solidFill>
                  </a:rPr>
                  <a:t> </a:t>
                </a:r>
                <a:r>
                  <a:rPr lang="en-US" i="1" spc="-85" dirty="0">
                    <a:solidFill>
                      <a:schemeClr val="tx1"/>
                    </a:solidFill>
                  </a:rPr>
                  <a:t>P</a:t>
                </a:r>
                <a:r>
                  <a:rPr lang="en-US" i="1" baseline="-25000" dirty="0">
                    <a:solidFill>
                      <a:schemeClr val="tx1"/>
                    </a:solidFill>
                  </a:rPr>
                  <a:t>i</a:t>
                </a:r>
                <a:r>
                  <a:rPr lang="en-US" i="1" baseline="-11111" dirty="0">
                    <a:solidFill>
                      <a:schemeClr val="tx1"/>
                    </a:solidFill>
                  </a:rPr>
                  <a:t> </a:t>
                </a:r>
                <a:r>
                  <a:rPr lang="en-US" i="1" spc="37" baseline="-11111" dirty="0">
                    <a:solidFill>
                      <a:schemeClr val="tx1"/>
                    </a:solidFill>
                  </a:rPr>
                  <a:t> </a:t>
                </a:r>
                <a:r>
                  <a:rPr lang="en-US" spc="-25" dirty="0">
                    <a:solidFill>
                      <a:schemeClr val="tx1"/>
                    </a:solidFill>
                  </a:rPr>
                  <a:t>=</a:t>
                </a:r>
                <a:r>
                  <a:rPr lang="en-US" spc="-40" dirty="0">
                    <a:solidFill>
                      <a:schemeClr val="tx1"/>
                    </a:solidFill>
                  </a:rPr>
                  <a:t> </a:t>
                </a:r>
                <a:r>
                  <a:rPr lang="en-US" spc="20" dirty="0">
                    <a:solidFill>
                      <a:schemeClr val="tx1"/>
                    </a:solidFill>
                  </a:rPr>
                  <a:t>(</a:t>
                </a:r>
                <a:r>
                  <a:rPr lang="en-US" i="1" spc="10" dirty="0">
                    <a:solidFill>
                      <a:schemeClr val="tx1"/>
                    </a:solidFill>
                  </a:rPr>
                  <a:t>x</a:t>
                </a:r>
                <a:r>
                  <a:rPr lang="en-US" i="1" baseline="-25000" dirty="0">
                    <a:solidFill>
                      <a:schemeClr val="tx1"/>
                    </a:solidFill>
                  </a:rPr>
                  <a:t>i</a:t>
                </a:r>
                <a:r>
                  <a:rPr lang="en-US" i="1" spc="-97" baseline="-11111" dirty="0">
                    <a:solidFill>
                      <a:schemeClr val="tx1"/>
                    </a:solidFill>
                  </a:rPr>
                  <a:t> </a:t>
                </a:r>
                <a:r>
                  <a:rPr lang="en-US" spc="-5" dirty="0">
                    <a:solidFill>
                      <a:schemeClr val="tx1"/>
                    </a:solidFill>
                  </a:rPr>
                  <a:t>,</a:t>
                </a:r>
                <a:r>
                  <a:rPr lang="en-US" dirty="0">
                    <a:solidFill>
                      <a:schemeClr val="tx1"/>
                    </a:solidFill>
                  </a:rPr>
                  <a:t> </a:t>
                </a:r>
                <a:r>
                  <a:rPr lang="en-US" spc="-120"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10" dirty="0">
                    <a:solidFill>
                      <a:schemeClr val="tx1"/>
                    </a:solidFill>
                  </a:rPr>
                  <a:t>x</a:t>
                </a:r>
                <a:r>
                  <a:rPr lang="en-US" i="1" baseline="-25000" dirty="0">
                    <a:solidFill>
                      <a:schemeClr val="tx1"/>
                    </a:solidFill>
                  </a:rPr>
                  <a:t>i</a:t>
                </a:r>
                <a:r>
                  <a:rPr lang="en-US" i="1" spc="-97" baseline="-11111" dirty="0">
                    <a:solidFill>
                      <a:schemeClr val="tx1"/>
                    </a:solidFill>
                  </a:rPr>
                  <a:t> </a:t>
                </a:r>
                <a:r>
                  <a:rPr lang="en-US" spc="-5" dirty="0">
                    <a:solidFill>
                      <a:schemeClr val="tx1"/>
                    </a:solidFill>
                  </a:rPr>
                  <a:t>))</a:t>
                </a:r>
                <a:r>
                  <a:rPr lang="en-US" spc="25" dirty="0">
                    <a:solidFill>
                      <a:schemeClr val="tx1"/>
                    </a:solidFill>
                  </a:rPr>
                  <a:t> </a:t>
                </a:r>
                <a:r>
                  <a:rPr lang="en-US" spc="-10" dirty="0">
                    <a:solidFill>
                      <a:schemeClr val="tx1"/>
                    </a:solidFill>
                  </a:rPr>
                  <a:t>b</a:t>
                </a:r>
                <a:r>
                  <a:rPr lang="en-US" spc="-5" dirty="0">
                    <a:solidFill>
                      <a:schemeClr val="tx1"/>
                    </a:solidFill>
                  </a:rPr>
                  <a:t>e</a:t>
                </a:r>
                <a:r>
                  <a:rPr lang="en-US" spc="25" dirty="0">
                    <a:solidFill>
                      <a:schemeClr val="tx1"/>
                    </a:solidFill>
                  </a:rPr>
                  <a:t> </a:t>
                </a:r>
                <a:r>
                  <a:rPr lang="en-US" spc="-10" dirty="0">
                    <a:solidFill>
                      <a:schemeClr val="tx1"/>
                    </a:solidFill>
                  </a:rPr>
                  <a:t>th</a:t>
                </a:r>
                <a:r>
                  <a:rPr lang="en-US" spc="-5" dirty="0">
                    <a:solidFill>
                      <a:schemeClr val="tx1"/>
                    </a:solidFill>
                  </a:rPr>
                  <a:t>e</a:t>
                </a:r>
                <a:r>
                  <a:rPr lang="en-US" spc="25" dirty="0">
                    <a:solidFill>
                      <a:schemeClr val="tx1"/>
                    </a:solidFill>
                  </a:rPr>
                  <a:t> </a:t>
                </a:r>
                <a:r>
                  <a:rPr lang="en-US" spc="-10" dirty="0">
                    <a:solidFill>
                      <a:schemeClr val="tx1"/>
                    </a:solidFill>
                  </a:rPr>
                  <a:t>point o</a:t>
                </a:r>
                <a:r>
                  <a:rPr lang="en-US" spc="-5" dirty="0">
                    <a:solidFill>
                      <a:schemeClr val="tx1"/>
                    </a:solidFill>
                  </a:rPr>
                  <a:t>n</a:t>
                </a:r>
                <a:r>
                  <a:rPr lang="en-US" dirty="0">
                    <a:solidFill>
                      <a:schemeClr val="tx1"/>
                    </a:solidFill>
                  </a:rPr>
                  <a:t> </a:t>
                </a:r>
                <a:r>
                  <a:rPr lang="en-US" spc="-125"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125" dirty="0">
                    <a:solidFill>
                      <a:schemeClr val="tx1"/>
                    </a:solidFill>
                  </a:rPr>
                  <a:t> </a:t>
                </a:r>
                <a:r>
                  <a:rPr lang="en-US" spc="-10" dirty="0">
                    <a:solidFill>
                      <a:schemeClr val="tx1"/>
                    </a:solidFill>
                  </a:rPr>
                  <a:t>grap</a:t>
                </a:r>
                <a:r>
                  <a:rPr lang="en-US" spc="-5" dirty="0">
                    <a:solidFill>
                      <a:schemeClr val="tx1"/>
                    </a:solidFill>
                  </a:rPr>
                  <a:t>h</a:t>
                </a:r>
                <a:r>
                  <a:rPr lang="en-US" dirty="0">
                    <a:solidFill>
                      <a:schemeClr val="tx1"/>
                    </a:solidFill>
                  </a:rPr>
                  <a:t> </a:t>
                </a:r>
                <a:r>
                  <a:rPr lang="en-US" spc="-125" dirty="0">
                    <a:solidFill>
                      <a:schemeClr val="tx1"/>
                    </a:solidFill>
                  </a:rPr>
                  <a:t> </a:t>
                </a:r>
                <a:r>
                  <a:rPr lang="en-US" spc="-10" dirty="0">
                    <a:solidFill>
                      <a:schemeClr val="tx1"/>
                    </a:solidFill>
                  </a:rPr>
                  <a:t>correspondin</a:t>
                </a:r>
                <a:r>
                  <a:rPr lang="en-US" spc="-5" dirty="0">
                    <a:solidFill>
                      <a:schemeClr val="tx1"/>
                    </a:solidFill>
                  </a:rPr>
                  <a:t>g</a:t>
                </a:r>
                <a:r>
                  <a:rPr lang="en-US" dirty="0">
                    <a:solidFill>
                      <a:schemeClr val="tx1"/>
                    </a:solidFill>
                  </a:rPr>
                  <a:t> </a:t>
                </a:r>
                <a:r>
                  <a:rPr lang="en-US" spc="-125" dirty="0">
                    <a:solidFill>
                      <a:schemeClr val="tx1"/>
                    </a:solidFill>
                  </a:rPr>
                  <a:t> </a:t>
                </a:r>
                <a:r>
                  <a:rPr lang="en-US" spc="-10" dirty="0">
                    <a:solidFill>
                      <a:schemeClr val="tx1"/>
                    </a:solidFill>
                  </a:rPr>
                  <a:t>t</a:t>
                </a:r>
                <a:r>
                  <a:rPr lang="en-US" spc="-5" dirty="0">
                    <a:solidFill>
                      <a:schemeClr val="tx1"/>
                    </a:solidFill>
                  </a:rPr>
                  <a:t>o</a:t>
                </a:r>
                <a:r>
                  <a:rPr lang="en-US" dirty="0">
                    <a:solidFill>
                      <a:schemeClr val="tx1"/>
                    </a:solidFill>
                  </a:rPr>
                  <a:t> </a:t>
                </a:r>
                <a:r>
                  <a:rPr lang="en-US" spc="-100" dirty="0">
                    <a:solidFill>
                      <a:schemeClr val="tx1"/>
                    </a:solidFill>
                  </a:rPr>
                  <a:t> </a:t>
                </a:r>
                <a:r>
                  <a:rPr lang="en-US" i="1" spc="-5" dirty="0">
                    <a:solidFill>
                      <a:schemeClr val="tx1"/>
                    </a:solidFill>
                  </a:rPr>
                  <a:t>x</a:t>
                </a:r>
                <a:r>
                  <a:rPr lang="en-US" i="1" spc="-5" baseline="-25000" dirty="0">
                    <a:solidFill>
                      <a:schemeClr val="tx1"/>
                    </a:solidFill>
                  </a:rPr>
                  <a:t>i</a:t>
                </a:r>
                <a:r>
                  <a:rPr lang="en-US" spc="-5" dirty="0">
                    <a:solidFill>
                      <a:schemeClr val="tx1"/>
                    </a:solidFill>
                  </a:rPr>
                  <a:t>,</a:t>
                </a:r>
                <a:r>
                  <a:rPr lang="en-US" dirty="0">
                    <a:solidFill>
                      <a:schemeClr val="tx1"/>
                    </a:solidFill>
                  </a:rPr>
                  <a:t> </a:t>
                </a:r>
                <a:r>
                  <a:rPr lang="en-US" spc="-125" dirty="0">
                    <a:solidFill>
                      <a:schemeClr val="tx1"/>
                    </a:solidFill>
                  </a:rPr>
                  <a:t> </a:t>
                </a:r>
                <a:r>
                  <a:rPr lang="en-US" spc="-5" dirty="0">
                    <a:solidFill>
                      <a:schemeClr val="tx1"/>
                    </a:solidFill>
                  </a:rPr>
                  <a:t>and</a:t>
                </a:r>
                <a:r>
                  <a:rPr lang="en-US" dirty="0">
                    <a:solidFill>
                      <a:schemeClr val="tx1"/>
                    </a:solidFill>
                  </a:rPr>
                  <a:t> </a:t>
                </a:r>
                <a:r>
                  <a:rPr lang="en-US" spc="-125" dirty="0">
                    <a:solidFill>
                      <a:schemeClr val="tx1"/>
                    </a:solidFill>
                  </a:rPr>
                  <a:t> </a:t>
                </a:r>
                <a:r>
                  <a:rPr lang="en-US" spc="-5" dirty="0">
                    <a:solidFill>
                      <a:schemeClr val="tx1"/>
                    </a:solidFill>
                  </a:rPr>
                  <a:t>join</a:t>
                </a:r>
                <a:r>
                  <a:rPr lang="en-US" dirty="0">
                    <a:solidFill>
                      <a:schemeClr val="tx1"/>
                    </a:solidFill>
                  </a:rPr>
                  <a:t> </a:t>
                </a:r>
                <a:r>
                  <a:rPr lang="en-US" spc="-125" dirty="0">
                    <a:solidFill>
                      <a:schemeClr val="tx1"/>
                    </a:solidFill>
                  </a:rPr>
                  <a:t> </a:t>
                </a:r>
                <a:r>
                  <a:rPr lang="en-US" spc="-5" dirty="0">
                    <a:solidFill>
                      <a:schemeClr val="tx1"/>
                    </a:solidFill>
                  </a:rPr>
                  <a:t>the</a:t>
                </a:r>
                <a:r>
                  <a:rPr lang="en-US" dirty="0">
                    <a:solidFill>
                      <a:schemeClr val="tx1"/>
                    </a:solidFill>
                  </a:rPr>
                  <a:t> </a:t>
                </a:r>
                <a:r>
                  <a:rPr lang="en-US" spc="-125" dirty="0">
                    <a:solidFill>
                      <a:schemeClr val="tx1"/>
                    </a:solidFill>
                  </a:rPr>
                  <a:t> </a:t>
                </a:r>
                <a:r>
                  <a:rPr lang="en-US" spc="-5" dirty="0">
                    <a:solidFill>
                      <a:schemeClr val="tx1"/>
                    </a:solidFill>
                  </a:rPr>
                  <a:t>points</a:t>
                </a:r>
                <a:r>
                  <a:rPr lang="en-US" dirty="0">
                    <a:solidFill>
                      <a:schemeClr val="tx1"/>
                    </a:solidFill>
                  </a:rPr>
                  <a:t> </a:t>
                </a:r>
                <a:r>
                  <a:rPr lang="en-US" spc="-40" dirty="0">
                    <a:solidFill>
                      <a:schemeClr val="tx1"/>
                    </a:solidFill>
                  </a:rPr>
                  <a:t> </a:t>
                </a:r>
                <a:r>
                  <a:rPr lang="en-US" i="1" spc="-10" dirty="0">
                    <a:solidFill>
                      <a:schemeClr val="tx1"/>
                    </a:solidFill>
                  </a:rPr>
                  <a:t>P</a:t>
                </a:r>
                <a:r>
                  <a:rPr lang="en-US" i="1" spc="-10" baseline="-25000" dirty="0">
                    <a:solidFill>
                      <a:schemeClr val="tx1"/>
                    </a:solidFill>
                  </a:rPr>
                  <a:t>i</a:t>
                </a:r>
                <a:r>
                  <a:rPr lang="en-US" baseline="-25000" dirty="0"/>
                  <a:t>–</a:t>
                </a:r>
                <a:r>
                  <a:rPr lang="en-US" spc="-10" baseline="-25000" dirty="0">
                    <a:solidFill>
                      <a:schemeClr val="tx1"/>
                    </a:solidFill>
                  </a:rPr>
                  <a:t>1</a:t>
                </a:r>
                <a:r>
                  <a:rPr lang="en-US" i="1" spc="-10" dirty="0"/>
                  <a:t> </a:t>
                </a:r>
                <a:r>
                  <a:rPr lang="en-US" spc="-10" dirty="0">
                    <a:solidFill>
                      <a:schemeClr val="tx1"/>
                    </a:solidFill>
                  </a:rPr>
                  <a:t>an</a:t>
                </a:r>
                <a:r>
                  <a:rPr lang="en-US" spc="-5" dirty="0">
                    <a:solidFill>
                      <a:schemeClr val="tx1"/>
                    </a:solidFill>
                  </a:rPr>
                  <a:t>d</a:t>
                </a:r>
                <a:r>
                  <a:rPr lang="en-US" dirty="0">
                    <a:solidFill>
                      <a:schemeClr val="tx1"/>
                    </a:solidFill>
                  </a:rPr>
                  <a:t> </a:t>
                </a:r>
                <a:r>
                  <a:rPr lang="en-US" spc="-40" dirty="0">
                    <a:solidFill>
                      <a:schemeClr val="tx1"/>
                    </a:solidFill>
                  </a:rPr>
                  <a:t> </a:t>
                </a:r>
                <a:r>
                  <a:rPr lang="en-US" i="1" spc="-10" dirty="0">
                    <a:solidFill>
                      <a:schemeClr val="tx1"/>
                    </a:solidFill>
                  </a:rPr>
                  <a:t>P</a:t>
                </a:r>
                <a:r>
                  <a:rPr lang="en-US" i="1" spc="-10" baseline="-25000" dirty="0">
                    <a:solidFill>
                      <a:schemeClr val="tx1"/>
                    </a:solidFill>
                  </a:rPr>
                  <a:t>i</a:t>
                </a:r>
                <a:r>
                  <a:rPr lang="en-US" i="1" baseline="-25000" dirty="0">
                    <a:solidFill>
                      <a:schemeClr val="tx1"/>
                    </a:solidFill>
                  </a:rPr>
                  <a:t> </a:t>
                </a:r>
                <a:r>
                  <a:rPr lang="en-US" i="1" dirty="0">
                    <a:solidFill>
                      <a:schemeClr val="tx1"/>
                    </a:solidFill>
                  </a:rPr>
                  <a:t> </a:t>
                </a:r>
                <a:r>
                  <a:rPr lang="en-US" i="1" spc="-114" dirty="0">
                    <a:solidFill>
                      <a:schemeClr val="tx1"/>
                    </a:solidFill>
                  </a:rPr>
                  <a:t> </a:t>
                </a:r>
                <a:r>
                  <a:rPr lang="en-US" spc="-10" dirty="0">
                    <a:solidFill>
                      <a:schemeClr val="tx1"/>
                    </a:solidFill>
                  </a:rPr>
                  <a:t>b</a:t>
                </a:r>
                <a:r>
                  <a:rPr lang="en-US" spc="-5" dirty="0">
                    <a:solidFill>
                      <a:schemeClr val="tx1"/>
                    </a:solidFill>
                  </a:rPr>
                  <a:t>y</a:t>
                </a:r>
                <a:r>
                  <a:rPr lang="en-US" dirty="0">
                    <a:solidFill>
                      <a:schemeClr val="tx1"/>
                    </a:solidFill>
                  </a:rPr>
                  <a:t> </a:t>
                </a:r>
                <a:r>
                  <a:rPr lang="en-US" spc="-125" dirty="0">
                    <a:solidFill>
                      <a:schemeClr val="tx1"/>
                    </a:solidFill>
                  </a:rPr>
                  <a:t> </a:t>
                </a:r>
                <a:r>
                  <a:rPr lang="en-US" spc="-5" dirty="0">
                    <a:solidFill>
                      <a:schemeClr val="tx1"/>
                    </a:solidFill>
                  </a:rPr>
                  <a:t>a</a:t>
                </a:r>
                <a:r>
                  <a:rPr lang="en-US" dirty="0">
                    <a:solidFill>
                      <a:schemeClr val="tx1"/>
                    </a:solidFill>
                  </a:rPr>
                  <a:t> </a:t>
                </a:r>
                <a:r>
                  <a:rPr lang="en-US" spc="-125" dirty="0">
                    <a:solidFill>
                      <a:schemeClr val="tx1"/>
                    </a:solidFill>
                  </a:rPr>
                  <a:t> </a:t>
                </a:r>
                <a:r>
                  <a:rPr lang="en-US" spc="-10" dirty="0">
                    <a:solidFill>
                      <a:schemeClr val="tx1"/>
                    </a:solidFill>
                  </a:rPr>
                  <a:t>lin</a:t>
                </a:r>
                <a:r>
                  <a:rPr lang="en-US" spc="-5" dirty="0">
                    <a:solidFill>
                      <a:schemeClr val="tx1"/>
                    </a:solidFill>
                  </a:rPr>
                  <a:t>e</a:t>
                </a:r>
                <a:r>
                  <a:rPr lang="en-US" dirty="0">
                    <a:solidFill>
                      <a:schemeClr val="tx1"/>
                    </a:solidFill>
                  </a:rPr>
                  <a:t> </a:t>
                </a:r>
                <a:r>
                  <a:rPr lang="en-US" spc="-125" dirty="0">
                    <a:solidFill>
                      <a:schemeClr val="tx1"/>
                    </a:solidFill>
                  </a:rPr>
                  <a:t> </a:t>
                </a:r>
                <a:r>
                  <a:rPr lang="en-US" spc="-5" dirty="0">
                    <a:solidFill>
                      <a:schemeClr val="tx1"/>
                    </a:solidFill>
                  </a:rPr>
                  <a:t>s</a:t>
                </a:r>
                <a:r>
                  <a:rPr lang="en-US" spc="-10" dirty="0">
                    <a:solidFill>
                      <a:schemeClr val="tx1"/>
                    </a:solidFill>
                  </a:rPr>
                  <a:t>egment </a:t>
                </a:r>
                <a:r>
                  <a:rPr lang="en-US" i="1" spc="55" dirty="0">
                    <a:solidFill>
                      <a:schemeClr val="tx1"/>
                    </a:solidFill>
                  </a:rPr>
                  <a:t>L</a:t>
                </a:r>
                <a:r>
                  <a:rPr lang="en-US" i="1" baseline="-25000" dirty="0">
                    <a:solidFill>
                      <a:schemeClr val="tx1"/>
                    </a:solidFill>
                  </a:rPr>
                  <a:t>i</a:t>
                </a:r>
                <a:r>
                  <a:rPr lang="en-US" i="1" spc="-97" baseline="-11111" dirty="0">
                    <a:solidFill>
                      <a:schemeClr val="tx1"/>
                    </a:solidFill>
                  </a:rPr>
                  <a:t> </a:t>
                </a:r>
                <a:r>
                  <a:rPr lang="en-US" spc="-5" dirty="0">
                    <a:solidFill>
                      <a:schemeClr val="tx1"/>
                    </a:solidFill>
                  </a:rPr>
                  <a:t>.</a:t>
                </a:r>
                <a:r>
                  <a:rPr lang="en-US" spc="120" dirty="0">
                    <a:solidFill>
                      <a:schemeClr val="tx1"/>
                    </a:solidFill>
                  </a:rPr>
                  <a:t> </a:t>
                </a:r>
                <a:r>
                  <a:rPr lang="en-US" spc="-15" dirty="0">
                    <a:solidFill>
                      <a:schemeClr val="tx1"/>
                    </a:solidFill>
                  </a:rPr>
                  <a:t>Th</a:t>
                </a:r>
                <a:r>
                  <a:rPr lang="en-US" spc="-5" dirty="0">
                    <a:solidFill>
                      <a:schemeClr val="tx1"/>
                    </a:solidFill>
                  </a:rPr>
                  <a:t>e</a:t>
                </a:r>
                <a:r>
                  <a:rPr lang="en-US" spc="120" dirty="0">
                    <a:solidFill>
                      <a:schemeClr val="tx1"/>
                    </a:solidFill>
                  </a:rPr>
                  <a:t> </a:t>
                </a:r>
                <a:r>
                  <a:rPr lang="en-US" spc="-10" dirty="0">
                    <a:solidFill>
                      <a:schemeClr val="tx1"/>
                    </a:solidFill>
                  </a:rPr>
                  <a:t>curv</a:t>
                </a:r>
                <a:r>
                  <a:rPr lang="en-US" spc="-5" dirty="0">
                    <a:solidFill>
                      <a:schemeClr val="tx1"/>
                    </a:solidFill>
                  </a:rPr>
                  <a:t>e</a:t>
                </a:r>
                <a:r>
                  <a:rPr lang="en-US" dirty="0">
                    <a:solidFill>
                      <a:schemeClr val="tx1"/>
                    </a:solidFill>
                  </a:rPr>
                  <a:t> </a:t>
                </a:r>
                <a:r>
                  <a:rPr lang="en-US" spc="-75" dirty="0">
                    <a:solidFill>
                      <a:schemeClr val="tx1"/>
                    </a:solidFill>
                  </a:rPr>
                  <a:t> </a:t>
                </a:r>
                <a:r>
                  <a:rPr lang="en-US" i="1" spc="65" dirty="0">
                    <a:solidFill>
                      <a:schemeClr val="tx1"/>
                    </a:solidFill>
                  </a:rPr>
                  <a:t>L</a:t>
                </a:r>
                <a:r>
                  <a:rPr lang="en-US" spc="-5" dirty="0">
                    <a:solidFill>
                      <a:schemeClr val="tx1"/>
                    </a:solidFill>
                  </a:rPr>
                  <a:t>,</a:t>
                </a:r>
                <a:r>
                  <a:rPr lang="en-US" spc="120" dirty="0">
                    <a:solidFill>
                      <a:schemeClr val="tx1"/>
                    </a:solidFill>
                  </a:rPr>
                  <a:t> </a:t>
                </a:r>
                <a:r>
                  <a:rPr lang="en-US" spc="-15" dirty="0">
                    <a:solidFill>
                      <a:schemeClr val="tx1"/>
                    </a:solidFill>
                  </a:rPr>
                  <a:t>mad</a:t>
                </a:r>
                <a:r>
                  <a:rPr lang="en-US" spc="-5" dirty="0">
                    <a:solidFill>
                      <a:schemeClr val="tx1"/>
                    </a:solidFill>
                  </a:rPr>
                  <a:t>e</a:t>
                </a:r>
                <a:r>
                  <a:rPr lang="en-US" spc="120" dirty="0">
                    <a:solidFill>
                      <a:schemeClr val="tx1"/>
                    </a:solidFill>
                  </a:rPr>
                  <a:t> </a:t>
                </a:r>
                <a:r>
                  <a:rPr lang="en-US" spc="-10" dirty="0">
                    <a:solidFill>
                      <a:schemeClr val="tx1"/>
                    </a:solidFill>
                  </a:rPr>
                  <a:t>u</a:t>
                </a:r>
                <a:r>
                  <a:rPr lang="en-US" spc="-5" dirty="0">
                    <a:solidFill>
                      <a:schemeClr val="tx1"/>
                    </a:solidFill>
                  </a:rPr>
                  <a:t>p</a:t>
                </a:r>
                <a:r>
                  <a:rPr lang="en-US" spc="120" dirty="0">
                    <a:solidFill>
                      <a:schemeClr val="tx1"/>
                    </a:solidFill>
                  </a:rPr>
                  <a:t> </a:t>
                </a:r>
                <a:r>
                  <a:rPr lang="en-US" spc="-10" dirty="0">
                    <a:solidFill>
                      <a:schemeClr val="tx1"/>
                    </a:solidFill>
                  </a:rPr>
                  <a:t>o</a:t>
                </a:r>
                <a:r>
                  <a:rPr lang="en-US" spc="-5" dirty="0">
                    <a:solidFill>
                      <a:schemeClr val="tx1"/>
                    </a:solidFill>
                  </a:rPr>
                  <a:t>f</a:t>
                </a:r>
                <a:r>
                  <a:rPr lang="en-US" spc="120" dirty="0">
                    <a:solidFill>
                      <a:schemeClr val="tx1"/>
                    </a:solidFill>
                  </a:rPr>
                  <a:t> </a:t>
                </a:r>
                <a:r>
                  <a:rPr lang="en-US" spc="-10" dirty="0">
                    <a:solidFill>
                      <a:schemeClr val="tx1"/>
                    </a:solidFill>
                  </a:rPr>
                  <a:t>th</a:t>
                </a:r>
                <a:r>
                  <a:rPr lang="en-US" spc="-5" dirty="0">
                    <a:solidFill>
                      <a:schemeClr val="tx1"/>
                    </a:solidFill>
                  </a:rPr>
                  <a:t>e</a:t>
                </a:r>
                <a:r>
                  <a:rPr lang="en-US" spc="120" dirty="0">
                    <a:solidFill>
                      <a:schemeClr val="tx1"/>
                    </a:solidFill>
                  </a:rPr>
                  <a:t> </a:t>
                </a:r>
                <a:r>
                  <a:rPr lang="en-US" spc="-5" dirty="0">
                    <a:solidFill>
                      <a:schemeClr val="tx1"/>
                    </a:solidFill>
                  </a:rPr>
                  <a:t>s</a:t>
                </a:r>
                <a:r>
                  <a:rPr lang="en-US" spc="-10" dirty="0">
                    <a:solidFill>
                      <a:schemeClr val="tx1"/>
                    </a:solidFill>
                  </a:rPr>
                  <a:t>egment</a:t>
                </a:r>
                <a:r>
                  <a:rPr lang="en-US" spc="-5" dirty="0">
                    <a:solidFill>
                      <a:schemeClr val="tx1"/>
                    </a:solidFill>
                  </a:rPr>
                  <a:t>s</a:t>
                </a:r>
                <a:r>
                  <a:rPr lang="en-US" dirty="0">
                    <a:solidFill>
                      <a:schemeClr val="tx1"/>
                    </a:solidFill>
                  </a:rPr>
                  <a:t> </a:t>
                </a:r>
                <a:r>
                  <a:rPr lang="en-US" spc="-75" dirty="0">
                    <a:solidFill>
                      <a:schemeClr val="tx1"/>
                    </a:solidFill>
                  </a:rPr>
                  <a:t> </a:t>
                </a:r>
                <a:r>
                  <a:rPr lang="en-US" i="1" spc="55" dirty="0">
                    <a:solidFill>
                      <a:schemeClr val="tx1"/>
                    </a:solidFill>
                  </a:rPr>
                  <a:t>L</a:t>
                </a:r>
                <a:r>
                  <a:rPr lang="en-US" i="1" baseline="-25000" dirty="0">
                    <a:solidFill>
                      <a:schemeClr val="tx1"/>
                    </a:solidFill>
                  </a:rPr>
                  <a:t>i</a:t>
                </a:r>
                <a:r>
                  <a:rPr lang="en-US" i="1" spc="-97" baseline="-11111" dirty="0">
                    <a:solidFill>
                      <a:schemeClr val="tx1"/>
                    </a:solidFill>
                  </a:rPr>
                  <a:t> </a:t>
                </a:r>
                <a:r>
                  <a:rPr lang="en-US" spc="-5" dirty="0">
                    <a:solidFill>
                      <a:schemeClr val="tx1"/>
                    </a:solidFill>
                  </a:rPr>
                  <a:t>,</a:t>
                </a:r>
                <a:r>
                  <a:rPr lang="en-US" spc="120" dirty="0">
                    <a:solidFill>
                      <a:schemeClr val="tx1"/>
                    </a:solidFill>
                  </a:rPr>
                  <a:t> </a:t>
                </a:r>
                <a:r>
                  <a:rPr lang="en-US" spc="-5" dirty="0">
                    <a:solidFill>
                      <a:schemeClr val="tx1"/>
                    </a:solidFill>
                  </a:rPr>
                  <a:t>is</a:t>
                </a:r>
                <a:r>
                  <a:rPr lang="en-US" spc="114" dirty="0">
                    <a:solidFill>
                      <a:schemeClr val="tx1"/>
                    </a:solidFill>
                  </a:rPr>
                  <a:t> </a:t>
                </a:r>
                <a:r>
                  <a:rPr lang="en-US" spc="-10" dirty="0">
                    <a:solidFill>
                      <a:schemeClr val="tx1"/>
                    </a:solidFill>
                  </a:rPr>
                  <a:t>calle</a:t>
                </a:r>
                <a:r>
                  <a:rPr lang="en-US" spc="-5" dirty="0">
                    <a:solidFill>
                      <a:schemeClr val="tx1"/>
                    </a:solidFill>
                  </a:rPr>
                  <a:t>d</a:t>
                </a:r>
                <a:r>
                  <a:rPr lang="en-US" spc="120" dirty="0">
                    <a:solidFill>
                      <a:schemeClr val="tx1"/>
                    </a:solidFill>
                  </a:rPr>
                  <a:t> </a:t>
                </a:r>
                <a:r>
                  <a:rPr lang="en-US" spc="-5" dirty="0">
                    <a:solidFill>
                      <a:schemeClr val="tx1"/>
                    </a:solidFill>
                  </a:rPr>
                  <a:t>a</a:t>
                </a:r>
                <a:r>
                  <a:rPr lang="en-US" spc="114" dirty="0">
                    <a:solidFill>
                      <a:schemeClr val="tx1"/>
                    </a:solidFill>
                  </a:rPr>
                  <a:t> </a:t>
                </a:r>
                <a:r>
                  <a:rPr lang="en-US" b="1" i="1" spc="-10" dirty="0">
                    <a:solidFill>
                      <a:schemeClr val="tx1"/>
                    </a:solidFill>
                  </a:rPr>
                  <a:t>polygona</a:t>
                </a:r>
                <a:r>
                  <a:rPr lang="en-US" b="1" i="1" spc="-5" dirty="0">
                    <a:solidFill>
                      <a:schemeClr val="tx1"/>
                    </a:solidFill>
                  </a:rPr>
                  <a:t>l</a:t>
                </a:r>
                <a:r>
                  <a:rPr lang="en-US" b="1" i="1" spc="120" dirty="0">
                    <a:solidFill>
                      <a:schemeClr val="tx1"/>
                    </a:solidFill>
                  </a:rPr>
                  <a:t> </a:t>
                </a:r>
                <a:r>
                  <a:rPr lang="en-US" b="1" i="1" spc="-10" dirty="0">
                    <a:solidFill>
                      <a:schemeClr val="tx1"/>
                    </a:solidFill>
                  </a:rPr>
                  <a:t>approximation </a:t>
                </a:r>
                <a:r>
                  <a:rPr lang="en-US" spc="-5" dirty="0">
                    <a:solidFill>
                      <a:schemeClr val="tx1"/>
                    </a:solidFill>
                  </a:rPr>
                  <a:t>(Figure</a:t>
                </a:r>
                <a:r>
                  <a:rPr lang="en-US" spc="60" dirty="0">
                    <a:solidFill>
                      <a:schemeClr val="tx1"/>
                    </a:solidFill>
                  </a:rPr>
                  <a:t> </a:t>
                </a:r>
                <a:r>
                  <a:rPr lang="en-US" spc="-10" dirty="0">
                    <a:solidFill>
                      <a:schemeClr val="tx1"/>
                    </a:solidFill>
                  </a:rPr>
                  <a:t>1</a:t>
                </a:r>
                <a:r>
                  <a:rPr lang="en-US" spc="-5" dirty="0">
                    <a:solidFill>
                      <a:schemeClr val="tx1"/>
                    </a:solidFill>
                  </a:rPr>
                  <a:t>).</a:t>
                </a:r>
                <a:r>
                  <a:rPr lang="en-US" spc="60" dirty="0">
                    <a:solidFill>
                      <a:schemeClr val="tx1"/>
                    </a:solidFill>
                  </a:rPr>
                  <a:t> </a:t>
                </a:r>
              </a:p>
              <a:p>
                <a:pPr marL="0" marR="5080" indent="0">
                  <a:lnSpc>
                    <a:spcPct val="100000"/>
                  </a:lnSpc>
                  <a:buNone/>
                </a:pPr>
                <a:r>
                  <a:rPr lang="en-US" spc="-10" dirty="0">
                    <a:solidFill>
                      <a:schemeClr val="tx1"/>
                    </a:solidFill>
                  </a:rPr>
                  <a:t>The</a:t>
                </a:r>
                <a:r>
                  <a:rPr lang="en-US" spc="60" dirty="0">
                    <a:solidFill>
                      <a:schemeClr val="tx1"/>
                    </a:solidFill>
                  </a:rPr>
                  <a:t> </a:t>
                </a:r>
                <a:r>
                  <a:rPr lang="en-US" spc="-5" dirty="0">
                    <a:solidFill>
                      <a:schemeClr val="tx1"/>
                    </a:solidFill>
                  </a:rPr>
                  <a:t>length</a:t>
                </a:r>
                <a:r>
                  <a:rPr lang="en-US" spc="60" dirty="0">
                    <a:solidFill>
                      <a:schemeClr val="tx1"/>
                    </a:solidFill>
                  </a:rPr>
                  <a:t> </a:t>
                </a:r>
                <a:r>
                  <a:rPr lang="en-US" spc="-10" dirty="0">
                    <a:solidFill>
                      <a:schemeClr val="tx1"/>
                    </a:solidFill>
                  </a:rPr>
                  <a:t>o</a:t>
                </a:r>
                <a:r>
                  <a:rPr lang="en-US" spc="-5" dirty="0">
                    <a:solidFill>
                      <a:schemeClr val="tx1"/>
                    </a:solidFill>
                  </a:rPr>
                  <a:t>f</a:t>
                </a:r>
                <a:r>
                  <a:rPr lang="en-US" spc="114" dirty="0">
                    <a:solidFill>
                      <a:schemeClr val="tx1"/>
                    </a:solidFill>
                  </a:rPr>
                  <a:t> </a:t>
                </a:r>
                <a:r>
                  <a:rPr lang="en-US" i="1" spc="65" dirty="0">
                    <a:solidFill>
                      <a:schemeClr val="tx1"/>
                    </a:solidFill>
                  </a:rPr>
                  <a:t>L</a:t>
                </a:r>
                <a:r>
                  <a:rPr lang="en-US" spc="-5" dirty="0">
                    <a:solidFill>
                      <a:schemeClr val="tx1"/>
                    </a:solidFill>
                  </a:rPr>
                  <a:t>,</a:t>
                </a:r>
                <a:r>
                  <a:rPr lang="en-US" spc="60" dirty="0">
                    <a:solidFill>
                      <a:schemeClr val="tx1"/>
                    </a:solidFill>
                  </a:rPr>
                  <a:t> </a:t>
                </a:r>
                <a:r>
                  <a:rPr lang="en-US" spc="-10" dirty="0">
                    <a:solidFill>
                      <a:schemeClr val="tx1"/>
                    </a:solidFill>
                  </a:rPr>
                  <a:t>whic</a:t>
                </a:r>
                <a:r>
                  <a:rPr lang="en-US" spc="-5" dirty="0">
                    <a:solidFill>
                      <a:schemeClr val="tx1"/>
                    </a:solidFill>
                  </a:rPr>
                  <a:t>h</a:t>
                </a:r>
                <a:r>
                  <a:rPr lang="en-US" spc="60" dirty="0">
                    <a:solidFill>
                      <a:schemeClr val="tx1"/>
                    </a:solidFill>
                  </a:rPr>
                  <a:t> </a:t>
                </a:r>
                <a:r>
                  <a:rPr lang="en-US" spc="-15" dirty="0">
                    <a:solidFill>
                      <a:schemeClr val="tx1"/>
                    </a:solidFill>
                  </a:rPr>
                  <a:t>w</a:t>
                </a:r>
                <a:r>
                  <a:rPr lang="en-US" spc="-5" dirty="0">
                    <a:solidFill>
                      <a:schemeClr val="tx1"/>
                    </a:solidFill>
                  </a:rPr>
                  <a:t>e</a:t>
                </a:r>
                <a:r>
                  <a:rPr lang="en-US" spc="60" dirty="0">
                    <a:solidFill>
                      <a:schemeClr val="tx1"/>
                    </a:solidFill>
                  </a:rPr>
                  <a:t> </a:t>
                </a:r>
                <a:r>
                  <a:rPr lang="en-US" spc="-10" dirty="0">
                    <a:solidFill>
                      <a:schemeClr val="tx1"/>
                    </a:solidFill>
                  </a:rPr>
                  <a:t>denot</a:t>
                </a:r>
                <a:r>
                  <a:rPr lang="en-US" spc="-5" dirty="0">
                    <a:solidFill>
                      <a:schemeClr val="tx1"/>
                    </a:solidFill>
                  </a:rPr>
                  <a:t>e</a:t>
                </a:r>
                <a:r>
                  <a:rPr lang="en-US" spc="60" dirty="0">
                    <a:solidFill>
                      <a:schemeClr val="tx1"/>
                    </a:solidFill>
                  </a:rPr>
                  <a:t> </a:t>
                </a:r>
                <a:r>
                  <a:rPr lang="en-US" spc="-35" dirty="0">
                    <a:solidFill>
                      <a:schemeClr val="tx1"/>
                    </a:solidFill>
                  </a:rPr>
                  <a:t>|</a:t>
                </a:r>
                <a:r>
                  <a:rPr lang="en-US" i="1" spc="65" dirty="0">
                    <a:solidFill>
                      <a:schemeClr val="tx1"/>
                    </a:solidFill>
                  </a:rPr>
                  <a:t>L</a:t>
                </a:r>
                <a:r>
                  <a:rPr lang="en-US" spc="-90" dirty="0">
                    <a:solidFill>
                      <a:schemeClr val="tx1"/>
                    </a:solidFill>
                  </a:rPr>
                  <a:t>|</a:t>
                </a:r>
                <a:r>
                  <a:rPr lang="en-US" spc="-5" dirty="0">
                    <a:solidFill>
                      <a:schemeClr val="tx1"/>
                    </a:solidFill>
                  </a:rPr>
                  <a:t>,</a:t>
                </a:r>
                <a:r>
                  <a:rPr lang="en-US" spc="55" dirty="0">
                    <a:solidFill>
                      <a:schemeClr val="tx1"/>
                    </a:solidFill>
                  </a:rPr>
                  <a:t> </a:t>
                </a:r>
                <a:r>
                  <a:rPr lang="en-US" spc="-5" dirty="0">
                    <a:solidFill>
                      <a:schemeClr val="tx1"/>
                    </a:solidFill>
                  </a:rPr>
                  <a:t>is</a:t>
                </a:r>
                <a:r>
                  <a:rPr lang="en-US" spc="6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60" dirty="0">
                    <a:solidFill>
                      <a:schemeClr val="tx1"/>
                    </a:solidFill>
                  </a:rPr>
                  <a:t> </a:t>
                </a:r>
                <a:r>
                  <a:rPr lang="en-US" spc="-10" dirty="0">
                    <a:solidFill>
                      <a:schemeClr val="tx1"/>
                    </a:solidFill>
                  </a:rPr>
                  <a:t>sum</a:t>
                </a:r>
                <a:r>
                  <a:rPr lang="en-US" spc="60" dirty="0">
                    <a:solidFill>
                      <a:schemeClr val="tx1"/>
                    </a:solidFill>
                  </a:rPr>
                  <a:t> </a:t>
                </a:r>
                <a:r>
                  <a:rPr lang="en-US" spc="-10" dirty="0">
                    <a:solidFill>
                      <a:schemeClr val="tx1"/>
                    </a:solidFill>
                  </a:rPr>
                  <a:t>o</a:t>
                </a:r>
                <a:r>
                  <a:rPr lang="en-US" spc="-5" dirty="0">
                    <a:solidFill>
                      <a:schemeClr val="tx1"/>
                    </a:solidFill>
                  </a:rPr>
                  <a:t>f</a:t>
                </a:r>
                <a:r>
                  <a:rPr lang="en-US" spc="6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60" dirty="0">
                    <a:solidFill>
                      <a:schemeClr val="tx1"/>
                    </a:solidFill>
                  </a:rPr>
                  <a:t> </a:t>
                </a:r>
                <a:r>
                  <a:rPr lang="en-US" spc="-10" dirty="0">
                    <a:solidFill>
                      <a:schemeClr val="tx1"/>
                    </a:solidFill>
                  </a:rPr>
                  <a:t>length</a:t>
                </a:r>
                <a:r>
                  <a:rPr lang="en-US" spc="-5" dirty="0">
                    <a:solidFill>
                      <a:schemeClr val="tx1"/>
                    </a:solidFill>
                  </a:rPr>
                  <a:t>s</a:t>
                </a:r>
                <a:r>
                  <a:rPr lang="en-US" spc="60" dirty="0">
                    <a:solidFill>
                      <a:schemeClr val="tx1"/>
                    </a:solidFill>
                  </a:rPr>
                  <a:t> </a:t>
                </a:r>
                <a:r>
                  <a:rPr lang="en-US" spc="-35" dirty="0">
                    <a:solidFill>
                      <a:schemeClr val="tx1"/>
                    </a:solidFill>
                  </a:rPr>
                  <a:t>|</a:t>
                </a:r>
                <a:r>
                  <a:rPr lang="en-US" i="1" spc="55" dirty="0">
                    <a:solidFill>
                      <a:schemeClr val="tx1"/>
                    </a:solidFill>
                  </a:rPr>
                  <a:t>L</a:t>
                </a:r>
                <a:r>
                  <a:rPr lang="en-US" i="1" baseline="-25000" dirty="0">
                    <a:solidFill>
                      <a:schemeClr val="tx1"/>
                    </a:solidFill>
                  </a:rPr>
                  <a:t>i</a:t>
                </a:r>
                <a:r>
                  <a:rPr lang="en-US" i="1" spc="-97" baseline="-11111" dirty="0">
                    <a:solidFill>
                      <a:schemeClr val="tx1"/>
                    </a:solidFill>
                  </a:rPr>
                  <a:t> </a:t>
                </a:r>
                <a:r>
                  <a:rPr lang="en-US" spc="-90" dirty="0">
                    <a:solidFill>
                      <a:schemeClr val="tx1"/>
                    </a:solidFill>
                  </a:rPr>
                  <a:t>|</a:t>
                </a:r>
                <a:r>
                  <a:rPr lang="en-US" spc="-10" dirty="0">
                    <a:solidFill>
                      <a:schemeClr val="tx1"/>
                    </a:solidFill>
                  </a:rPr>
                  <a:t> o</a:t>
                </a:r>
                <a:r>
                  <a:rPr lang="en-US" spc="-5" dirty="0">
                    <a:solidFill>
                      <a:schemeClr val="tx1"/>
                    </a:solidFill>
                  </a:rPr>
                  <a:t>f</a:t>
                </a:r>
                <a:r>
                  <a:rPr lang="en-US" spc="60" dirty="0">
                    <a:solidFill>
                      <a:schemeClr val="tx1"/>
                    </a:solidFill>
                  </a:rPr>
                  <a:t> </a:t>
                </a:r>
                <a:r>
                  <a:rPr lang="en-US" spc="-10" dirty="0">
                    <a:solidFill>
                      <a:schemeClr val="tx1"/>
                    </a:solidFill>
                  </a:rPr>
                  <a:t>the </a:t>
                </a:r>
                <a:r>
                  <a:rPr lang="en-US" spc="-5" dirty="0">
                    <a:solidFill>
                      <a:schemeClr val="tx1"/>
                    </a:solidFill>
                  </a:rPr>
                  <a:t>segments:</a:t>
                </a:r>
                <a:endParaRPr lang="en-US" dirty="0">
                  <a:solidFill>
                    <a:schemeClr val="tx1"/>
                  </a:solidFill>
                </a:endParaRPr>
              </a:p>
              <a:p>
                <a:pPr marL="0" marR="5080" indent="0">
                  <a:lnSpc>
                    <a:spcPct val="100000"/>
                  </a:lnSpc>
                  <a:buNone/>
                </a:pPr>
                <a14:m>
                  <m:oMath xmlns:m="http://schemas.openxmlformats.org/officeDocument/2006/math">
                    <m:d>
                      <m:dPr>
                        <m:begChr m:val="|"/>
                        <m:endChr m:val="|"/>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𝐿</m:t>
                        </m:r>
                      </m:e>
                    </m:d>
                    <m:r>
                      <a:rPr lang="en-US" b="0" i="1" smtClean="0">
                        <a:solidFill>
                          <a:schemeClr val="tx1"/>
                        </a:solidFill>
                        <a:latin typeface="Cambria Math" panose="02040503050406030204" pitchFamily="18" charset="0"/>
                        <a:cs typeface="Times New Roman"/>
                      </a:rPr>
                      <m:t>=</m:t>
                    </m:r>
                    <m:d>
                      <m:dPr>
                        <m:begChr m:val="|"/>
                        <m:endChr m:val="|"/>
                        <m:ctrlPr>
                          <a:rPr lang="en-US" b="0" i="1" smtClean="0">
                            <a:solidFill>
                              <a:schemeClr val="tx1"/>
                            </a:solidFill>
                            <a:latin typeface="Cambria Math" panose="02040503050406030204" pitchFamily="18" charset="0"/>
                            <a:cs typeface="Times New Roman"/>
                          </a:rPr>
                        </m:ctrlPr>
                      </m:dPr>
                      <m:e>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𝐿</m:t>
                            </m:r>
                          </m:e>
                          <m:sub>
                            <m:r>
                              <a:rPr lang="en-US" b="0" i="1" smtClean="0">
                                <a:solidFill>
                                  <a:schemeClr val="tx1"/>
                                </a:solidFill>
                                <a:latin typeface="Cambria Math" panose="02040503050406030204" pitchFamily="18" charset="0"/>
                                <a:cs typeface="Times New Roman"/>
                              </a:rPr>
                              <m:t>1</m:t>
                            </m:r>
                          </m:sub>
                        </m:sSub>
                      </m:e>
                    </m:d>
                    <m:r>
                      <a:rPr lang="en-US" b="0" i="1" smtClean="0">
                        <a:solidFill>
                          <a:schemeClr val="tx1"/>
                        </a:solidFill>
                        <a:latin typeface="Cambria Math" panose="02040503050406030204" pitchFamily="18" charset="0"/>
                        <a:cs typeface="Times New Roman"/>
                      </a:rPr>
                      <m:t>+</m:t>
                    </m:r>
                    <m:d>
                      <m:dPr>
                        <m:begChr m:val="|"/>
                        <m:endChr m:val="|"/>
                        <m:ctrlPr>
                          <a:rPr lang="en-US" b="0" i="1" smtClean="0">
                            <a:solidFill>
                              <a:schemeClr val="tx1"/>
                            </a:solidFill>
                            <a:latin typeface="Cambria Math" panose="02040503050406030204" pitchFamily="18" charset="0"/>
                            <a:cs typeface="Times New Roman"/>
                          </a:rPr>
                        </m:ctrlPr>
                      </m:dPr>
                      <m:e>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𝐿</m:t>
                            </m:r>
                          </m:e>
                          <m:sub>
                            <m:r>
                              <a:rPr lang="en-US" b="0" i="1" smtClean="0">
                                <a:solidFill>
                                  <a:schemeClr val="tx1"/>
                                </a:solidFill>
                                <a:latin typeface="Cambria Math" panose="02040503050406030204" pitchFamily="18" charset="0"/>
                                <a:cs typeface="Times New Roman"/>
                              </a:rPr>
                              <m:t>2</m:t>
                            </m:r>
                          </m:sub>
                        </m:sSub>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sSub>
                          <m:sSubPr>
                            <m:ctrlPr>
                              <a:rPr lang="en-US" b="0" i="1" smtClean="0">
                                <a:solidFill>
                                  <a:schemeClr val="tx1"/>
                                </a:solidFill>
                                <a:latin typeface="Cambria Math" panose="02040503050406030204" pitchFamily="18" charset="0"/>
                                <a:ea typeface="Cambria Math" panose="02040503050406030204" pitchFamily="18" charset="0"/>
                                <a:cs typeface="Times New Roman"/>
                              </a:rPr>
                            </m:ctrlPr>
                          </m:sSubPr>
                          <m:e>
                            <m:r>
                              <a:rPr lang="en-US" b="0" i="1" smtClean="0">
                                <a:solidFill>
                                  <a:schemeClr val="tx1"/>
                                </a:solidFill>
                                <a:latin typeface="Cambria Math" panose="02040503050406030204" pitchFamily="18" charset="0"/>
                                <a:ea typeface="Cambria Math" panose="02040503050406030204" pitchFamily="18" charset="0"/>
                                <a:cs typeface="Times New Roman"/>
                              </a:rPr>
                              <m:t>𝐿</m:t>
                            </m:r>
                          </m:e>
                          <m:sub>
                            <m:r>
                              <a:rPr lang="en-US" b="0" i="1" smtClean="0">
                                <a:solidFill>
                                  <a:schemeClr val="tx1"/>
                                </a:solidFill>
                                <a:latin typeface="Cambria Math" panose="02040503050406030204" pitchFamily="18" charset="0"/>
                                <a:ea typeface="Cambria Math" panose="02040503050406030204" pitchFamily="18" charset="0"/>
                                <a:cs typeface="Times New Roman"/>
                              </a:rPr>
                              <m:t>𝑁</m:t>
                            </m:r>
                          </m:sub>
                        </m:sSub>
                      </m:e>
                    </m:d>
                    <m:r>
                      <a:rPr lang="en-US" b="0" i="1" smtClean="0">
                        <a:solidFill>
                          <a:schemeClr val="tx1"/>
                        </a:solidFill>
                        <a:latin typeface="Cambria Math" panose="02040503050406030204" pitchFamily="18" charset="0"/>
                        <a:ea typeface="Cambria Math" panose="02040503050406030204" pitchFamily="18" charset="0"/>
                        <a:cs typeface="Times New Roman"/>
                      </a:rPr>
                      <m:t>=</m:t>
                    </m:r>
                    <m:nary>
                      <m:naryPr>
                        <m:chr m:val="∑"/>
                        <m:ctrlPr>
                          <a:rPr lang="en-US" b="0" i="1" smtClean="0">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ea typeface="Cambria Math" panose="02040503050406030204" pitchFamily="18" charset="0"/>
                            <a:cs typeface="Times New Roman"/>
                          </a:rPr>
                          <m:t>𝑖</m:t>
                        </m:r>
                        <m:r>
                          <a:rPr lang="en-US" b="0" i="1" smtClean="0">
                            <a:solidFill>
                              <a:schemeClr val="tx1"/>
                            </a:solidFill>
                            <a:latin typeface="Cambria Math" panose="02040503050406030204" pitchFamily="18" charset="0"/>
                            <a:ea typeface="Cambria Math" panose="02040503050406030204" pitchFamily="18" charset="0"/>
                            <a:cs typeface="Times New Roman"/>
                          </a:rPr>
                          <m:t>=1</m:t>
                        </m:r>
                      </m:sub>
                      <m:sup>
                        <m:r>
                          <a:rPr lang="en-US" b="0" i="1" smtClean="0">
                            <a:solidFill>
                              <a:schemeClr val="tx1"/>
                            </a:solidFill>
                            <a:latin typeface="Cambria Math" panose="02040503050406030204" pitchFamily="18" charset="0"/>
                            <a:ea typeface="Cambria Math" panose="02040503050406030204" pitchFamily="18" charset="0"/>
                            <a:cs typeface="Times New Roman"/>
                          </a:rPr>
                          <m:t>𝑁</m:t>
                        </m:r>
                      </m:sup>
                      <m:e>
                        <m:r>
                          <a:rPr lang="en-US" b="0" i="1" smtClean="0">
                            <a:solidFill>
                              <a:schemeClr val="tx1"/>
                            </a:solidFill>
                            <a:latin typeface="Cambria Math" panose="02040503050406030204" pitchFamily="18" charset="0"/>
                            <a:ea typeface="Cambria Math" panose="02040503050406030204" pitchFamily="18" charset="0"/>
                            <a:cs typeface="Times New Roman"/>
                          </a:rPr>
                          <m:t>|</m:t>
                        </m:r>
                        <m:sSub>
                          <m:sSubPr>
                            <m:ctrlPr>
                              <a:rPr lang="en-US" b="0" i="1" smtClean="0">
                                <a:solidFill>
                                  <a:schemeClr val="tx1"/>
                                </a:solidFill>
                                <a:latin typeface="Cambria Math" panose="02040503050406030204" pitchFamily="18" charset="0"/>
                                <a:ea typeface="Cambria Math" panose="02040503050406030204" pitchFamily="18" charset="0"/>
                                <a:cs typeface="Times New Roman"/>
                              </a:rPr>
                            </m:ctrlPr>
                          </m:sSubPr>
                          <m:e>
                            <m:r>
                              <a:rPr lang="en-US" b="0" i="1" smtClean="0">
                                <a:solidFill>
                                  <a:schemeClr val="tx1"/>
                                </a:solidFill>
                                <a:latin typeface="Cambria Math" panose="02040503050406030204" pitchFamily="18" charset="0"/>
                                <a:ea typeface="Cambria Math" panose="02040503050406030204" pitchFamily="18" charset="0"/>
                                <a:cs typeface="Times New Roman"/>
                              </a:rPr>
                              <m:t>𝐿</m:t>
                            </m:r>
                          </m:e>
                          <m:sub>
                            <m:r>
                              <a:rPr lang="en-US" b="0" i="1" smtClean="0">
                                <a:solidFill>
                                  <a:schemeClr val="tx1"/>
                                </a:solidFill>
                                <a:latin typeface="Cambria Math" panose="02040503050406030204" pitchFamily="18" charset="0"/>
                                <a:ea typeface="Cambria Math" panose="02040503050406030204" pitchFamily="18" charset="0"/>
                                <a:cs typeface="Times New Roman"/>
                              </a:rPr>
                              <m:t>𝑖</m:t>
                            </m:r>
                          </m:sub>
                        </m:sSub>
                        <m:r>
                          <a:rPr lang="en-US" b="0" i="1" smtClean="0">
                            <a:solidFill>
                              <a:schemeClr val="tx1"/>
                            </a:solidFill>
                            <a:latin typeface="Cambria Math" panose="02040503050406030204" pitchFamily="18" charset="0"/>
                            <a:ea typeface="Cambria Math" panose="02040503050406030204" pitchFamily="18" charset="0"/>
                            <a:cs typeface="Times New Roman"/>
                          </a:rPr>
                          <m:t>|</m:t>
                        </m:r>
                      </m:e>
                    </m:nary>
                  </m:oMath>
                </a14:m>
                <a:r>
                  <a:rPr lang="en-US" dirty="0"/>
                  <a:t> </a:t>
                </a: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pic>
        <p:nvPicPr>
          <p:cNvPr id="5" name="Picture 2" descr="A graph shows points on the curve connected by line segments. In quadrant 1, the x axis has tick marks labeled a equals x subscript 0, x subscript 1, x subscript 2, unlabeled point, x subscript quantity i minus 1, x subscript i, unlabeled point, b equals x subscript capital n. The y axis is not scaled. The curve of y equals f of x begins at a equals x subscript 0 at a point labeled capital p subscript 0, is concave up, descends to an inflection point, labeled capital p subscript 1, at x subscript 1, to a minimum, labeled capital p subscript 2, at x equals x subscript 2, rising to an inflection point, point not labeled, changing to concave down, increases to a maximum, labeled capital p subscript quantity i minus 1, at x subscript quantity i minus 1, descends to an inflection point, labeled capital p subscript i, at x subscript i, changes to concave up, reaches a minimum, point not labeled, then increases to a point, labeled capital p subscript capital n, at b equals x subscript capital n. Dashed line segments connect one point to the next along the curv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67635" y="3070217"/>
            <a:ext cx="4900620" cy="3540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423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8.2  Arc Length and Surface </a:t>
            </a:r>
            <a:r>
              <a:rPr lang="en-US" sz="3100" dirty="0"/>
              <a:t>Area </a:t>
            </a:r>
            <a:r>
              <a:rPr lang="en-US" sz="3100" dirty="0" smtClean="0"/>
              <a:t>(3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15" dirty="0">
                    <a:latin typeface="Times New Roman"/>
                    <a:cs typeface="Times New Roman"/>
                  </a:rPr>
                  <a:t>A</a:t>
                </a:r>
                <a:r>
                  <a:rPr lang="en-US" spc="-5" dirty="0">
                    <a:latin typeface="Times New Roman"/>
                    <a:cs typeface="Times New Roman"/>
                  </a:rPr>
                  <a:t>s</a:t>
                </a:r>
                <a:r>
                  <a:rPr lang="en-US" spc="55" dirty="0">
                    <a:latin typeface="Times New Roman"/>
                    <a:cs typeface="Times New Roman"/>
                  </a:rPr>
                  <a:t> </a:t>
                </a:r>
                <a:r>
                  <a:rPr lang="en-US" spc="-15" dirty="0">
                    <a:latin typeface="Times New Roman"/>
                    <a:cs typeface="Times New Roman"/>
                  </a:rPr>
                  <a:t>ma</a:t>
                </a:r>
                <a:r>
                  <a:rPr lang="en-US" spc="-5" dirty="0">
                    <a:latin typeface="Times New Roman"/>
                    <a:cs typeface="Times New Roman"/>
                  </a:rPr>
                  <a:t>y</a:t>
                </a:r>
                <a:r>
                  <a:rPr lang="en-US" spc="55" dirty="0">
                    <a:latin typeface="Times New Roman"/>
                    <a:cs typeface="Times New Roman"/>
                  </a:rPr>
                  <a:t> </a:t>
                </a:r>
                <a:r>
                  <a:rPr lang="en-US" spc="-10" dirty="0">
                    <a:latin typeface="Times New Roman"/>
                    <a:cs typeface="Times New Roman"/>
                  </a:rPr>
                  <a:t>b</a:t>
                </a:r>
                <a:r>
                  <a:rPr lang="en-US" spc="-5" dirty="0">
                    <a:latin typeface="Times New Roman"/>
                    <a:cs typeface="Times New Roman"/>
                  </a:rPr>
                  <a:t>e</a:t>
                </a:r>
                <a:r>
                  <a:rPr lang="en-US" spc="55" dirty="0">
                    <a:latin typeface="Times New Roman"/>
                    <a:cs typeface="Times New Roman"/>
                  </a:rPr>
                  <a:t> </a:t>
                </a:r>
                <a:r>
                  <a:rPr lang="en-US" spc="-10" dirty="0">
                    <a:latin typeface="Times New Roman"/>
                    <a:cs typeface="Times New Roman"/>
                  </a:rPr>
                  <a:t>expected</a:t>
                </a:r>
                <a:r>
                  <a:rPr lang="en-US" spc="-5" dirty="0">
                    <a:latin typeface="Times New Roman"/>
                    <a:cs typeface="Times New Roman"/>
                  </a:rPr>
                  <a:t>,</a:t>
                </a:r>
                <a:r>
                  <a:rPr lang="en-US" spc="5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55" dirty="0">
                    <a:latin typeface="Times New Roman"/>
                    <a:cs typeface="Times New Roman"/>
                  </a:rPr>
                  <a:t> </a:t>
                </a:r>
                <a:r>
                  <a:rPr lang="en-US" spc="-10" dirty="0">
                    <a:latin typeface="Times New Roman"/>
                    <a:cs typeface="Times New Roman"/>
                  </a:rPr>
                  <a:t>polygona</a:t>
                </a:r>
                <a:r>
                  <a:rPr lang="en-US" spc="-5" dirty="0">
                    <a:latin typeface="Times New Roman"/>
                    <a:cs typeface="Times New Roman"/>
                  </a:rPr>
                  <a:t>l</a:t>
                </a:r>
                <a:r>
                  <a:rPr lang="en-US" spc="55" dirty="0">
                    <a:latin typeface="Times New Roman"/>
                    <a:cs typeface="Times New Roman"/>
                  </a:rPr>
                  <a:t> </a:t>
                </a:r>
                <a:r>
                  <a:rPr lang="en-US" spc="-10" dirty="0">
                    <a:latin typeface="Times New Roman"/>
                    <a:cs typeface="Times New Roman"/>
                  </a:rPr>
                  <a:t>approximation</a:t>
                </a:r>
                <a:r>
                  <a:rPr lang="en-US" spc="-5" dirty="0">
                    <a:latin typeface="Times New Roman"/>
                    <a:cs typeface="Times New Roman"/>
                  </a:rPr>
                  <a:t>s</a:t>
                </a:r>
                <a:r>
                  <a:rPr lang="en-US" spc="114" dirty="0">
                    <a:latin typeface="Times New Roman"/>
                    <a:cs typeface="Times New Roman"/>
                  </a:rPr>
                  <a:t> </a:t>
                </a:r>
                <a:r>
                  <a:rPr lang="en-US" i="1" spc="-10" dirty="0">
                    <a:latin typeface="Times New Roman"/>
                    <a:cs typeface="Times New Roman"/>
                  </a:rPr>
                  <a:t>L</a:t>
                </a:r>
                <a:r>
                  <a:rPr lang="en-US" i="1" dirty="0">
                    <a:latin typeface="Times New Roman"/>
                    <a:cs typeface="Times New Roman"/>
                  </a:rPr>
                  <a:t> </a:t>
                </a:r>
                <a:r>
                  <a:rPr lang="en-US" i="1" spc="-120" dirty="0">
                    <a:latin typeface="Times New Roman"/>
                    <a:cs typeface="Times New Roman"/>
                  </a:rPr>
                  <a:t> </a:t>
                </a:r>
                <a:r>
                  <a:rPr lang="en-US" spc="-5" dirty="0">
                    <a:latin typeface="Times New Roman"/>
                    <a:cs typeface="Times New Roman"/>
                  </a:rPr>
                  <a:t>approximate</a:t>
                </a:r>
                <a:r>
                  <a:rPr lang="en-US" spc="55" dirty="0">
                    <a:latin typeface="Times New Roman"/>
                    <a:cs typeface="Times New Roman"/>
                  </a:rPr>
                  <a:t> </a:t>
                </a:r>
                <a:r>
                  <a:rPr lang="en-US" spc="-5" dirty="0">
                    <a:latin typeface="Times New Roman"/>
                    <a:cs typeface="Times New Roman"/>
                  </a:rPr>
                  <a:t>the</a:t>
                </a:r>
                <a:r>
                  <a:rPr lang="en-US" spc="55" dirty="0">
                    <a:latin typeface="Times New Roman"/>
                    <a:cs typeface="Times New Roman"/>
                  </a:rPr>
                  <a:t> </a:t>
                </a:r>
                <a:r>
                  <a:rPr lang="en-US" spc="-5" dirty="0">
                    <a:latin typeface="Times New Roman"/>
                    <a:cs typeface="Times New Roman"/>
                  </a:rPr>
                  <a:t>curve</a:t>
                </a:r>
                <a:r>
                  <a:rPr lang="en-US" spc="55" dirty="0">
                    <a:latin typeface="Times New Roman"/>
                    <a:cs typeface="Times New Roman"/>
                  </a:rPr>
                  <a:t> </a:t>
                </a:r>
                <a:r>
                  <a:rPr lang="en-US" spc="-10" dirty="0">
                    <a:latin typeface="Times New Roman"/>
                    <a:cs typeface="Times New Roman"/>
                  </a:rPr>
                  <a:t>more</a:t>
                </a:r>
                <a:r>
                  <a:rPr lang="en-US" spc="-5" dirty="0">
                    <a:latin typeface="Times New Roman"/>
                    <a:cs typeface="Times New Roman"/>
                  </a:rPr>
                  <a:t> and</a:t>
                </a:r>
                <a:r>
                  <a:rPr lang="en-US" spc="120" dirty="0">
                    <a:latin typeface="Times New Roman"/>
                    <a:cs typeface="Times New Roman"/>
                  </a:rPr>
                  <a:t> </a:t>
                </a:r>
                <a:r>
                  <a:rPr lang="en-US" spc="-10" dirty="0">
                    <a:latin typeface="Times New Roman"/>
                    <a:cs typeface="Times New Roman"/>
                  </a:rPr>
                  <a:t>more</a:t>
                </a:r>
                <a:r>
                  <a:rPr lang="en-US" spc="120" dirty="0">
                    <a:latin typeface="Times New Roman"/>
                    <a:cs typeface="Times New Roman"/>
                  </a:rPr>
                  <a:t> </a:t>
                </a:r>
                <a:r>
                  <a:rPr lang="en-US" spc="-5" dirty="0">
                    <a:latin typeface="Times New Roman"/>
                    <a:cs typeface="Times New Roman"/>
                  </a:rPr>
                  <a:t>closely</a:t>
                </a:r>
                <a:r>
                  <a:rPr lang="en-US" spc="12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a:t>
                </a:r>
                <a:r>
                  <a:rPr lang="en-US" spc="120" dirty="0">
                    <a:latin typeface="Times New Roman"/>
                    <a:cs typeface="Times New Roman"/>
                  </a:rPr>
                  <a:t> </a:t>
                </a:r>
                <a:r>
                  <a:rPr lang="en-US" spc="-5" dirty="0">
                    <a:latin typeface="Times New Roman"/>
                    <a:cs typeface="Times New Roman"/>
                  </a:rPr>
                  <a:t>the</a:t>
                </a:r>
                <a:r>
                  <a:rPr lang="en-US" spc="120" dirty="0">
                    <a:latin typeface="Times New Roman"/>
                    <a:cs typeface="Times New Roman"/>
                  </a:rPr>
                  <a:t> </a:t>
                </a:r>
                <a:r>
                  <a:rPr lang="en-US" spc="-10" dirty="0">
                    <a:latin typeface="Times New Roman"/>
                    <a:cs typeface="Times New Roman"/>
                  </a:rPr>
                  <a:t>norm</a:t>
                </a:r>
                <a:r>
                  <a:rPr lang="en-US" spc="12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20" dirty="0">
                    <a:latin typeface="Times New Roman"/>
                    <a:cs typeface="Times New Roman"/>
                  </a:rPr>
                  <a:t> </a:t>
                </a:r>
                <a:r>
                  <a:rPr lang="en-US" spc="-5" dirty="0">
                    <a:latin typeface="Times New Roman"/>
                    <a:cs typeface="Times New Roman"/>
                  </a:rPr>
                  <a:t>the</a:t>
                </a:r>
                <a:r>
                  <a:rPr lang="en-US" spc="120" dirty="0">
                    <a:latin typeface="Times New Roman"/>
                    <a:cs typeface="Times New Roman"/>
                  </a:rPr>
                  <a:t> </a:t>
                </a:r>
                <a:r>
                  <a:rPr lang="en-US" spc="-5" dirty="0">
                    <a:latin typeface="Times New Roman"/>
                    <a:cs typeface="Times New Roman"/>
                  </a:rPr>
                  <a:t>partition</a:t>
                </a:r>
                <a:r>
                  <a:rPr lang="en-US" dirty="0">
                    <a:latin typeface="Times New Roman"/>
                    <a:cs typeface="Times New Roman"/>
                  </a:rPr>
                  <a:t> </a:t>
                </a:r>
                <a:r>
                  <a:rPr lang="en-US" spc="-40" dirty="0">
                    <a:latin typeface="Times New Roman"/>
                    <a:cs typeface="Times New Roman"/>
                  </a:rPr>
                  <a:t> </a:t>
                </a:r>
                <a:r>
                  <a:rPr lang="en-US" i="1" spc="-10" dirty="0">
                    <a:latin typeface="Times New Roman"/>
                    <a:cs typeface="Times New Roman"/>
                  </a:rPr>
                  <a:t>P</a:t>
                </a:r>
                <a:r>
                  <a:rPr lang="en-US" i="1" dirty="0">
                    <a:latin typeface="Times New Roman"/>
                    <a:cs typeface="Times New Roman"/>
                  </a:rPr>
                  <a:t> </a:t>
                </a:r>
                <a:r>
                  <a:rPr lang="en-US" i="1" spc="-45" dirty="0">
                    <a:latin typeface="Times New Roman"/>
                    <a:cs typeface="Times New Roman"/>
                  </a:rPr>
                  <a:t> </a:t>
                </a:r>
                <a:r>
                  <a:rPr lang="en-US" spc="-5" dirty="0">
                    <a:latin typeface="Times New Roman"/>
                    <a:cs typeface="Times New Roman"/>
                  </a:rPr>
                  <a:t>decreases,</a:t>
                </a:r>
                <a:r>
                  <a:rPr lang="en-US" dirty="0">
                    <a:latin typeface="Times New Roman"/>
                    <a:cs typeface="Times New Roman"/>
                  </a:rPr>
                  <a:t> </a:t>
                </a:r>
                <a:r>
                  <a:rPr lang="en-US" spc="-12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a:t>
                </a:r>
                <a:r>
                  <a:rPr lang="en-US" spc="120" dirty="0">
                    <a:latin typeface="Times New Roman"/>
                    <a:cs typeface="Times New Roman"/>
                  </a:rPr>
                  <a:t> </a:t>
                </a:r>
                <a:r>
                  <a:rPr lang="en-US" spc="-5" dirty="0">
                    <a:latin typeface="Times New Roman"/>
                    <a:cs typeface="Times New Roman"/>
                  </a:rPr>
                  <a:t>illustrated</a:t>
                </a:r>
                <a:r>
                  <a:rPr lang="en-US" spc="120" dirty="0">
                    <a:latin typeface="Times New Roman"/>
                    <a:cs typeface="Times New Roman"/>
                  </a:rPr>
                  <a:t> </a:t>
                </a:r>
                <a:r>
                  <a:rPr lang="en-US" spc="-5" dirty="0">
                    <a:latin typeface="Times New Roman"/>
                    <a:cs typeface="Times New Roman"/>
                  </a:rPr>
                  <a:t>in</a:t>
                </a:r>
                <a:r>
                  <a:rPr lang="en-US" spc="120" dirty="0">
                    <a:latin typeface="Times New Roman"/>
                    <a:cs typeface="Times New Roman"/>
                  </a:rPr>
                  <a:t> </a:t>
                </a:r>
                <a:r>
                  <a:rPr lang="en-US" spc="-15" dirty="0">
                    <a:latin typeface="Times New Roman"/>
                    <a:cs typeface="Times New Roman"/>
                  </a:rPr>
                  <a:t>F</a:t>
                </a:r>
                <a:r>
                  <a:rPr lang="en-US" spc="-5" dirty="0">
                    <a:latin typeface="Times New Roman"/>
                    <a:cs typeface="Times New Roman"/>
                  </a:rPr>
                  <a:t>igure</a:t>
                </a:r>
                <a:r>
                  <a:rPr lang="en-US" spc="120" dirty="0">
                    <a:latin typeface="Times New Roman"/>
                    <a:cs typeface="Times New Roman"/>
                  </a:rPr>
                  <a:t> </a:t>
                </a:r>
                <a:r>
                  <a:rPr lang="en-US" spc="-10" dirty="0">
                    <a:latin typeface="Times New Roman"/>
                    <a:cs typeface="Times New Roman"/>
                  </a:rPr>
                  <a:t>2</a:t>
                </a:r>
                <a:r>
                  <a:rPr lang="en-US" spc="-5" dirty="0">
                    <a:latin typeface="Times New Roman"/>
                    <a:cs typeface="Times New Roman"/>
                  </a:rPr>
                  <a:t>. </a:t>
                </a:r>
                <a:r>
                  <a:rPr lang="en-US" spc="-10" dirty="0">
                    <a:latin typeface="Times New Roman"/>
                    <a:cs typeface="Times New Roman"/>
                  </a:rPr>
                  <a:t>Base</a:t>
                </a:r>
                <a:r>
                  <a:rPr lang="en-US" spc="-5" dirty="0">
                    <a:latin typeface="Times New Roman"/>
                    <a:cs typeface="Times New Roman"/>
                  </a:rPr>
                  <a:t>d</a:t>
                </a:r>
                <a:r>
                  <a:rPr lang="en-US" spc="-2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n</a:t>
                </a:r>
                <a:r>
                  <a:rPr lang="en-US" spc="-2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hi</a:t>
                </a:r>
                <a:r>
                  <a:rPr lang="en-US" spc="-5" dirty="0">
                    <a:latin typeface="Times New Roman"/>
                    <a:cs typeface="Times New Roman"/>
                  </a:rPr>
                  <a:t>s</a:t>
                </a:r>
                <a:r>
                  <a:rPr lang="en-US" spc="-25" dirty="0">
                    <a:latin typeface="Times New Roman"/>
                    <a:cs typeface="Times New Roman"/>
                  </a:rPr>
                  <a:t> </a:t>
                </a:r>
                <a:r>
                  <a:rPr lang="en-US" spc="-5" dirty="0">
                    <a:latin typeface="Times New Roman"/>
                    <a:cs typeface="Times New Roman"/>
                  </a:rPr>
                  <a:t>i</a:t>
                </a:r>
                <a:r>
                  <a:rPr lang="en-US" spc="-10" dirty="0">
                    <a:latin typeface="Times New Roman"/>
                    <a:cs typeface="Times New Roman"/>
                  </a:rPr>
                  <a:t>dea</a:t>
                </a:r>
                <a:r>
                  <a:rPr lang="en-US" spc="-5" dirty="0">
                    <a:latin typeface="Times New Roman"/>
                    <a:cs typeface="Times New Roman"/>
                  </a:rPr>
                  <a:t>,</a:t>
                </a:r>
                <a:r>
                  <a:rPr lang="en-US" spc="-2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defin</a:t>
                </a:r>
                <a:r>
                  <a:rPr lang="en-US" spc="-5" dirty="0">
                    <a:latin typeface="Times New Roman"/>
                    <a:cs typeface="Times New Roman"/>
                  </a:rPr>
                  <a:t>e</a:t>
                </a:r>
                <a:r>
                  <a:rPr lang="en-US" spc="-2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ar</a:t>
                </a:r>
                <a:r>
                  <a:rPr lang="en-US" spc="-5" dirty="0">
                    <a:latin typeface="Times New Roman"/>
                    <a:cs typeface="Times New Roman"/>
                  </a:rPr>
                  <a:t>c</a:t>
                </a:r>
                <a:r>
                  <a:rPr lang="en-US" spc="-25" dirty="0">
                    <a:latin typeface="Times New Roman"/>
                    <a:cs typeface="Times New Roman"/>
                  </a:rPr>
                  <a:t> </a:t>
                </a:r>
                <a:r>
                  <a:rPr lang="en-US" spc="-5" dirty="0">
                    <a:latin typeface="Times New Roman"/>
                    <a:cs typeface="Times New Roman"/>
                  </a:rPr>
                  <a:t>l</a:t>
                </a:r>
                <a:r>
                  <a:rPr lang="en-US" spc="-10" dirty="0">
                    <a:latin typeface="Times New Roman"/>
                    <a:cs typeface="Times New Roman"/>
                  </a:rPr>
                  <a:t>engt</a:t>
                </a:r>
                <a:r>
                  <a:rPr lang="en-US" spc="-5" dirty="0">
                    <a:latin typeface="Times New Roman"/>
                    <a:cs typeface="Times New Roman"/>
                  </a:rPr>
                  <a:t>h</a:t>
                </a:r>
                <a:r>
                  <a:rPr lang="en-US" spc="-25" dirty="0">
                    <a:latin typeface="Times New Roman"/>
                    <a:cs typeface="Times New Roman"/>
                  </a:rPr>
                  <a:t> </a:t>
                </a:r>
                <a:r>
                  <a:rPr lang="en-US" i="1" spc="-5" dirty="0">
                    <a:latin typeface="Times New Roman"/>
                    <a:cs typeface="Times New Roman"/>
                  </a:rPr>
                  <a:t>s</a:t>
                </a:r>
                <a:r>
                  <a:rPr lang="en-US" i="1" spc="3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2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grap</a:t>
                </a:r>
                <a:r>
                  <a:rPr lang="en-US" spc="-5" dirty="0">
                    <a:latin typeface="Times New Roman"/>
                    <a:cs typeface="Times New Roman"/>
                  </a:rPr>
                  <a:t>h</a:t>
                </a:r>
                <a:r>
                  <a:rPr lang="en-US" spc="-25"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a:t>
                </a:r>
                <a:r>
                  <a:rPr lang="en-US" spc="-25" dirty="0">
                    <a:latin typeface="Times New Roman"/>
                    <a:cs typeface="Times New Roman"/>
                  </a:rPr>
                  <a:t> </a:t>
                </a:r>
                <a:r>
                  <a:rPr lang="en-US" spc="-10" dirty="0">
                    <a:latin typeface="Times New Roman"/>
                    <a:cs typeface="Times New Roman"/>
                  </a:rPr>
                  <a:t>b</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limi</a:t>
                </a:r>
                <a:r>
                  <a:rPr lang="en-US" spc="-5" dirty="0">
                    <a:latin typeface="Times New Roman"/>
                    <a:cs typeface="Times New Roman"/>
                  </a:rPr>
                  <a:t>t</a:t>
                </a:r>
                <a:r>
                  <a:rPr lang="en-US" spc="-2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2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polygonal approximatio</a:t>
                </a:r>
                <a:r>
                  <a:rPr lang="en-US" spc="-5" dirty="0">
                    <a:latin typeface="Times New Roman"/>
                    <a:cs typeface="Times New Roman"/>
                  </a:rPr>
                  <a:t>n</a:t>
                </a:r>
                <a:r>
                  <a:rPr lang="en-US" dirty="0">
                    <a:latin typeface="Times New Roman"/>
                    <a:cs typeface="Times New Roman"/>
                  </a:rPr>
                  <a:t> </a:t>
                </a:r>
                <a:r>
                  <a:rPr lang="en-US" spc="-5" dirty="0">
                    <a:latin typeface="Times New Roman"/>
                    <a:cs typeface="Times New Roman"/>
                  </a:rPr>
                  <a:t>l</a:t>
                </a:r>
                <a:r>
                  <a:rPr lang="en-US" spc="-10" dirty="0">
                    <a:latin typeface="Times New Roman"/>
                    <a:cs typeface="Times New Roman"/>
                  </a:rPr>
                  <a:t>ength</a:t>
                </a:r>
                <a:r>
                  <a:rPr lang="en-US" spc="-5" dirty="0">
                    <a:latin typeface="Times New Roman"/>
                    <a:cs typeface="Times New Roman"/>
                  </a:rPr>
                  <a:t>s</a:t>
                </a:r>
                <a:r>
                  <a:rPr lang="en-US" dirty="0">
                    <a:latin typeface="Times New Roman"/>
                    <a:cs typeface="Times New Roman"/>
                  </a:rPr>
                  <a:t> </a:t>
                </a:r>
                <a:r>
                  <a:rPr lang="en-US" spc="-35" dirty="0">
                    <a:latin typeface="Lucida Sans Unicode"/>
                    <a:cs typeface="Lucida Sans Unicode"/>
                  </a:rPr>
                  <a:t>|</a:t>
                </a:r>
                <a:r>
                  <a:rPr lang="en-US" i="1" spc="65" dirty="0">
                    <a:latin typeface="Times New Roman"/>
                    <a:cs typeface="Times New Roman"/>
                  </a:rPr>
                  <a:t>L</a:t>
                </a:r>
                <a:r>
                  <a:rPr lang="en-US" spc="-90" dirty="0">
                    <a:latin typeface="Lucida Sans Unicode"/>
                    <a:cs typeface="Lucida Sans Unicode"/>
                  </a:rPr>
                  <a:t>|</a:t>
                </a:r>
                <a:r>
                  <a:rPr lang="en-US" spc="-70" dirty="0">
                    <a:latin typeface="Lucida Sans Unicode"/>
                    <a:cs typeface="Lucida Sans Unicode"/>
                  </a:rPr>
                  <a:t> </a:t>
                </a:r>
                <a:r>
                  <a:rPr lang="en-US" spc="-10" dirty="0">
                    <a:latin typeface="Times New Roman"/>
                    <a:cs typeface="Times New Roman"/>
                  </a:rPr>
                  <a:t>a</a:t>
                </a:r>
                <a:r>
                  <a:rPr lang="en-US" spc="-5" dirty="0">
                    <a:latin typeface="Times New Roman"/>
                    <a:cs typeface="Times New Roman"/>
                  </a:rPr>
                  <a:t>s </a:t>
                </a:r>
                <a:r>
                  <a:rPr lang="en-US" spc="204" dirty="0">
                    <a:latin typeface="Lucida Sans Unicode"/>
                    <a:cs typeface="Lucida Sans Unicode"/>
                  </a:rPr>
                  <a:t>|</a:t>
                </a:r>
                <a:r>
                  <a:rPr lang="en-US" i="1" spc="70" dirty="0">
                    <a:latin typeface="Times New Roman"/>
                    <a:cs typeface="Times New Roman"/>
                  </a:rPr>
                  <a:t>P</a:t>
                </a:r>
                <a:r>
                  <a:rPr lang="en-US" i="1" spc="355" dirty="0"/>
                  <a:t>|</a:t>
                </a:r>
                <a:r>
                  <a:rPr lang="en-US" spc="270"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0</a:t>
                </a:r>
                <a:r>
                  <a:rPr lang="en-US" spc="-5" dirty="0">
                    <a:latin typeface="Times New Roman"/>
                    <a:cs typeface="Times New Roman"/>
                  </a:rPr>
                  <a:t>:</a:t>
                </a: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a:rPr>
                        <m:t>𝑠</m:t>
                      </m:r>
                      <m:r>
                        <a:rPr lang="en-US" sz="2400" b="0" i="1" smtClean="0">
                          <a:latin typeface="Cambria Math" panose="02040503050406030204" pitchFamily="18" charset="0"/>
                          <a:cs typeface="Times New Roman"/>
                        </a:rPr>
                        <m:t>=</m:t>
                      </m:r>
                      <m:func>
                        <m:funcPr>
                          <m:ctrlPr>
                            <a:rPr lang="en-US" sz="2400" b="0" i="1" smtClean="0">
                              <a:latin typeface="Cambria Math" panose="02040503050406030204" pitchFamily="18" charset="0"/>
                              <a:cs typeface="Times New Roman"/>
                            </a:rPr>
                          </m:ctrlPr>
                        </m:funcPr>
                        <m:fName>
                          <m:limLow>
                            <m:limLowPr>
                              <m:ctrlPr>
                                <a:rPr lang="en-US" sz="2400" b="0" i="1" smtClean="0">
                                  <a:latin typeface="Cambria Math" panose="02040503050406030204" pitchFamily="18" charset="0"/>
                                  <a:cs typeface="Times New Roman"/>
                                </a:rPr>
                              </m:ctrlPr>
                            </m:limLowPr>
                            <m:e>
                              <m:r>
                                <m:rPr>
                                  <m:sty m:val="p"/>
                                </m:rPr>
                                <a:rPr lang="en-US" sz="2400" b="0" i="0" smtClean="0">
                                  <a:latin typeface="Cambria Math" panose="02040503050406030204" pitchFamily="18" charset="0"/>
                                  <a:cs typeface="Times New Roman"/>
                                </a:rPr>
                                <m:t>lim</m:t>
                              </m:r>
                            </m:e>
                            <m:lim>
                              <m:r>
                                <a:rPr lang="en-US" sz="2400" b="0" i="1" smtClean="0">
                                  <a:latin typeface="Cambria Math" panose="02040503050406030204" pitchFamily="18" charset="0"/>
                                  <a:cs typeface="Times New Roman"/>
                                </a:rPr>
                                <m:t>|</m:t>
                              </m:r>
                              <m:r>
                                <a:rPr lang="en-US" sz="2400" b="0" i="1" smtClean="0">
                                  <a:latin typeface="Cambria Math" panose="02040503050406030204" pitchFamily="18" charset="0"/>
                                  <a:cs typeface="Times New Roman"/>
                                </a:rPr>
                                <m:t>𝑃</m:t>
                              </m:r>
                              <m:r>
                                <a:rPr lang="en-US" sz="2400" b="0" i="1" smtClean="0">
                                  <a:latin typeface="Cambria Math" panose="02040503050406030204" pitchFamily="18" charset="0"/>
                                  <a:cs typeface="Times New Roman"/>
                                </a:rPr>
                                <m:t>|→0</m:t>
                              </m:r>
                            </m:lim>
                          </m:limLow>
                        </m:fName>
                        <m:e>
                          <m:nary>
                            <m:naryPr>
                              <m:chr m:val="∑"/>
                              <m:limLoc m:val="subSup"/>
                              <m:ctrlPr>
                                <a:rPr lang="en-US" sz="2400" b="0" i="1" smtClean="0">
                                  <a:latin typeface="Cambria Math" panose="02040503050406030204" pitchFamily="18" charset="0"/>
                                  <a:cs typeface="Times New Roman"/>
                                </a:rPr>
                              </m:ctrlPr>
                            </m:naryPr>
                            <m:sub>
                              <m:r>
                                <m:rPr>
                                  <m:brk m:alnAt="25"/>
                                </m:rPr>
                                <a:rPr lang="en-US" sz="2400" b="0" i="1" smtClean="0">
                                  <a:latin typeface="Cambria Math" panose="02040503050406030204" pitchFamily="18" charset="0"/>
                                  <a:cs typeface="Times New Roman"/>
                                </a:rPr>
                                <m:t>𝑖</m:t>
                              </m:r>
                              <m:r>
                                <a:rPr lang="en-US" sz="2400" b="0" i="1" smtClean="0">
                                  <a:latin typeface="Cambria Math" panose="02040503050406030204" pitchFamily="18" charset="0"/>
                                  <a:cs typeface="Times New Roman"/>
                                </a:rPr>
                                <m:t>=1</m:t>
                              </m:r>
                            </m:sub>
                            <m:sup>
                              <m:r>
                                <a:rPr lang="en-US" sz="2400" b="0" i="1" smtClean="0">
                                  <a:latin typeface="Cambria Math" panose="02040503050406030204" pitchFamily="18" charset="0"/>
                                  <a:cs typeface="Times New Roman"/>
                                </a:rPr>
                                <m:t>𝑛</m:t>
                              </m:r>
                            </m:sup>
                            <m:e>
                              <m:r>
                                <a:rPr lang="en-US" sz="2400" b="0" i="1" smtClean="0">
                                  <a:latin typeface="Cambria Math" panose="02040503050406030204" pitchFamily="18" charset="0"/>
                                  <a:cs typeface="Times New Roman"/>
                                </a:rPr>
                                <m:t>|</m:t>
                              </m:r>
                              <m:sSub>
                                <m:sSubPr>
                                  <m:ctrlPr>
                                    <a:rPr lang="en-US" sz="2400" b="0" i="1" smtClean="0">
                                      <a:latin typeface="Cambria Math" panose="02040503050406030204" pitchFamily="18" charset="0"/>
                                      <a:cs typeface="Times New Roman"/>
                                    </a:rPr>
                                  </m:ctrlPr>
                                </m:sSubPr>
                                <m:e>
                                  <m:r>
                                    <a:rPr lang="en-US" sz="2400" b="0" i="1" smtClean="0">
                                      <a:latin typeface="Cambria Math" panose="02040503050406030204" pitchFamily="18" charset="0"/>
                                      <a:cs typeface="Times New Roman"/>
                                    </a:rPr>
                                    <m:t>𝐿</m:t>
                                  </m:r>
                                </m:e>
                                <m:sub>
                                  <m:r>
                                    <a:rPr lang="en-US" sz="2400" b="0" i="1" smtClean="0">
                                      <a:latin typeface="Cambria Math" panose="02040503050406030204" pitchFamily="18" charset="0"/>
                                      <a:cs typeface="Times New Roman"/>
                                    </a:rPr>
                                    <m:t>𝑖</m:t>
                                  </m:r>
                                </m:sub>
                              </m:sSub>
                              <m:r>
                                <a:rPr lang="en-US" sz="2400" b="0" i="1" smtClean="0">
                                  <a:latin typeface="Cambria Math" panose="02040503050406030204" pitchFamily="18" charset="0"/>
                                  <a:cs typeface="Times New Roman"/>
                                </a:rPr>
                                <m:t>|</m:t>
                              </m:r>
                            </m:e>
                          </m:nary>
                        </m:e>
                      </m:func>
                    </m:oMath>
                  </m:oMathPara>
                </a14:m>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pic>
        <p:nvPicPr>
          <p:cNvPr id="5" name="Picture 2" descr="An illustration shows graphs of three curves with points marked on the curve. On each curve, each point is connected to the next by a line segment, increasing in number of line segments as the number of points marked on the curve increases. Three undulating curves are each above an x axis. Each x axis has a greater number of tick marks than the previous one. Each curve has a point marked on the curve for each tick mark on the x axis. Dashed line segments connect one point to the next along the curve. The first graph has four tick marks on the x axis, and corresponding points marked on the curve. Three line segments connect the points. The second graph has six tick marks on the x axis, and corresponding points marked on the curve. Five line segments connect the points. The third graph has eleven tick marks on the x axis, and corresponding points marked on the curve. Ten line segments connect the point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91768" y="4450678"/>
            <a:ext cx="8193678" cy="973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06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8.2  Arc Length and Surface </a:t>
            </a:r>
            <a:r>
              <a:rPr lang="en-US" sz="3100" dirty="0"/>
              <a:t>Area </a:t>
            </a:r>
            <a:r>
              <a:rPr lang="en-US" sz="3100" dirty="0" smtClean="0"/>
              <a:t>(4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5953540" cy="4370567"/>
              </a:xfrm>
            </p:spPr>
            <p:txBody>
              <a:bodyPr>
                <a:noAutofit/>
              </a:bodyPr>
              <a:lstStyle/>
              <a:p>
                <a:pPr marL="0" marR="5080" indent="0">
                  <a:lnSpc>
                    <a:spcPct val="100000"/>
                  </a:lnSpc>
                  <a:buNone/>
                </a:pPr>
                <a:r>
                  <a:rPr lang="en-US" spc="-15" dirty="0">
                    <a:solidFill>
                      <a:schemeClr val="tx1"/>
                    </a:solidFill>
                  </a:rPr>
                  <a:t>T</a:t>
                </a:r>
                <a:r>
                  <a:rPr lang="en-US" spc="-5" dirty="0">
                    <a:solidFill>
                      <a:schemeClr val="tx1"/>
                    </a:solidFill>
                  </a:rPr>
                  <a:t>o</a:t>
                </a:r>
                <a:r>
                  <a:rPr lang="en-US" spc="45" dirty="0">
                    <a:solidFill>
                      <a:schemeClr val="tx1"/>
                    </a:solidFill>
                  </a:rPr>
                  <a:t> </a:t>
                </a:r>
                <a:r>
                  <a:rPr lang="en-US" spc="-10" dirty="0">
                    <a:solidFill>
                      <a:schemeClr val="tx1"/>
                    </a:solidFill>
                  </a:rPr>
                  <a:t>comput</a:t>
                </a:r>
                <a:r>
                  <a:rPr lang="en-US" spc="-5" dirty="0">
                    <a:solidFill>
                      <a:schemeClr val="tx1"/>
                    </a:solidFill>
                  </a:rPr>
                  <a:t>e</a:t>
                </a:r>
                <a:r>
                  <a:rPr lang="en-US" spc="4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40" dirty="0">
                    <a:solidFill>
                      <a:schemeClr val="tx1"/>
                    </a:solidFill>
                  </a:rPr>
                  <a:t> </a:t>
                </a:r>
                <a:r>
                  <a:rPr lang="en-US" spc="-10" dirty="0">
                    <a:solidFill>
                      <a:schemeClr val="tx1"/>
                    </a:solidFill>
                  </a:rPr>
                  <a:t>ar</a:t>
                </a:r>
                <a:r>
                  <a:rPr lang="en-US" spc="-5" dirty="0">
                    <a:solidFill>
                      <a:schemeClr val="tx1"/>
                    </a:solidFill>
                  </a:rPr>
                  <a:t>c</a:t>
                </a:r>
                <a:r>
                  <a:rPr lang="en-US" spc="45" dirty="0">
                    <a:solidFill>
                      <a:schemeClr val="tx1"/>
                    </a:solidFill>
                  </a:rPr>
                  <a:t> </a:t>
                </a:r>
                <a:r>
                  <a:rPr lang="en-US" spc="-5" dirty="0">
                    <a:solidFill>
                      <a:schemeClr val="tx1"/>
                    </a:solidFill>
                  </a:rPr>
                  <a:t>l</a:t>
                </a:r>
                <a:r>
                  <a:rPr lang="en-US" spc="-10" dirty="0">
                    <a:solidFill>
                      <a:schemeClr val="tx1"/>
                    </a:solidFill>
                  </a:rPr>
                  <a:t>engt</a:t>
                </a:r>
                <a:r>
                  <a:rPr lang="en-US" spc="-5" dirty="0">
                    <a:solidFill>
                      <a:schemeClr val="tx1"/>
                    </a:solidFill>
                  </a:rPr>
                  <a:t>h</a:t>
                </a:r>
                <a:r>
                  <a:rPr lang="en-US" spc="45" dirty="0">
                    <a:solidFill>
                      <a:schemeClr val="tx1"/>
                    </a:solidFill>
                  </a:rPr>
                  <a:t> </a:t>
                </a:r>
                <a:r>
                  <a:rPr lang="en-US" i="1" spc="50" dirty="0">
                    <a:solidFill>
                      <a:schemeClr val="tx1"/>
                    </a:solidFill>
                  </a:rPr>
                  <a:t>s</a:t>
                </a:r>
                <a:r>
                  <a:rPr lang="en-US" spc="-5" dirty="0">
                    <a:solidFill>
                      <a:schemeClr val="tx1"/>
                    </a:solidFill>
                  </a:rPr>
                  <a:t>,</a:t>
                </a:r>
                <a:r>
                  <a:rPr lang="en-US" spc="40" dirty="0">
                    <a:solidFill>
                      <a:schemeClr val="tx1"/>
                    </a:solidFill>
                  </a:rPr>
                  <a:t> </a:t>
                </a:r>
                <a:r>
                  <a:rPr lang="en-US" spc="-15" dirty="0">
                    <a:solidFill>
                      <a:schemeClr val="tx1"/>
                    </a:solidFill>
                  </a:rPr>
                  <a:t>w</a:t>
                </a:r>
                <a:r>
                  <a:rPr lang="en-US" spc="-5" dirty="0">
                    <a:solidFill>
                      <a:schemeClr val="tx1"/>
                    </a:solidFill>
                  </a:rPr>
                  <a:t>e</a:t>
                </a:r>
                <a:r>
                  <a:rPr lang="en-US" spc="45" dirty="0">
                    <a:solidFill>
                      <a:schemeClr val="tx1"/>
                    </a:solidFill>
                  </a:rPr>
                  <a:t> </a:t>
                </a:r>
                <a:r>
                  <a:rPr lang="en-US" spc="-10" dirty="0">
                    <a:solidFill>
                      <a:schemeClr val="tx1"/>
                    </a:solidFill>
                  </a:rPr>
                  <a:t>expres</a:t>
                </a:r>
                <a:r>
                  <a:rPr lang="en-US" spc="-5" dirty="0">
                    <a:solidFill>
                      <a:schemeClr val="tx1"/>
                    </a:solidFill>
                  </a:rPr>
                  <a:t>s</a:t>
                </a:r>
                <a:r>
                  <a:rPr lang="en-US" spc="4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45" dirty="0">
                    <a:solidFill>
                      <a:schemeClr val="tx1"/>
                    </a:solidFill>
                  </a:rPr>
                  <a:t> </a:t>
                </a:r>
                <a:r>
                  <a:rPr lang="en-US" spc="-10" dirty="0">
                    <a:solidFill>
                      <a:schemeClr val="tx1"/>
                    </a:solidFill>
                  </a:rPr>
                  <a:t>limi</a:t>
                </a:r>
                <a:r>
                  <a:rPr lang="en-US" spc="-5" dirty="0">
                    <a:solidFill>
                      <a:schemeClr val="tx1"/>
                    </a:solidFill>
                  </a:rPr>
                  <a:t>t</a:t>
                </a:r>
                <a:r>
                  <a:rPr lang="en-US" spc="40" dirty="0">
                    <a:solidFill>
                      <a:schemeClr val="tx1"/>
                    </a:solidFill>
                  </a:rPr>
                  <a:t> </a:t>
                </a:r>
                <a:r>
                  <a:rPr lang="en-US" spc="-10" dirty="0">
                    <a:solidFill>
                      <a:schemeClr val="tx1"/>
                    </a:solidFill>
                  </a:rPr>
                  <a:t>o</a:t>
                </a:r>
                <a:r>
                  <a:rPr lang="en-US" spc="-5" dirty="0">
                    <a:solidFill>
                      <a:schemeClr val="tx1"/>
                    </a:solidFill>
                  </a:rPr>
                  <a:t>f</a:t>
                </a:r>
                <a:r>
                  <a:rPr lang="en-US" spc="40" dirty="0">
                    <a:solidFill>
                      <a:schemeClr val="tx1"/>
                    </a:solidFill>
                  </a:rPr>
                  <a:t> </a:t>
                </a:r>
                <a:r>
                  <a:rPr lang="en-US" spc="-10" dirty="0">
                    <a:solidFill>
                      <a:schemeClr val="tx1"/>
                    </a:solidFill>
                  </a:rPr>
                  <a:t>th</a:t>
                </a:r>
                <a:r>
                  <a:rPr lang="en-US" spc="-5" dirty="0">
                    <a:solidFill>
                      <a:schemeClr val="tx1"/>
                    </a:solidFill>
                  </a:rPr>
                  <a:t>e</a:t>
                </a:r>
                <a:r>
                  <a:rPr lang="en-US" spc="45" dirty="0">
                    <a:solidFill>
                      <a:schemeClr val="tx1"/>
                    </a:solidFill>
                  </a:rPr>
                  <a:t> </a:t>
                </a:r>
                <a:r>
                  <a:rPr lang="en-US" spc="-10" dirty="0">
                    <a:solidFill>
                      <a:schemeClr val="tx1"/>
                    </a:solidFill>
                  </a:rPr>
                  <a:t>polygona</a:t>
                </a:r>
                <a:r>
                  <a:rPr lang="en-US" spc="-5" dirty="0">
                    <a:solidFill>
                      <a:schemeClr val="tx1"/>
                    </a:solidFill>
                  </a:rPr>
                  <a:t>l</a:t>
                </a:r>
                <a:r>
                  <a:rPr lang="en-US" spc="45" dirty="0">
                    <a:solidFill>
                      <a:schemeClr val="tx1"/>
                    </a:solidFill>
                  </a:rPr>
                  <a:t> </a:t>
                </a:r>
                <a:r>
                  <a:rPr lang="en-US" spc="-10" dirty="0">
                    <a:solidFill>
                      <a:schemeClr val="tx1"/>
                    </a:solidFill>
                  </a:rPr>
                  <a:t>approximations a</a:t>
                </a:r>
                <a:r>
                  <a:rPr lang="en-US" spc="-5" dirty="0">
                    <a:solidFill>
                      <a:schemeClr val="tx1"/>
                    </a:solidFill>
                  </a:rPr>
                  <a:t>s</a:t>
                </a:r>
                <a:r>
                  <a:rPr lang="en-US" spc="-10" dirty="0">
                    <a:solidFill>
                      <a:schemeClr val="tx1"/>
                    </a:solidFill>
                  </a:rPr>
                  <a:t> a</a:t>
                </a:r>
                <a:r>
                  <a:rPr lang="en-US" spc="-5" dirty="0">
                    <a:solidFill>
                      <a:schemeClr val="tx1"/>
                    </a:solidFill>
                  </a:rPr>
                  <a:t>n</a:t>
                </a:r>
                <a:r>
                  <a:rPr lang="en-US" spc="-10" dirty="0">
                    <a:solidFill>
                      <a:schemeClr val="tx1"/>
                    </a:solidFill>
                  </a:rPr>
                  <a:t> integral</a:t>
                </a:r>
                <a:r>
                  <a:rPr lang="en-US" spc="-5" dirty="0">
                    <a:solidFill>
                      <a:schemeClr val="tx1"/>
                    </a:solidFill>
                  </a:rPr>
                  <a:t>.</a:t>
                </a:r>
                <a:r>
                  <a:rPr lang="en-US" spc="-10" dirty="0">
                    <a:solidFill>
                      <a:schemeClr val="tx1"/>
                    </a:solidFill>
                  </a:rPr>
                  <a:t> Figur</a:t>
                </a:r>
                <a:r>
                  <a:rPr lang="en-US" spc="-5" dirty="0">
                    <a:solidFill>
                      <a:schemeClr val="tx1"/>
                    </a:solidFill>
                  </a:rPr>
                  <a:t>e</a:t>
                </a:r>
                <a:r>
                  <a:rPr lang="en-US" spc="-10" dirty="0">
                    <a:solidFill>
                      <a:schemeClr val="tx1"/>
                    </a:solidFill>
                  </a:rPr>
                  <a:t> </a:t>
                </a:r>
                <a:r>
                  <a:rPr lang="en-US" spc="-5" dirty="0">
                    <a:solidFill>
                      <a:schemeClr val="tx1"/>
                    </a:solidFill>
                  </a:rPr>
                  <a:t>3</a:t>
                </a:r>
                <a:r>
                  <a:rPr lang="en-US" spc="-10" dirty="0">
                    <a:solidFill>
                      <a:schemeClr val="tx1"/>
                    </a:solidFill>
                  </a:rPr>
                  <a:t> </a:t>
                </a:r>
                <a:r>
                  <a:rPr lang="en-US" spc="-5" dirty="0">
                    <a:solidFill>
                      <a:schemeClr val="tx1"/>
                    </a:solidFill>
                  </a:rPr>
                  <a:t>s</a:t>
                </a:r>
                <a:r>
                  <a:rPr lang="en-US" spc="-15" dirty="0">
                    <a:solidFill>
                      <a:schemeClr val="tx1"/>
                    </a:solidFill>
                  </a:rPr>
                  <a:t>how</a:t>
                </a:r>
                <a:r>
                  <a:rPr lang="en-US" spc="-5" dirty="0">
                    <a:solidFill>
                      <a:schemeClr val="tx1"/>
                    </a:solidFill>
                  </a:rPr>
                  <a:t>s</a:t>
                </a:r>
                <a:r>
                  <a:rPr lang="en-US" spc="-10"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10" dirty="0">
                    <a:solidFill>
                      <a:schemeClr val="tx1"/>
                    </a:solidFill>
                  </a:rPr>
                  <a:t> th</a:t>
                </a:r>
                <a:r>
                  <a:rPr lang="en-US" spc="-5" dirty="0">
                    <a:solidFill>
                      <a:schemeClr val="tx1"/>
                    </a:solidFill>
                  </a:rPr>
                  <a:t>e</a:t>
                </a:r>
                <a:r>
                  <a:rPr lang="en-US" spc="-10" dirty="0">
                    <a:solidFill>
                      <a:schemeClr val="tx1"/>
                    </a:solidFill>
                  </a:rPr>
                  <a:t> </a:t>
                </a:r>
                <a:r>
                  <a:rPr lang="en-US" spc="-5" dirty="0">
                    <a:solidFill>
                      <a:schemeClr val="tx1"/>
                    </a:solidFill>
                  </a:rPr>
                  <a:t>s</a:t>
                </a:r>
                <a:r>
                  <a:rPr lang="en-US" spc="-15" dirty="0">
                    <a:solidFill>
                      <a:schemeClr val="tx1"/>
                    </a:solidFill>
                  </a:rPr>
                  <a:t>egmen</a:t>
                </a:r>
                <a:r>
                  <a:rPr lang="en-US" spc="-5" dirty="0">
                    <a:solidFill>
                      <a:schemeClr val="tx1"/>
                    </a:solidFill>
                  </a:rPr>
                  <a:t>t</a:t>
                </a:r>
                <a:r>
                  <a:rPr lang="en-US" spc="45" dirty="0">
                    <a:solidFill>
                      <a:schemeClr val="tx1"/>
                    </a:solidFill>
                  </a:rPr>
                  <a:t> </a:t>
                </a:r>
                <a:r>
                  <a:rPr lang="en-US" i="1" spc="55" dirty="0">
                    <a:solidFill>
                      <a:schemeClr val="tx1"/>
                    </a:solidFill>
                  </a:rPr>
                  <a:t>L</a:t>
                </a:r>
                <a:r>
                  <a:rPr lang="en-US" i="1" baseline="-11111" dirty="0">
                    <a:solidFill>
                      <a:schemeClr val="tx1"/>
                    </a:solidFill>
                  </a:rPr>
                  <a:t>i </a:t>
                </a:r>
                <a:r>
                  <a:rPr lang="en-US" i="1" spc="-15" baseline="-11111" dirty="0">
                    <a:solidFill>
                      <a:schemeClr val="tx1"/>
                    </a:solidFill>
                  </a:rPr>
                  <a:t> </a:t>
                </a:r>
                <a:r>
                  <a:rPr lang="en-US" spc="-5" dirty="0">
                    <a:solidFill>
                      <a:schemeClr val="tx1"/>
                    </a:solidFill>
                  </a:rPr>
                  <a:t>is</a:t>
                </a:r>
                <a:r>
                  <a:rPr lang="en-US" spc="-10" dirty="0">
                    <a:solidFill>
                      <a:schemeClr val="tx1"/>
                    </a:solidFill>
                  </a:rPr>
                  <a:t> </a:t>
                </a:r>
                <a:r>
                  <a:rPr lang="en-US" spc="-5" dirty="0">
                    <a:solidFill>
                      <a:schemeClr val="tx1"/>
                    </a:solidFill>
                  </a:rPr>
                  <a:t>the</a:t>
                </a:r>
                <a:r>
                  <a:rPr lang="en-US" spc="-10" dirty="0">
                    <a:solidFill>
                      <a:schemeClr val="tx1"/>
                    </a:solidFill>
                  </a:rPr>
                  <a:t> </a:t>
                </a:r>
                <a:r>
                  <a:rPr lang="en-US" spc="-5" dirty="0">
                    <a:solidFill>
                      <a:schemeClr val="tx1"/>
                    </a:solidFill>
                  </a:rPr>
                  <a:t>hypotenuse </a:t>
                </a:r>
                <a:r>
                  <a:rPr lang="en-US" spc="-10" dirty="0">
                    <a:solidFill>
                      <a:schemeClr val="tx1"/>
                    </a:solidFill>
                  </a:rPr>
                  <a:t>o</a:t>
                </a:r>
                <a:r>
                  <a:rPr lang="en-US" spc="-5" dirty="0">
                    <a:solidFill>
                      <a:schemeClr val="tx1"/>
                    </a:solidFill>
                  </a:rPr>
                  <a:t>f</a:t>
                </a:r>
                <a:r>
                  <a:rPr lang="en-US" spc="-10" dirty="0">
                    <a:solidFill>
                      <a:schemeClr val="tx1"/>
                    </a:solidFill>
                  </a:rPr>
                  <a:t> </a:t>
                </a:r>
                <a:r>
                  <a:rPr lang="en-US" spc="-5" dirty="0">
                    <a:solidFill>
                      <a:schemeClr val="tx1"/>
                    </a:solidFill>
                  </a:rPr>
                  <a:t>a</a:t>
                </a:r>
                <a:r>
                  <a:rPr lang="en-US" spc="-10" dirty="0">
                    <a:solidFill>
                      <a:schemeClr val="tx1"/>
                    </a:solidFill>
                  </a:rPr>
                  <a:t> </a:t>
                </a:r>
                <a:r>
                  <a:rPr lang="en-US" spc="-5" dirty="0">
                    <a:solidFill>
                      <a:schemeClr val="tx1"/>
                    </a:solidFill>
                  </a:rPr>
                  <a:t>right</a:t>
                </a:r>
                <a:r>
                  <a:rPr lang="en-US" spc="-10" dirty="0">
                    <a:solidFill>
                      <a:schemeClr val="tx1"/>
                    </a:solidFill>
                  </a:rPr>
                  <a:t> </a:t>
                </a:r>
                <a:r>
                  <a:rPr lang="en-US" spc="-5" dirty="0">
                    <a:solidFill>
                      <a:schemeClr val="tx1"/>
                    </a:solidFill>
                  </a:rPr>
                  <a:t>triangle</a:t>
                </a:r>
                <a:r>
                  <a:rPr lang="en-US" spc="-10" dirty="0">
                    <a:solidFill>
                      <a:schemeClr val="tx1"/>
                    </a:solidFill>
                  </a:rPr>
                  <a:t> o</a:t>
                </a:r>
                <a:r>
                  <a:rPr lang="en-US" spc="-5" dirty="0">
                    <a:solidFill>
                      <a:schemeClr val="tx1"/>
                    </a:solidFill>
                  </a:rPr>
                  <a:t>f base </a:t>
                </a:r>
                <a:r>
                  <a:rPr lang="en-US" i="1" spc="-105" dirty="0">
                    <a:solidFill>
                      <a:schemeClr val="tx1"/>
                    </a:solidFill>
                    <a:ea typeface="Cambria Math" panose="02040503050406030204" pitchFamily="18" charset="0"/>
                  </a:rPr>
                  <a:t>∆ </a:t>
                </a:r>
                <a:r>
                  <a:rPr lang="en-US" i="1" spc="10" dirty="0">
                    <a:solidFill>
                      <a:schemeClr val="tx1"/>
                    </a:solidFill>
                  </a:rPr>
                  <a:t>x</a:t>
                </a:r>
                <a:r>
                  <a:rPr lang="en-US" i="1" baseline="-11111" dirty="0">
                    <a:solidFill>
                      <a:schemeClr val="tx1"/>
                    </a:solidFill>
                  </a:rPr>
                  <a:t>i </a:t>
                </a:r>
                <a:r>
                  <a:rPr lang="en-US" i="1" spc="37" baseline="-11111" dirty="0">
                    <a:solidFill>
                      <a:schemeClr val="tx1"/>
                    </a:solidFill>
                  </a:rPr>
                  <a:t> </a:t>
                </a:r>
                <a:r>
                  <a:rPr lang="en-US" spc="-25" dirty="0">
                    <a:solidFill>
                      <a:schemeClr val="tx1"/>
                    </a:solidFill>
                  </a:rPr>
                  <a:t>=</a:t>
                </a:r>
                <a:r>
                  <a:rPr lang="en-US" spc="-15" dirty="0">
                    <a:solidFill>
                      <a:schemeClr val="tx1"/>
                    </a:solidFill>
                  </a:rPr>
                  <a:t> </a:t>
                </a:r>
                <a:r>
                  <a:rPr lang="en-US" i="1" spc="10" dirty="0">
                    <a:solidFill>
                      <a:schemeClr val="tx1"/>
                    </a:solidFill>
                  </a:rPr>
                  <a:t>x</a:t>
                </a:r>
                <a:r>
                  <a:rPr lang="en-US" i="1" baseline="-11111" dirty="0">
                    <a:solidFill>
                      <a:schemeClr val="tx1"/>
                    </a:solidFill>
                  </a:rPr>
                  <a:t>i</a:t>
                </a:r>
                <a:r>
                  <a:rPr lang="en-US" i="1" spc="-44" baseline="-11111" dirty="0">
                    <a:solidFill>
                      <a:schemeClr val="tx1"/>
                    </a:solidFill>
                  </a:rPr>
                  <a:t> </a:t>
                </a:r>
                <a:r>
                  <a:rPr lang="en-US" spc="-185" dirty="0">
                    <a:solidFill>
                      <a:schemeClr val="tx1"/>
                    </a:solidFill>
                  </a:rPr>
                  <a:t>−</a:t>
                </a:r>
                <a:r>
                  <a:rPr lang="en-US" spc="-70" dirty="0">
                    <a:solidFill>
                      <a:schemeClr val="tx1"/>
                    </a:solidFill>
                  </a:rPr>
                  <a:t> </a:t>
                </a:r>
                <a:r>
                  <a:rPr lang="en-US" i="1" spc="10" dirty="0">
                    <a:solidFill>
                      <a:schemeClr val="tx1"/>
                    </a:solidFill>
                  </a:rPr>
                  <a:t>x</a:t>
                </a:r>
                <a:r>
                  <a:rPr lang="en-US" i="1" baseline="-11111" dirty="0">
                    <a:solidFill>
                      <a:schemeClr val="tx1"/>
                    </a:solidFill>
                  </a:rPr>
                  <a:t>i</a:t>
                </a:r>
                <a:r>
                  <a:rPr lang="en-US" i="1" spc="-172" baseline="-11111" dirty="0">
                    <a:solidFill>
                      <a:schemeClr val="tx1"/>
                    </a:solidFill>
                  </a:rPr>
                  <a:t> </a:t>
                </a:r>
                <a:r>
                  <a:rPr lang="en-US" spc="-209" baseline="-11111" dirty="0">
                    <a:solidFill>
                      <a:schemeClr val="tx1"/>
                    </a:solidFill>
                  </a:rPr>
                  <a:t>−</a:t>
                </a:r>
                <a:r>
                  <a:rPr lang="en-US" baseline="-11111" dirty="0">
                    <a:solidFill>
                      <a:schemeClr val="tx1"/>
                    </a:solidFill>
                  </a:rPr>
                  <a:t>1 </a:t>
                </a:r>
                <a:r>
                  <a:rPr lang="en-US" spc="-112" baseline="-11111" dirty="0">
                    <a:solidFill>
                      <a:schemeClr val="tx1"/>
                    </a:solidFill>
                  </a:rPr>
                  <a:t> </a:t>
                </a:r>
                <a:r>
                  <a:rPr lang="en-US" spc="-10" dirty="0">
                    <a:solidFill>
                      <a:schemeClr val="tx1"/>
                    </a:solidFill>
                  </a:rPr>
                  <a:t>an</a:t>
                </a:r>
                <a:r>
                  <a:rPr lang="en-US" spc="-5" dirty="0">
                    <a:solidFill>
                      <a:schemeClr val="tx1"/>
                    </a:solidFill>
                  </a:rPr>
                  <a:t>d </a:t>
                </a:r>
                <a:r>
                  <a:rPr lang="en-US" spc="-10" dirty="0">
                    <a:solidFill>
                      <a:schemeClr val="tx1"/>
                    </a:solidFill>
                  </a:rPr>
                  <a:t>heigh</a:t>
                </a:r>
                <a:r>
                  <a:rPr lang="en-US" spc="-5" dirty="0">
                    <a:solidFill>
                      <a:schemeClr val="tx1"/>
                    </a:solidFill>
                  </a:rPr>
                  <a:t>t</a:t>
                </a:r>
                <a:r>
                  <a:rPr lang="en-US" dirty="0">
                    <a:solidFill>
                      <a:schemeClr val="tx1"/>
                    </a:solidFill>
                  </a:rPr>
                  <a:t> </a:t>
                </a:r>
                <a:r>
                  <a:rPr lang="en-US" spc="-90" dirty="0">
                    <a:solidFill>
                      <a:schemeClr val="tx1"/>
                    </a:solidFill>
                  </a:rPr>
                  <a:t>|</a:t>
                </a:r>
                <a:r>
                  <a:rPr lang="en-US" spc="-100"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10" dirty="0">
                    <a:solidFill>
                      <a:schemeClr val="tx1"/>
                    </a:solidFill>
                  </a:rPr>
                  <a:t>x</a:t>
                </a:r>
                <a:r>
                  <a:rPr lang="en-US" i="1" baseline="-11111" dirty="0">
                    <a:solidFill>
                      <a:schemeClr val="tx1"/>
                    </a:solidFill>
                  </a:rPr>
                  <a:t>i</a:t>
                </a:r>
                <a:r>
                  <a:rPr lang="en-US" i="1" spc="-97" baseline="-11111" dirty="0">
                    <a:solidFill>
                      <a:schemeClr val="tx1"/>
                    </a:solidFill>
                  </a:rPr>
                  <a:t> </a:t>
                </a:r>
                <a:r>
                  <a:rPr lang="en-US" spc="-5" dirty="0">
                    <a:solidFill>
                      <a:schemeClr val="tx1"/>
                    </a:solidFill>
                  </a:rPr>
                  <a:t>)</a:t>
                </a:r>
                <a:r>
                  <a:rPr lang="en-US" spc="-30" dirty="0">
                    <a:solidFill>
                      <a:schemeClr val="tx1"/>
                    </a:solidFill>
                  </a:rPr>
                  <a:t> </a:t>
                </a:r>
                <a:r>
                  <a:rPr lang="en-US" spc="-185" dirty="0">
                    <a:solidFill>
                      <a:schemeClr val="tx1"/>
                    </a:solidFill>
                  </a:rPr>
                  <a:t>−</a:t>
                </a:r>
                <a:r>
                  <a:rPr lang="en-US" spc="120"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10" dirty="0">
                    <a:solidFill>
                      <a:schemeClr val="tx1"/>
                    </a:solidFill>
                  </a:rPr>
                  <a:t>x</a:t>
                </a:r>
                <a:r>
                  <a:rPr lang="en-US" i="1" baseline="-11111" dirty="0">
                    <a:solidFill>
                      <a:schemeClr val="tx1"/>
                    </a:solidFill>
                  </a:rPr>
                  <a:t>i</a:t>
                </a:r>
                <a:r>
                  <a:rPr lang="en-US" i="1" spc="-172" baseline="-11111" dirty="0">
                    <a:solidFill>
                      <a:schemeClr val="tx1"/>
                    </a:solidFill>
                  </a:rPr>
                  <a:t> </a:t>
                </a:r>
                <a:r>
                  <a:rPr lang="en-US" spc="-209" baseline="-11111" dirty="0">
                    <a:solidFill>
                      <a:schemeClr val="tx1"/>
                    </a:solidFill>
                  </a:rPr>
                  <a:t>−</a:t>
                </a:r>
                <a:r>
                  <a:rPr lang="en-US" spc="75" baseline="-11111" dirty="0">
                    <a:solidFill>
                      <a:schemeClr val="tx1"/>
                    </a:solidFill>
                  </a:rPr>
                  <a:t>1</a:t>
                </a:r>
                <a:r>
                  <a:rPr lang="en-US" spc="-5" dirty="0">
                    <a:solidFill>
                      <a:schemeClr val="tx1"/>
                    </a:solidFill>
                  </a:rPr>
                  <a:t>)</a:t>
                </a:r>
                <a:r>
                  <a:rPr lang="en-US" spc="-90" dirty="0">
                    <a:solidFill>
                      <a:schemeClr val="tx1"/>
                    </a:solidFill>
                  </a:rPr>
                  <a:t>|</a:t>
                </a:r>
                <a:r>
                  <a:rPr lang="en-US" spc="-5" dirty="0">
                    <a:solidFill>
                      <a:schemeClr val="tx1"/>
                    </a:solidFill>
                  </a:rPr>
                  <a:t>. </a:t>
                </a:r>
                <a:r>
                  <a:rPr lang="en-US" spc="-15" dirty="0">
                    <a:solidFill>
                      <a:schemeClr val="tx1"/>
                    </a:solidFill>
                  </a:rPr>
                  <a:t>B</a:t>
                </a:r>
                <a:r>
                  <a:rPr lang="en-US" spc="-5" dirty="0">
                    <a:solidFill>
                      <a:schemeClr val="tx1"/>
                    </a:solidFill>
                  </a:rPr>
                  <a:t>y t</a:t>
                </a:r>
                <a:r>
                  <a:rPr lang="en-US" spc="-10" dirty="0">
                    <a:solidFill>
                      <a:schemeClr val="tx1"/>
                    </a:solidFill>
                  </a:rPr>
                  <a:t>h</a:t>
                </a:r>
                <a:r>
                  <a:rPr lang="en-US" spc="-5" dirty="0">
                    <a:solidFill>
                      <a:schemeClr val="tx1"/>
                    </a:solidFill>
                  </a:rPr>
                  <a:t>e </a:t>
                </a:r>
                <a:r>
                  <a:rPr lang="en-US" spc="-10" dirty="0">
                    <a:solidFill>
                      <a:schemeClr val="tx1"/>
                    </a:solidFill>
                  </a:rPr>
                  <a:t>Pythagorea</a:t>
                </a:r>
                <a:r>
                  <a:rPr lang="en-US" spc="-5" dirty="0">
                    <a:solidFill>
                      <a:schemeClr val="tx1"/>
                    </a:solidFill>
                  </a:rPr>
                  <a:t>n</a:t>
                </a:r>
                <a:r>
                  <a:rPr lang="en-US" dirty="0">
                    <a:solidFill>
                      <a:schemeClr val="tx1"/>
                    </a:solidFill>
                  </a:rPr>
                  <a:t> </a:t>
                </a:r>
                <a:r>
                  <a:rPr lang="en-US" spc="-10" dirty="0">
                    <a:solidFill>
                      <a:schemeClr val="tx1"/>
                    </a:solidFill>
                  </a:rPr>
                  <a:t>Theorem,</a:t>
                </a:r>
              </a:p>
              <a:p>
                <a:pPr marL="0" marR="5080" indent="0" algn="just">
                  <a:lnSpc>
                    <a:spcPct val="100000"/>
                  </a:lnSpc>
                  <a:buNone/>
                </a:pP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𝐿</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rad>
                        <m:radPr>
                          <m:degHide m:val="on"/>
                          <m:ctrlPr>
                            <a:rPr lang="en-US" b="0" i="1" smtClean="0">
                              <a:solidFill>
                                <a:schemeClr val="tx1"/>
                              </a:solidFill>
                              <a:latin typeface="Cambria Math" panose="02040503050406030204" pitchFamily="18" charset="0"/>
                            </a:rPr>
                          </m:ctrlPr>
                        </m:radPr>
                        <m:deg/>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 +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𝑖</m:t>
                                      </m:r>
                                    </m:sub>
                                  </m:sSub>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2</m:t>
                              </m:r>
                            </m:sup>
                          </m:sSup>
                        </m:e>
                      </m:rad>
                    </m:oMath>
                  </m:oMathPara>
                </a14:m>
                <a:endParaRPr lang="en-US" dirty="0">
                  <a:solidFill>
                    <a:schemeClr val="tx1"/>
                  </a:solidFill>
                </a:endParaRPr>
              </a:p>
              <a:p>
                <a:pPr marL="0" marR="5080" indent="0" algn="just">
                  <a:lnSpc>
                    <a:spcPct val="100000"/>
                  </a:lnSpc>
                  <a:buNone/>
                </a:pPr>
                <a:endParaRPr lang="en-US" spc="-10" dirty="0">
                  <a:solidFill>
                    <a:schemeClr val="tx1"/>
                  </a:solidFill>
                </a:endParaRPr>
              </a:p>
              <a:p>
                <a:pPr marL="0" marR="5080" indent="0" algn="just">
                  <a:lnSpc>
                    <a:spcPct val="100000"/>
                  </a:lnSpc>
                  <a:buNone/>
                </a:pPr>
                <a:endParaRPr lang="en-US" spc="-10" dirty="0"/>
              </a:p>
              <a:p>
                <a:pPr marL="0" marR="5080" indent="0" algn="just">
                  <a:lnSpc>
                    <a:spcPct val="100000"/>
                  </a:lnSpc>
                  <a:buNone/>
                </a:pPr>
                <a:endParaRPr lang="en-US" spc="-10" dirty="0"/>
              </a:p>
              <a:p>
                <a:pPr marL="0" marR="5080" indent="0" algn="just">
                  <a:lnSpc>
                    <a:spcPct val="100000"/>
                  </a:lnSpc>
                  <a:buNone/>
                </a:pPr>
                <a:endParaRPr lang="en-US" spc="-10"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5953540" cy="4370567"/>
              </a:xfrm>
              <a:blipFill>
                <a:blip r:embed="rId2"/>
                <a:stretch>
                  <a:fillRect l="-1228" t="-976" r="-205"/>
                </a:stretch>
              </a:blipFill>
            </p:spPr>
            <p:txBody>
              <a:bodyPr/>
              <a:lstStyle/>
              <a:p>
                <a:r>
                  <a:rPr lang="en-US">
                    <a:noFill/>
                  </a:rPr>
                  <a:t> </a:t>
                </a:r>
              </a:p>
            </p:txBody>
          </p:sp>
        </mc:Fallback>
      </mc:AlternateContent>
      <p:pic>
        <p:nvPicPr>
          <p:cNvPr id="5" name="Picture 2" descr="An illustration labels capital L subscript i, delta x subscript i, and absolute value of quantity f of x subscript i minus f subscript i minus 1 on a right triangle created between two points on a curve. The x axis has four tick marks, with the middle two labeled x subscript quantity i minus 1 and x subscript i. The other two are unlabeled. A curve has dots marking points on the curve that correspond to each tick mark. From the first point, the curve is concave up, decreases to a minimum then rises through an inflection point, labeled capital p subscript quantity i minus 1, at x equals x subscript quantity i minus 1, to a maximum then decreases to a point, labeled capital p subscript i, at x equals x subscript i, to a minimum then rises to a point above the last tick mark on the x axis. Dashed line segments connect each point on the curve to the next point. The segment between capital p subscript quantity i minus 1 and capital p subscript i is labeled capital L subscript i and is the hypotenuse of a right triangle created by a horizontal segment, labeled delta x subscript i, and a vertical segment, labeled absolute value of f of x subscript i minus f of x subscript quantity I minus 1 showing the horizontal and vertical distances between these two point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39339" y="1371600"/>
            <a:ext cx="5253270" cy="3530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954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8.2  Arc Length and Surface </a:t>
            </a:r>
            <a:r>
              <a:rPr lang="en-US" sz="3100" dirty="0"/>
              <a:t>Area </a:t>
            </a:r>
            <a:r>
              <a:rPr lang="en-US" sz="3100" dirty="0" smtClean="0"/>
              <a:t>(5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0" dirty="0">
                    <a:solidFill>
                      <a:schemeClr val="tx1"/>
                    </a:solidFill>
                  </a:rPr>
                  <a:t>We</a:t>
                </a:r>
                <a:r>
                  <a:rPr lang="en-US" spc="75" dirty="0">
                    <a:solidFill>
                      <a:schemeClr val="tx1"/>
                    </a:solidFill>
                  </a:rPr>
                  <a:t> </a:t>
                </a:r>
                <a:r>
                  <a:rPr lang="en-US" spc="-5" dirty="0">
                    <a:solidFill>
                      <a:schemeClr val="tx1"/>
                    </a:solidFill>
                  </a:rPr>
                  <a:t>shall</a:t>
                </a:r>
                <a:r>
                  <a:rPr lang="en-US" spc="80" dirty="0">
                    <a:solidFill>
                      <a:schemeClr val="tx1"/>
                    </a:solidFill>
                  </a:rPr>
                  <a:t> </a:t>
                </a:r>
                <a:r>
                  <a:rPr lang="en-US" spc="-10" dirty="0">
                    <a:solidFill>
                      <a:schemeClr val="tx1"/>
                    </a:solidFill>
                  </a:rPr>
                  <a:t>a</a:t>
                </a:r>
                <a:r>
                  <a:rPr lang="en-US" spc="-5" dirty="0">
                    <a:solidFill>
                      <a:schemeClr val="tx1"/>
                    </a:solidFill>
                  </a:rPr>
                  <a:t>ssume</a:t>
                </a:r>
                <a:r>
                  <a:rPr lang="en-US" spc="75" dirty="0">
                    <a:solidFill>
                      <a:schemeClr val="tx1"/>
                    </a:solidFill>
                  </a:rPr>
                  <a:t> </a:t>
                </a:r>
                <a:r>
                  <a:rPr lang="en-US" spc="-5" dirty="0">
                    <a:solidFill>
                      <a:schemeClr val="tx1"/>
                    </a:solidFill>
                  </a:rPr>
                  <a:t>that</a:t>
                </a:r>
                <a:r>
                  <a:rPr lang="en-US" dirty="0">
                    <a:solidFill>
                      <a:schemeClr val="tx1"/>
                    </a:solidFill>
                  </a:rPr>
                  <a:t> </a:t>
                </a:r>
                <a:r>
                  <a:rPr lang="en-US" spc="45" dirty="0">
                    <a:solidFill>
                      <a:schemeClr val="tx1"/>
                    </a:solidFill>
                  </a:rPr>
                  <a:t> </a:t>
                </a:r>
                <a14:m>
                  <m:oMath xmlns:m="http://schemas.openxmlformats.org/officeDocument/2006/math">
                    <m:r>
                      <a:rPr lang="en-US" i="1" spc="-5" dirty="0">
                        <a:solidFill>
                          <a:schemeClr val="tx1"/>
                        </a:solidFill>
                        <a:latin typeface="Cambria Math" panose="02040503050406030204" pitchFamily="18" charset="0"/>
                        <a:cs typeface="Times New Roman"/>
                      </a:rPr>
                      <m:t>𝑓</m:t>
                    </m:r>
                    <m:r>
                      <a:rPr lang="en-US" i="1" spc="-5" dirty="0">
                        <a:solidFill>
                          <a:schemeClr val="tx1"/>
                        </a:solidFill>
                        <a:latin typeface="Cambria Math" panose="02040503050406030204" pitchFamily="18" charset="0"/>
                        <a:cs typeface="Times New Roman"/>
                      </a:rPr>
                      <m:t>′</m:t>
                    </m:r>
                  </m:oMath>
                </a14:m>
                <a:r>
                  <a:rPr lang="en-US" baseline="25925" dirty="0">
                    <a:solidFill>
                      <a:schemeClr val="tx1"/>
                    </a:solidFill>
                  </a:rPr>
                  <a:t> </a:t>
                </a:r>
                <a:r>
                  <a:rPr lang="en-US" spc="-142" baseline="25925" dirty="0">
                    <a:solidFill>
                      <a:schemeClr val="tx1"/>
                    </a:solidFill>
                  </a:rPr>
                  <a:t> </a:t>
                </a:r>
                <a:r>
                  <a:rPr lang="en-US" spc="-10" dirty="0">
                    <a:solidFill>
                      <a:schemeClr val="tx1"/>
                    </a:solidFill>
                  </a:rPr>
                  <a:t>exist</a:t>
                </a:r>
                <a:r>
                  <a:rPr lang="en-US" spc="-5" dirty="0">
                    <a:solidFill>
                      <a:schemeClr val="tx1"/>
                    </a:solidFill>
                  </a:rPr>
                  <a:t>s</a:t>
                </a:r>
                <a:r>
                  <a:rPr lang="en-US" spc="75" dirty="0">
                    <a:solidFill>
                      <a:schemeClr val="tx1"/>
                    </a:solidFill>
                  </a:rPr>
                  <a:t> </a:t>
                </a:r>
                <a:r>
                  <a:rPr lang="en-US" spc="-10" dirty="0">
                    <a:solidFill>
                      <a:schemeClr val="tx1"/>
                    </a:solidFill>
                  </a:rPr>
                  <a:t>an</a:t>
                </a:r>
                <a:r>
                  <a:rPr lang="en-US" spc="-5" dirty="0">
                    <a:solidFill>
                      <a:schemeClr val="tx1"/>
                    </a:solidFill>
                  </a:rPr>
                  <a:t>d</a:t>
                </a:r>
                <a:r>
                  <a:rPr lang="en-US" spc="80" dirty="0">
                    <a:solidFill>
                      <a:schemeClr val="tx1"/>
                    </a:solidFill>
                  </a:rPr>
                  <a:t> </a:t>
                </a:r>
                <a:r>
                  <a:rPr lang="en-US" spc="-10" dirty="0">
                    <a:solidFill>
                      <a:schemeClr val="tx1"/>
                    </a:solidFill>
                  </a:rPr>
                  <a:t>i</a:t>
                </a:r>
                <a:r>
                  <a:rPr lang="en-US" spc="-5" dirty="0">
                    <a:solidFill>
                      <a:schemeClr val="tx1"/>
                    </a:solidFill>
                  </a:rPr>
                  <a:t>s</a:t>
                </a:r>
                <a:r>
                  <a:rPr lang="en-US" spc="75" dirty="0">
                    <a:solidFill>
                      <a:schemeClr val="tx1"/>
                    </a:solidFill>
                  </a:rPr>
                  <a:t> </a:t>
                </a:r>
                <a:r>
                  <a:rPr lang="en-US" spc="-10" dirty="0">
                    <a:solidFill>
                      <a:schemeClr val="tx1"/>
                    </a:solidFill>
                  </a:rPr>
                  <a:t>continuous</a:t>
                </a:r>
                <a:r>
                  <a:rPr lang="en-US" spc="-5" dirty="0">
                    <a:solidFill>
                      <a:schemeClr val="tx1"/>
                    </a:solidFill>
                  </a:rPr>
                  <a:t>.</a:t>
                </a:r>
                <a:r>
                  <a:rPr lang="en-US" spc="80" dirty="0">
                    <a:solidFill>
                      <a:schemeClr val="tx1"/>
                    </a:solidFill>
                  </a:rPr>
                  <a:t> </a:t>
                </a:r>
                <a:r>
                  <a:rPr lang="en-US" spc="-15" dirty="0">
                    <a:solidFill>
                      <a:schemeClr val="tx1"/>
                    </a:solidFill>
                  </a:rPr>
                  <a:t>Then</a:t>
                </a:r>
                <a:r>
                  <a:rPr lang="en-US" spc="-5" dirty="0">
                    <a:solidFill>
                      <a:schemeClr val="tx1"/>
                    </a:solidFill>
                  </a:rPr>
                  <a:t>,</a:t>
                </a:r>
                <a:r>
                  <a:rPr lang="en-US" spc="80" dirty="0">
                    <a:solidFill>
                      <a:schemeClr val="tx1"/>
                    </a:solidFill>
                  </a:rPr>
                  <a:t> </a:t>
                </a:r>
                <a:r>
                  <a:rPr lang="en-US" spc="-10" dirty="0">
                    <a:solidFill>
                      <a:schemeClr val="tx1"/>
                    </a:solidFill>
                  </a:rPr>
                  <a:t>b</a:t>
                </a:r>
                <a:r>
                  <a:rPr lang="en-US" spc="-5" dirty="0">
                    <a:solidFill>
                      <a:schemeClr val="tx1"/>
                    </a:solidFill>
                  </a:rPr>
                  <a:t>y</a:t>
                </a:r>
                <a:r>
                  <a:rPr lang="en-US" spc="80" dirty="0">
                    <a:solidFill>
                      <a:schemeClr val="tx1"/>
                    </a:solidFill>
                  </a:rPr>
                  <a:t> </a:t>
                </a:r>
                <a:r>
                  <a:rPr lang="en-US" spc="-10" dirty="0">
                    <a:solidFill>
                      <a:schemeClr val="tx1"/>
                    </a:solidFill>
                  </a:rPr>
                  <a:t>th</a:t>
                </a:r>
                <a:r>
                  <a:rPr lang="en-US" spc="-5" dirty="0">
                    <a:solidFill>
                      <a:schemeClr val="tx1"/>
                    </a:solidFill>
                  </a:rPr>
                  <a:t>e</a:t>
                </a:r>
                <a:r>
                  <a:rPr lang="en-US" spc="75" dirty="0">
                    <a:solidFill>
                      <a:schemeClr val="tx1"/>
                    </a:solidFill>
                  </a:rPr>
                  <a:t> </a:t>
                </a:r>
                <a:r>
                  <a:rPr lang="en-US" spc="-10" dirty="0">
                    <a:solidFill>
                      <a:schemeClr val="tx1"/>
                    </a:solidFill>
                  </a:rPr>
                  <a:t>Mea</a:t>
                </a:r>
                <a:r>
                  <a:rPr lang="en-US" spc="-5" dirty="0">
                    <a:solidFill>
                      <a:schemeClr val="tx1"/>
                    </a:solidFill>
                  </a:rPr>
                  <a:t>n</a:t>
                </a:r>
                <a:r>
                  <a:rPr lang="en-US" spc="80" dirty="0">
                    <a:solidFill>
                      <a:schemeClr val="tx1"/>
                    </a:solidFill>
                  </a:rPr>
                  <a:t> </a:t>
                </a:r>
                <a:r>
                  <a:rPr lang="en-US" spc="-10" dirty="0">
                    <a:solidFill>
                      <a:schemeClr val="tx1"/>
                    </a:solidFill>
                  </a:rPr>
                  <a:t>Valu</a:t>
                </a:r>
                <a:r>
                  <a:rPr lang="en-US" spc="-5" dirty="0">
                    <a:solidFill>
                      <a:schemeClr val="tx1"/>
                    </a:solidFill>
                  </a:rPr>
                  <a:t>e</a:t>
                </a:r>
                <a:r>
                  <a:rPr lang="en-US" spc="80" dirty="0">
                    <a:solidFill>
                      <a:schemeClr val="tx1"/>
                    </a:solidFill>
                  </a:rPr>
                  <a:t> </a:t>
                </a:r>
                <a:r>
                  <a:rPr lang="en-US" spc="-10" dirty="0">
                    <a:solidFill>
                      <a:schemeClr val="tx1"/>
                    </a:solidFill>
                  </a:rPr>
                  <a:t>Theorem, ther</a:t>
                </a:r>
                <a:r>
                  <a:rPr lang="en-US" spc="-5" dirty="0">
                    <a:solidFill>
                      <a:schemeClr val="tx1"/>
                    </a:solidFill>
                  </a:rPr>
                  <a:t>e is a </a:t>
                </a:r>
                <a:r>
                  <a:rPr lang="en-US" spc="-10" dirty="0">
                    <a:solidFill>
                      <a:schemeClr val="tx1"/>
                    </a:solidFill>
                  </a:rPr>
                  <a:t>valu</a:t>
                </a:r>
                <a:r>
                  <a:rPr lang="en-US" spc="-5" dirty="0">
                    <a:solidFill>
                      <a:schemeClr val="tx1"/>
                    </a:solidFill>
                  </a:rPr>
                  <a:t>e</a:t>
                </a:r>
                <a:r>
                  <a:rPr lang="en-US" dirty="0">
                    <a:solidFill>
                      <a:schemeClr val="tx1"/>
                    </a:solidFill>
                  </a:rPr>
                  <a:t> </a:t>
                </a:r>
                <a:r>
                  <a:rPr lang="en-US" i="1" spc="-15" dirty="0">
                    <a:solidFill>
                      <a:schemeClr val="tx1"/>
                    </a:solidFill>
                  </a:rPr>
                  <a:t>c</a:t>
                </a:r>
                <a:r>
                  <a:rPr lang="en-US" i="1" baseline="-25000" dirty="0">
                    <a:solidFill>
                      <a:schemeClr val="tx1"/>
                    </a:solidFill>
                  </a:rPr>
                  <a:t>i</a:t>
                </a:r>
                <a:r>
                  <a:rPr lang="en-US" i="1" baseline="-11111" dirty="0">
                    <a:solidFill>
                      <a:schemeClr val="tx1"/>
                    </a:solidFill>
                  </a:rPr>
                  <a:t> </a:t>
                </a:r>
                <a:r>
                  <a:rPr lang="en-US" i="1" spc="-7" baseline="-11111" dirty="0">
                    <a:solidFill>
                      <a:schemeClr val="tx1"/>
                    </a:solidFill>
                  </a:rPr>
                  <a:t> </a:t>
                </a:r>
                <a:r>
                  <a:rPr lang="en-US" spc="-5" dirty="0">
                    <a:solidFill>
                      <a:schemeClr val="tx1"/>
                    </a:solidFill>
                  </a:rPr>
                  <a:t>in </a:t>
                </a:r>
                <a:r>
                  <a:rPr lang="en-US" spc="20" dirty="0">
                    <a:solidFill>
                      <a:schemeClr val="tx1"/>
                    </a:solidFill>
                  </a:rPr>
                  <a:t>[</a:t>
                </a:r>
                <a:r>
                  <a:rPr lang="en-US" i="1" spc="10" dirty="0">
                    <a:solidFill>
                      <a:schemeClr val="tx1"/>
                    </a:solidFill>
                  </a:rPr>
                  <a:t>x</a:t>
                </a:r>
                <a:r>
                  <a:rPr lang="en-US" i="1" baseline="-25000" dirty="0">
                    <a:solidFill>
                      <a:schemeClr val="tx1"/>
                    </a:solidFill>
                  </a:rPr>
                  <a:t>i</a:t>
                </a:r>
                <a:r>
                  <a:rPr lang="en-US" spc="-209" baseline="-25000" dirty="0">
                    <a:solidFill>
                      <a:schemeClr val="tx1"/>
                    </a:solidFill>
                  </a:rPr>
                  <a:t>−</a:t>
                </a:r>
                <a:r>
                  <a:rPr lang="en-US" spc="75" baseline="-25000" dirty="0">
                    <a:solidFill>
                      <a:schemeClr val="tx1"/>
                    </a:solidFill>
                  </a:rPr>
                  <a:t>1</a:t>
                </a:r>
                <a:r>
                  <a:rPr lang="en-US" spc="-5" dirty="0">
                    <a:solidFill>
                      <a:schemeClr val="tx1"/>
                    </a:solidFill>
                  </a:rPr>
                  <a:t>,</a:t>
                </a:r>
                <a:r>
                  <a:rPr lang="en-US" spc="-60" dirty="0">
                    <a:solidFill>
                      <a:schemeClr val="tx1"/>
                    </a:solidFill>
                  </a:rPr>
                  <a:t> </a:t>
                </a:r>
                <a:r>
                  <a:rPr lang="en-US" i="1" spc="10" dirty="0">
                    <a:solidFill>
                      <a:schemeClr val="tx1"/>
                    </a:solidFill>
                  </a:rPr>
                  <a:t>x</a:t>
                </a:r>
                <a:r>
                  <a:rPr lang="en-US" i="1" baseline="-25000" dirty="0">
                    <a:solidFill>
                      <a:schemeClr val="tx1"/>
                    </a:solidFill>
                  </a:rPr>
                  <a:t>i</a:t>
                </a:r>
                <a:r>
                  <a:rPr lang="en-US" spc="-5" dirty="0">
                    <a:solidFill>
                      <a:schemeClr val="tx1"/>
                    </a:solidFill>
                  </a:rPr>
                  <a:t>] </a:t>
                </a:r>
                <a:r>
                  <a:rPr lang="en-US" spc="-10" dirty="0">
                    <a:solidFill>
                      <a:schemeClr val="tx1"/>
                    </a:solidFill>
                  </a:rPr>
                  <a:t>suc</a:t>
                </a:r>
                <a:r>
                  <a:rPr lang="en-US" spc="-5" dirty="0">
                    <a:solidFill>
                      <a:schemeClr val="tx1"/>
                    </a:solidFill>
                  </a:rPr>
                  <a:t>h </a:t>
                </a:r>
                <a:r>
                  <a:rPr lang="en-US" spc="-10" dirty="0">
                    <a:solidFill>
                      <a:schemeClr val="tx1"/>
                    </a:solidFill>
                  </a:rPr>
                  <a:t>that  </a:t>
                </a:r>
                <a14:m>
                  <m:oMath xmlns:m="http://schemas.openxmlformats.org/officeDocument/2006/math">
                    <m:r>
                      <a:rPr lang="en-US" i="1">
                        <a:solidFill>
                          <a:schemeClr val="tx1"/>
                        </a:solidFill>
                        <a:latin typeface="Cambria Math" panose="02040503050406030204" pitchFamily="18" charset="0"/>
                      </a:rPr>
                      <m:t>𝑓</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𝑖</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𝑓</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−1</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𝑓</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𝑐</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𝑖</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oMath>
                </a14:m>
                <a:r>
                  <a:rPr lang="en-US" spc="-10" dirty="0">
                    <a:solidFill>
                      <a:schemeClr val="tx1"/>
                    </a:solidFill>
                  </a:rPr>
                  <a:t>. Therefore, </a:t>
                </a:r>
              </a:p>
              <a:p>
                <a:pPr marL="0" marR="5080" indent="0" algn="just">
                  <a:lnSpc>
                    <a:spcPct val="100000"/>
                  </a:lnSpc>
                  <a:buNone/>
                </a:pPr>
                <a:endParaRPr lang="en-US" b="0" i="1" spc="-10" dirty="0">
                  <a:solidFill>
                    <a:schemeClr val="tx1"/>
                  </a:solidFill>
                  <a:latin typeface="Cambria Math" panose="02040503050406030204" pitchFamily="18" charset="0"/>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en-US" b="0" i="1" spc="-10" smtClean="0">
                              <a:solidFill>
                                <a:schemeClr val="tx1"/>
                              </a:solidFill>
                              <a:latin typeface="Cambria Math" panose="02040503050406030204" pitchFamily="18" charset="0"/>
                              <a:cs typeface="Times New Roman"/>
                            </a:rPr>
                          </m:ctrlPr>
                        </m:dPr>
                        <m:e>
                          <m:sSub>
                            <m:sSubPr>
                              <m:ctrlPr>
                                <a:rPr lang="en-US" b="0" i="1" spc="-10" smtClean="0">
                                  <a:solidFill>
                                    <a:schemeClr val="tx1"/>
                                  </a:solidFill>
                                  <a:latin typeface="Cambria Math" panose="02040503050406030204" pitchFamily="18" charset="0"/>
                                  <a:cs typeface="Times New Roman"/>
                                </a:rPr>
                              </m:ctrlPr>
                            </m:sSubPr>
                            <m:e>
                              <m:r>
                                <a:rPr lang="en-US" b="0" i="1" spc="-10" smtClean="0">
                                  <a:solidFill>
                                    <a:schemeClr val="tx1"/>
                                  </a:solidFill>
                                  <a:latin typeface="Cambria Math" panose="02040503050406030204" pitchFamily="18" charset="0"/>
                                  <a:cs typeface="Times New Roman"/>
                                </a:rPr>
                                <m:t>𝐿</m:t>
                              </m:r>
                            </m:e>
                            <m:sub>
                              <m:r>
                                <a:rPr lang="en-US" b="0" i="1" spc="-10" smtClean="0">
                                  <a:solidFill>
                                    <a:schemeClr val="tx1"/>
                                  </a:solidFill>
                                  <a:latin typeface="Cambria Math" panose="02040503050406030204" pitchFamily="18" charset="0"/>
                                  <a:cs typeface="Times New Roman"/>
                                </a:rPr>
                                <m:t>𝑖</m:t>
                              </m:r>
                            </m:sub>
                          </m:sSub>
                        </m:e>
                      </m:d>
                      <m:r>
                        <a:rPr lang="en-US" b="0" i="1" spc="-10" smtClean="0">
                          <a:solidFill>
                            <a:schemeClr val="tx1"/>
                          </a:solidFill>
                          <a:latin typeface="Cambria Math" panose="02040503050406030204" pitchFamily="18" charset="0"/>
                          <a:cs typeface="Times New Roman"/>
                        </a:rPr>
                        <m:t>=</m:t>
                      </m:r>
                      <m:rad>
                        <m:radPr>
                          <m:degHide m:val="on"/>
                          <m:ctrlPr>
                            <a:rPr lang="en-US" b="0" i="1" spc="-10" smtClean="0">
                              <a:solidFill>
                                <a:schemeClr val="tx1"/>
                              </a:solidFill>
                              <a:latin typeface="Cambria Math" panose="02040503050406030204" pitchFamily="18" charset="0"/>
                              <a:cs typeface="Times New Roman"/>
                            </a:rPr>
                          </m:ctrlPr>
                        </m:radPr>
                        <m:deg/>
                        <m:e>
                          <m:sSup>
                            <m:sSupPr>
                              <m:ctrlPr>
                                <a:rPr lang="en-US" b="0" i="1" spc="-10" smtClean="0">
                                  <a:solidFill>
                                    <a:schemeClr val="tx1"/>
                                  </a:solidFill>
                                  <a:latin typeface="Cambria Math" panose="02040503050406030204" pitchFamily="18" charset="0"/>
                                  <a:cs typeface="Times New Roman"/>
                                </a:rPr>
                              </m:ctrlPr>
                            </m:sSupPr>
                            <m:e>
                              <m:d>
                                <m:dPr>
                                  <m:ctrlPr>
                                    <a:rPr lang="en-US" b="0" i="1" spc="-10" smtClean="0">
                                      <a:solidFill>
                                        <a:schemeClr val="tx1"/>
                                      </a:solidFill>
                                      <a:latin typeface="Cambria Math" panose="02040503050406030204" pitchFamily="18" charset="0"/>
                                      <a:cs typeface="Times New Roman"/>
                                    </a:rPr>
                                  </m:ctrlPr>
                                </m:dPr>
                                <m:e>
                                  <m:r>
                                    <a:rPr lang="en-US" b="0" i="1" spc="-10" smtClean="0">
                                      <a:solidFill>
                                        <a:schemeClr val="tx1"/>
                                      </a:solidFill>
                                      <a:latin typeface="Cambria Math" panose="02040503050406030204" pitchFamily="18" charset="0"/>
                                      <a:ea typeface="Cambria Math" panose="02040503050406030204" pitchFamily="18" charset="0"/>
                                      <a:cs typeface="Times New Roman"/>
                                    </a:rPr>
                                    <m:t>∆</m:t>
                                  </m:r>
                                  <m:sSub>
                                    <m:sSubPr>
                                      <m:ctrlPr>
                                        <a:rPr lang="en-US" b="0" i="1" spc="-10" smtClean="0">
                                          <a:solidFill>
                                            <a:schemeClr val="tx1"/>
                                          </a:solidFill>
                                          <a:latin typeface="Cambria Math" panose="02040503050406030204" pitchFamily="18" charset="0"/>
                                          <a:ea typeface="Cambria Math" panose="02040503050406030204" pitchFamily="18" charset="0"/>
                                          <a:cs typeface="Times New Roman"/>
                                        </a:rPr>
                                      </m:ctrlPr>
                                    </m:sSubPr>
                                    <m:e>
                                      <m:r>
                                        <a:rPr lang="en-US" b="0" i="1" spc="-10" smtClean="0">
                                          <a:solidFill>
                                            <a:schemeClr val="tx1"/>
                                          </a:solidFill>
                                          <a:latin typeface="Cambria Math" panose="02040503050406030204" pitchFamily="18" charset="0"/>
                                          <a:ea typeface="Cambria Math" panose="02040503050406030204" pitchFamily="18" charset="0"/>
                                          <a:cs typeface="Times New Roman"/>
                                        </a:rPr>
                                        <m:t>𝑥</m:t>
                                      </m:r>
                                    </m:e>
                                    <m:sub>
                                      <m:r>
                                        <a:rPr lang="en-US" b="0" i="1" spc="-10" smtClean="0">
                                          <a:solidFill>
                                            <a:schemeClr val="tx1"/>
                                          </a:solidFill>
                                          <a:latin typeface="Cambria Math" panose="02040503050406030204" pitchFamily="18" charset="0"/>
                                          <a:ea typeface="Cambria Math" panose="02040503050406030204" pitchFamily="18" charset="0"/>
                                          <a:cs typeface="Times New Roman"/>
                                        </a:rPr>
                                        <m:t>𝑖</m:t>
                                      </m:r>
                                    </m:sub>
                                  </m:sSub>
                                </m:e>
                              </m:d>
                            </m:e>
                            <m:sup>
                              <m:r>
                                <a:rPr lang="en-US" b="0" i="1" spc="-10" smtClean="0">
                                  <a:solidFill>
                                    <a:schemeClr val="tx1"/>
                                  </a:solidFill>
                                  <a:latin typeface="Cambria Math" panose="02040503050406030204" pitchFamily="18" charset="0"/>
                                  <a:cs typeface="Times New Roman"/>
                                </a:rPr>
                                <m:t>2</m:t>
                              </m:r>
                            </m:sup>
                          </m:sSup>
                          <m:r>
                            <a:rPr lang="en-US" b="0" i="1" spc="-10" smtClean="0">
                              <a:solidFill>
                                <a:schemeClr val="tx1"/>
                              </a:solidFill>
                              <a:latin typeface="Cambria Math" panose="02040503050406030204" pitchFamily="18" charset="0"/>
                              <a:cs typeface="Times New Roman"/>
                            </a:rPr>
                            <m:t>+</m:t>
                          </m:r>
                          <m:sSup>
                            <m:sSupPr>
                              <m:ctrlPr>
                                <a:rPr lang="en-US" b="0" i="1" spc="-10" smtClean="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𝑓</m:t>
                                  </m:r>
                                </m:e>
                                <m:sup>
                                  <m:r>
                                    <a:rPr lang="en-US" i="1">
                                      <a:solidFill>
                                        <a:schemeClr val="tx1"/>
                                      </a:solidFill>
                                      <a:latin typeface="Cambria Math" panose="02040503050406030204" pitchFamily="18" charset="0"/>
                                    </a:rPr>
                                    <m:t>′</m:t>
                                  </m:r>
                                </m:sup>
                              </m:sSup>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𝑐</m:t>
                                      </m:r>
                                    </m:e>
                                    <m:sub>
                                      <m:r>
                                        <a:rPr lang="en-US" i="1">
                                          <a:solidFill>
                                            <a:schemeClr val="tx1"/>
                                          </a:solidFill>
                                          <a:latin typeface="Cambria Math" panose="02040503050406030204" pitchFamily="18" charset="0"/>
                                        </a:rPr>
                                        <m:t>𝑖</m:t>
                                      </m:r>
                                    </m:sub>
                                  </m:sSub>
                                </m:e>
                              </m:d>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𝑥</m:t>
                                  </m:r>
                                </m:e>
                                <m:sub>
                                  <m:r>
                                    <a:rPr lang="en-US" b="0" i="1" smtClean="0">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m:t>
                              </m:r>
                            </m:e>
                            <m:sup>
                              <m:r>
                                <a:rPr lang="en-US" b="0" i="1" spc="-10" smtClean="0">
                                  <a:solidFill>
                                    <a:schemeClr val="tx1"/>
                                  </a:solidFill>
                                  <a:latin typeface="Cambria Math" panose="02040503050406030204" pitchFamily="18" charset="0"/>
                                  <a:cs typeface="Times New Roman"/>
                                </a:rPr>
                                <m:t>2</m:t>
                              </m:r>
                            </m:sup>
                          </m:sSup>
                        </m:e>
                      </m:rad>
                      <m:r>
                        <a:rPr lang="en-US" b="0" i="1" spc="-10" smtClean="0">
                          <a:solidFill>
                            <a:schemeClr val="tx1"/>
                          </a:solidFill>
                          <a:latin typeface="Cambria Math" panose="02040503050406030204" pitchFamily="18" charset="0"/>
                          <a:cs typeface="Times New Roman"/>
                        </a:rPr>
                        <m:t>=</m:t>
                      </m:r>
                      <m:rad>
                        <m:radPr>
                          <m:degHide m:val="on"/>
                          <m:ctrlPr>
                            <a:rPr lang="en-US" i="1" spc="-10">
                              <a:solidFill>
                                <a:schemeClr val="tx1"/>
                              </a:solidFill>
                              <a:latin typeface="Cambria Math" panose="02040503050406030204" pitchFamily="18" charset="0"/>
                              <a:cs typeface="Times New Roman"/>
                            </a:rPr>
                          </m:ctrlPr>
                        </m:radPr>
                        <m:deg/>
                        <m:e>
                          <m:sSup>
                            <m:sSupPr>
                              <m:ctrlPr>
                                <a:rPr lang="en-US" i="1" spc="-10">
                                  <a:solidFill>
                                    <a:schemeClr val="tx1"/>
                                  </a:solidFill>
                                  <a:latin typeface="Cambria Math" panose="02040503050406030204" pitchFamily="18" charset="0"/>
                                  <a:cs typeface="Times New Roman"/>
                                </a:rPr>
                              </m:ctrlPr>
                            </m:sSupPr>
                            <m:e>
                              <m:d>
                                <m:dPr>
                                  <m:ctrlPr>
                                    <a:rPr lang="en-US" i="1" spc="-10">
                                      <a:solidFill>
                                        <a:schemeClr val="tx1"/>
                                      </a:solidFill>
                                      <a:latin typeface="Cambria Math" panose="02040503050406030204" pitchFamily="18" charset="0"/>
                                      <a:cs typeface="Times New Roman"/>
                                    </a:rPr>
                                  </m:ctrlPr>
                                </m:dPr>
                                <m:e>
                                  <m:r>
                                    <a:rPr lang="en-US" i="1" spc="-10">
                                      <a:solidFill>
                                        <a:schemeClr val="tx1"/>
                                      </a:solidFill>
                                      <a:latin typeface="Cambria Math" panose="02040503050406030204" pitchFamily="18" charset="0"/>
                                      <a:ea typeface="Cambria Math" panose="02040503050406030204" pitchFamily="18" charset="0"/>
                                      <a:cs typeface="Times New Roman"/>
                                    </a:rPr>
                                    <m:t>∆</m:t>
                                  </m:r>
                                  <m:sSub>
                                    <m:sSubPr>
                                      <m:ctrlPr>
                                        <a:rPr lang="en-US" i="1" spc="-10">
                                          <a:solidFill>
                                            <a:schemeClr val="tx1"/>
                                          </a:solidFill>
                                          <a:latin typeface="Cambria Math" panose="02040503050406030204" pitchFamily="18" charset="0"/>
                                          <a:ea typeface="Cambria Math" panose="02040503050406030204" pitchFamily="18" charset="0"/>
                                          <a:cs typeface="Times New Roman"/>
                                        </a:rPr>
                                      </m:ctrlPr>
                                    </m:sSubPr>
                                    <m:e>
                                      <m:r>
                                        <a:rPr lang="en-US" i="1" spc="-10">
                                          <a:solidFill>
                                            <a:schemeClr val="tx1"/>
                                          </a:solidFill>
                                          <a:latin typeface="Cambria Math" panose="02040503050406030204" pitchFamily="18" charset="0"/>
                                          <a:ea typeface="Cambria Math" panose="02040503050406030204" pitchFamily="18" charset="0"/>
                                          <a:cs typeface="Times New Roman"/>
                                        </a:rPr>
                                        <m:t>𝑥</m:t>
                                      </m:r>
                                    </m:e>
                                    <m:sub>
                                      <m:r>
                                        <a:rPr lang="en-US" i="1" spc="-10">
                                          <a:solidFill>
                                            <a:schemeClr val="tx1"/>
                                          </a:solidFill>
                                          <a:latin typeface="Cambria Math" panose="02040503050406030204" pitchFamily="18" charset="0"/>
                                          <a:ea typeface="Cambria Math" panose="02040503050406030204" pitchFamily="18" charset="0"/>
                                          <a:cs typeface="Times New Roman"/>
                                        </a:rPr>
                                        <m:t>𝑖</m:t>
                                      </m:r>
                                    </m:sub>
                                  </m:sSub>
                                </m:e>
                              </m:d>
                            </m:e>
                            <m:sup>
                              <m:r>
                                <a:rPr lang="en-US" i="1" spc="-10">
                                  <a:solidFill>
                                    <a:schemeClr val="tx1"/>
                                  </a:solidFill>
                                  <a:latin typeface="Cambria Math" panose="02040503050406030204" pitchFamily="18" charset="0"/>
                                  <a:cs typeface="Times New Roman"/>
                                </a:rPr>
                                <m:t>2</m:t>
                              </m:r>
                            </m:sup>
                          </m:sSup>
                          <m:r>
                            <a:rPr lang="en-US" b="0" i="1" spc="-10" smtClean="0">
                              <a:solidFill>
                                <a:schemeClr val="tx1"/>
                              </a:solidFill>
                              <a:latin typeface="Cambria Math" panose="02040503050406030204" pitchFamily="18" charset="0"/>
                              <a:cs typeface="Times New Roman"/>
                            </a:rPr>
                            <m:t>(1</m:t>
                          </m:r>
                          <m:r>
                            <a:rPr lang="en-US" i="1" spc="-10">
                              <a:solidFill>
                                <a:schemeClr val="tx1"/>
                              </a:solidFill>
                              <a:latin typeface="Cambria Math" panose="02040503050406030204" pitchFamily="18" charset="0"/>
                              <a:cs typeface="Times New Roman"/>
                            </a:rPr>
                            <m:t>+</m:t>
                          </m:r>
                          <m:sSup>
                            <m:sSupPr>
                              <m:ctrlPr>
                                <a:rPr lang="en-US" i="1" spc="-10">
                                  <a:solidFill>
                                    <a:schemeClr val="tx1"/>
                                  </a:solidFill>
                                  <a:latin typeface="Cambria Math" panose="02040503050406030204" pitchFamily="18" charset="0"/>
                                  <a:cs typeface="Times New Roman"/>
                                </a:rPr>
                              </m:ctrlPr>
                            </m:sSupPr>
                            <m:e>
                              <m:d>
                                <m:dPr>
                                  <m:ctrlPr>
                                    <a:rPr lang="en-US" i="1" spc="-10">
                                      <a:solidFill>
                                        <a:schemeClr val="tx1"/>
                                      </a:solidFill>
                                      <a:latin typeface="Cambria Math" panose="02040503050406030204" pitchFamily="18" charset="0"/>
                                      <a:cs typeface="Times New Roman"/>
                                    </a:rPr>
                                  </m:ctrlPr>
                                </m:dPr>
                                <m:e>
                                  <m:r>
                                    <a:rPr lang="en-US" b="0" i="1" spc="-10" smtClean="0">
                                      <a:solidFill>
                                        <a:schemeClr val="tx1"/>
                                      </a:solidFill>
                                      <a:latin typeface="Cambria Math" panose="02040503050406030204" pitchFamily="18" charset="0"/>
                                      <a:cs typeface="Times New Roman"/>
                                    </a:rPr>
                                    <m:t>𝑓</m:t>
                                  </m:r>
                                  <m:r>
                                    <a:rPr lang="en-US" b="0" i="1" spc="-10" smtClean="0">
                                      <a:solidFill>
                                        <a:schemeClr val="tx1"/>
                                      </a:solidFill>
                                      <a:latin typeface="Cambria Math" panose="02040503050406030204" pitchFamily="18" charset="0"/>
                                      <a:cs typeface="Times New Roman"/>
                                    </a:rPr>
                                    <m:t>′(</m:t>
                                  </m:r>
                                  <m:sSub>
                                    <m:sSubPr>
                                      <m:ctrlPr>
                                        <a:rPr lang="en-US" b="0" i="1" spc="-10" smtClean="0">
                                          <a:solidFill>
                                            <a:schemeClr val="tx1"/>
                                          </a:solidFill>
                                          <a:latin typeface="Cambria Math" panose="02040503050406030204" pitchFamily="18" charset="0"/>
                                          <a:cs typeface="Times New Roman"/>
                                        </a:rPr>
                                      </m:ctrlPr>
                                    </m:sSubPr>
                                    <m:e>
                                      <m:r>
                                        <a:rPr lang="en-US" b="0" i="1" spc="-10" smtClean="0">
                                          <a:solidFill>
                                            <a:schemeClr val="tx1"/>
                                          </a:solidFill>
                                          <a:latin typeface="Cambria Math" panose="02040503050406030204" pitchFamily="18" charset="0"/>
                                          <a:cs typeface="Times New Roman"/>
                                        </a:rPr>
                                        <m:t>𝑐</m:t>
                                      </m:r>
                                    </m:e>
                                    <m:sub>
                                      <m:r>
                                        <a:rPr lang="en-US" b="0" i="1" spc="-10" smtClean="0">
                                          <a:solidFill>
                                            <a:schemeClr val="tx1"/>
                                          </a:solidFill>
                                          <a:latin typeface="Cambria Math" panose="02040503050406030204" pitchFamily="18" charset="0"/>
                                          <a:cs typeface="Times New Roman"/>
                                        </a:rPr>
                                        <m:t>𝑖</m:t>
                                      </m:r>
                                    </m:sub>
                                  </m:sSub>
                                </m:e>
                              </m:d>
                              <m:r>
                                <a:rPr lang="en-US" b="0" i="1" smtClean="0">
                                  <a:solidFill>
                                    <a:schemeClr val="tx1"/>
                                  </a:solidFill>
                                  <a:latin typeface="Cambria Math" panose="02040503050406030204" pitchFamily="18" charset="0"/>
                                  <a:ea typeface="Cambria Math" panose="02040503050406030204" pitchFamily="18" charset="0"/>
                                </a:rPr>
                                <m:t>)</m:t>
                              </m:r>
                            </m:e>
                            <m:sup>
                              <m:r>
                                <a:rPr lang="en-US" i="1" spc="-10">
                                  <a:solidFill>
                                    <a:schemeClr val="tx1"/>
                                  </a:solidFill>
                                  <a:latin typeface="Cambria Math" panose="02040503050406030204" pitchFamily="18" charset="0"/>
                                  <a:cs typeface="Times New Roman"/>
                                </a:rPr>
                                <m:t>2</m:t>
                              </m:r>
                            </m:sup>
                          </m:sSup>
                          <m:r>
                            <a:rPr lang="en-US" b="0" i="1" spc="-10" smtClean="0">
                              <a:solidFill>
                                <a:schemeClr val="tx1"/>
                              </a:solidFill>
                              <a:latin typeface="Cambria Math" panose="02040503050406030204" pitchFamily="18" charset="0"/>
                              <a:cs typeface="Times New Roman"/>
                            </a:rPr>
                            <m:t>)</m:t>
                          </m:r>
                        </m:e>
                      </m:rad>
                      <m:r>
                        <a:rPr lang="en-US" b="0" i="1" spc="-10" smtClean="0">
                          <a:solidFill>
                            <a:schemeClr val="tx1"/>
                          </a:solidFill>
                          <a:latin typeface="Cambria Math" panose="02040503050406030204" pitchFamily="18" charset="0"/>
                          <a:cs typeface="Times New Roman"/>
                        </a:rPr>
                        <m:t>=</m:t>
                      </m:r>
                      <m:rad>
                        <m:radPr>
                          <m:degHide m:val="on"/>
                          <m:ctrlPr>
                            <a:rPr lang="en-US" i="1" spc="-10">
                              <a:solidFill>
                                <a:schemeClr val="tx1"/>
                              </a:solidFill>
                              <a:latin typeface="Cambria Math" panose="02040503050406030204" pitchFamily="18" charset="0"/>
                              <a:cs typeface="Times New Roman"/>
                            </a:rPr>
                          </m:ctrlPr>
                        </m:radPr>
                        <m:deg/>
                        <m:e>
                          <m:r>
                            <a:rPr lang="en-US" i="1" spc="-10">
                              <a:solidFill>
                                <a:schemeClr val="tx1"/>
                              </a:solidFill>
                              <a:latin typeface="Cambria Math" panose="02040503050406030204" pitchFamily="18" charset="0"/>
                              <a:cs typeface="Times New Roman"/>
                            </a:rPr>
                            <m:t>1+</m:t>
                          </m:r>
                          <m:sSup>
                            <m:sSupPr>
                              <m:ctrlPr>
                                <a:rPr lang="en-US" i="1" spc="-10">
                                  <a:solidFill>
                                    <a:schemeClr val="tx1"/>
                                  </a:solidFill>
                                  <a:latin typeface="Cambria Math" panose="02040503050406030204" pitchFamily="18" charset="0"/>
                                  <a:cs typeface="Times New Roman"/>
                                </a:rPr>
                              </m:ctrlPr>
                            </m:sSupPr>
                            <m:e>
                              <m:d>
                                <m:dPr>
                                  <m:ctrlPr>
                                    <a:rPr lang="en-US" i="1" spc="-10">
                                      <a:solidFill>
                                        <a:schemeClr val="tx1"/>
                                      </a:solidFill>
                                      <a:latin typeface="Cambria Math" panose="02040503050406030204" pitchFamily="18" charset="0"/>
                                      <a:cs typeface="Times New Roman"/>
                                    </a:rPr>
                                  </m:ctrlPr>
                                </m:dPr>
                                <m:e>
                                  <m:r>
                                    <a:rPr lang="en-US" i="1" spc="-10">
                                      <a:solidFill>
                                        <a:schemeClr val="tx1"/>
                                      </a:solidFill>
                                      <a:latin typeface="Cambria Math" panose="02040503050406030204" pitchFamily="18" charset="0"/>
                                      <a:cs typeface="Times New Roman"/>
                                    </a:rPr>
                                    <m:t>𝑓</m:t>
                                  </m:r>
                                  <m:r>
                                    <a:rPr lang="en-US" i="1" spc="-10">
                                      <a:solidFill>
                                        <a:schemeClr val="tx1"/>
                                      </a:solidFill>
                                      <a:latin typeface="Cambria Math" panose="02040503050406030204" pitchFamily="18" charset="0"/>
                                      <a:cs typeface="Times New Roman"/>
                                    </a:rPr>
                                    <m:t>′(</m:t>
                                  </m:r>
                                  <m:sSub>
                                    <m:sSubPr>
                                      <m:ctrlPr>
                                        <a:rPr lang="en-US" i="1" spc="-10">
                                          <a:solidFill>
                                            <a:schemeClr val="tx1"/>
                                          </a:solidFill>
                                          <a:latin typeface="Cambria Math" panose="02040503050406030204" pitchFamily="18" charset="0"/>
                                          <a:cs typeface="Times New Roman"/>
                                        </a:rPr>
                                      </m:ctrlPr>
                                    </m:sSubPr>
                                    <m:e>
                                      <m:r>
                                        <a:rPr lang="en-US" i="1" spc="-10">
                                          <a:solidFill>
                                            <a:schemeClr val="tx1"/>
                                          </a:solidFill>
                                          <a:latin typeface="Cambria Math" panose="02040503050406030204" pitchFamily="18" charset="0"/>
                                          <a:cs typeface="Times New Roman"/>
                                        </a:rPr>
                                        <m:t>𝑐</m:t>
                                      </m:r>
                                    </m:e>
                                    <m:sub>
                                      <m:r>
                                        <a:rPr lang="en-US" i="1" spc="-10">
                                          <a:solidFill>
                                            <a:schemeClr val="tx1"/>
                                          </a:solidFill>
                                          <a:latin typeface="Cambria Math" panose="02040503050406030204" pitchFamily="18" charset="0"/>
                                          <a:cs typeface="Times New Roman"/>
                                        </a:rPr>
                                        <m:t>𝑖</m:t>
                                      </m:r>
                                    </m:sub>
                                  </m:sSub>
                                </m:e>
                              </m:d>
                              <m:r>
                                <a:rPr lang="en-US" i="1">
                                  <a:solidFill>
                                    <a:schemeClr val="tx1"/>
                                  </a:solidFill>
                                  <a:latin typeface="Cambria Math" panose="02040503050406030204" pitchFamily="18" charset="0"/>
                                  <a:ea typeface="Cambria Math" panose="02040503050406030204" pitchFamily="18" charset="0"/>
                                </a:rPr>
                                <m:t>)</m:t>
                              </m:r>
                            </m:e>
                            <m:sup>
                              <m:r>
                                <a:rPr lang="en-US" i="1" spc="-10">
                                  <a:solidFill>
                                    <a:schemeClr val="tx1"/>
                                  </a:solidFill>
                                  <a:latin typeface="Cambria Math" panose="02040503050406030204" pitchFamily="18" charset="0"/>
                                  <a:cs typeface="Times New Roman"/>
                                </a:rPr>
                                <m:t>2</m:t>
                              </m:r>
                            </m:sup>
                          </m:sSup>
                        </m:e>
                      </m:rad>
                      <m:r>
                        <a:rPr lang="en-US" i="1" spc="-10" smtClean="0">
                          <a:solidFill>
                            <a:schemeClr val="tx1"/>
                          </a:solidFill>
                          <a:latin typeface="Cambria Math" panose="02040503050406030204" pitchFamily="18" charset="0"/>
                          <a:ea typeface="Cambria Math" panose="02040503050406030204" pitchFamily="18" charset="0"/>
                          <a:cs typeface="Times New Roman"/>
                        </a:rPr>
                        <m:t>∆</m:t>
                      </m:r>
                      <m:sSub>
                        <m:sSubPr>
                          <m:ctrlPr>
                            <a:rPr lang="en-US" i="1" spc="-10" smtClean="0">
                              <a:solidFill>
                                <a:schemeClr val="tx1"/>
                              </a:solidFill>
                              <a:latin typeface="Cambria Math" panose="02040503050406030204" pitchFamily="18" charset="0"/>
                              <a:ea typeface="Cambria Math" panose="02040503050406030204" pitchFamily="18" charset="0"/>
                              <a:cs typeface="Times New Roman"/>
                            </a:rPr>
                          </m:ctrlPr>
                        </m:sSubPr>
                        <m:e>
                          <m:r>
                            <a:rPr lang="en-US" b="0" i="1" spc="-10" smtClean="0">
                              <a:solidFill>
                                <a:schemeClr val="tx1"/>
                              </a:solidFill>
                              <a:latin typeface="Cambria Math" panose="02040503050406030204" pitchFamily="18" charset="0"/>
                              <a:ea typeface="Cambria Math" panose="02040503050406030204" pitchFamily="18" charset="0"/>
                              <a:cs typeface="Times New Roman"/>
                            </a:rPr>
                            <m:t>𝑥</m:t>
                          </m:r>
                        </m:e>
                        <m:sub>
                          <m:r>
                            <a:rPr lang="en-US" b="0" i="1" spc="-10" smtClean="0">
                              <a:solidFill>
                                <a:schemeClr val="tx1"/>
                              </a:solidFill>
                              <a:latin typeface="Cambria Math" panose="02040503050406030204" pitchFamily="18" charset="0"/>
                              <a:ea typeface="Cambria Math" panose="02040503050406030204" pitchFamily="18" charset="0"/>
                              <a:cs typeface="Times New Roman"/>
                            </a:rPr>
                            <m:t>𝑖</m:t>
                          </m:r>
                        </m:sub>
                      </m:sSub>
                    </m:oMath>
                  </m:oMathPara>
                </a14:m>
                <a:endParaRPr lang="en-US" dirty="0">
                  <a:solidFill>
                    <a:schemeClr val="tx1"/>
                  </a:solidFill>
                </a:endParaRPr>
              </a:p>
              <a:p>
                <a:pPr marL="0" marR="5080" indent="0" algn="just">
                  <a:lnSpc>
                    <a:spcPct val="100000"/>
                  </a:lnSpc>
                  <a:buNone/>
                </a:pPr>
                <a:r>
                  <a:rPr lang="en-US" spc="-15" dirty="0">
                    <a:solidFill>
                      <a:schemeClr val="tx1"/>
                    </a:solidFill>
                  </a:rPr>
                  <a:t>W</a:t>
                </a:r>
                <a:r>
                  <a:rPr lang="en-US" spc="-5" dirty="0">
                    <a:solidFill>
                      <a:schemeClr val="tx1"/>
                    </a:solidFill>
                  </a:rPr>
                  <a:t>e </a:t>
                </a:r>
                <a:r>
                  <a:rPr lang="en-US" spc="-10" dirty="0">
                    <a:solidFill>
                      <a:schemeClr val="tx1"/>
                    </a:solidFill>
                  </a:rPr>
                  <a:t>fin</a:t>
                </a:r>
                <a:r>
                  <a:rPr lang="en-US" spc="-5" dirty="0">
                    <a:solidFill>
                      <a:schemeClr val="tx1"/>
                    </a:solidFill>
                  </a:rPr>
                  <a:t>d </a:t>
                </a:r>
                <a:r>
                  <a:rPr lang="en-US" spc="-10" dirty="0">
                    <a:solidFill>
                      <a:schemeClr val="tx1"/>
                    </a:solidFill>
                  </a:rPr>
                  <a:t>tha</a:t>
                </a:r>
                <a:r>
                  <a:rPr lang="en-US" spc="-5" dirty="0">
                    <a:solidFill>
                      <a:schemeClr val="tx1"/>
                    </a:solidFill>
                  </a:rPr>
                  <a:t>t </a:t>
                </a:r>
                <a:r>
                  <a:rPr lang="en-US" spc="-10" dirty="0">
                    <a:solidFill>
                      <a:schemeClr val="tx1"/>
                    </a:solidFill>
                  </a:rPr>
                  <a:t>th</a:t>
                </a:r>
                <a:r>
                  <a:rPr lang="en-US" spc="-5" dirty="0">
                    <a:solidFill>
                      <a:schemeClr val="tx1"/>
                    </a:solidFill>
                  </a:rPr>
                  <a:t>e l</a:t>
                </a:r>
                <a:r>
                  <a:rPr lang="en-US" spc="-10" dirty="0">
                    <a:solidFill>
                      <a:schemeClr val="tx1"/>
                    </a:solidFill>
                  </a:rPr>
                  <a:t>engt</a:t>
                </a:r>
                <a:r>
                  <a:rPr lang="en-US" spc="-5" dirty="0">
                    <a:solidFill>
                      <a:schemeClr val="tx1"/>
                    </a:solidFill>
                  </a:rPr>
                  <a:t>h</a:t>
                </a:r>
                <a:r>
                  <a:rPr lang="en-US" dirty="0">
                    <a:solidFill>
                      <a:schemeClr val="tx1"/>
                    </a:solidFill>
                  </a:rPr>
                  <a:t> </a:t>
                </a:r>
                <a:r>
                  <a:rPr lang="en-US" spc="-35" dirty="0">
                    <a:solidFill>
                      <a:schemeClr val="tx1"/>
                    </a:solidFill>
                  </a:rPr>
                  <a:t>|</a:t>
                </a:r>
                <a:r>
                  <a:rPr lang="en-US" i="1" spc="65" dirty="0">
                    <a:solidFill>
                      <a:schemeClr val="tx1"/>
                    </a:solidFill>
                  </a:rPr>
                  <a:t>L</a:t>
                </a:r>
                <a:r>
                  <a:rPr lang="en-US" spc="-90" dirty="0">
                    <a:solidFill>
                      <a:schemeClr val="tx1"/>
                    </a:solidFill>
                  </a:rPr>
                  <a:t>|</a:t>
                </a:r>
                <a:r>
                  <a:rPr lang="en-US" spc="-70" dirty="0">
                    <a:solidFill>
                      <a:schemeClr val="tx1"/>
                    </a:solidFill>
                  </a:rPr>
                  <a:t> </a:t>
                </a:r>
                <a:r>
                  <a:rPr lang="en-US" spc="-10" dirty="0">
                    <a:solidFill>
                      <a:schemeClr val="tx1"/>
                    </a:solidFill>
                  </a:rPr>
                  <a:t>i</a:t>
                </a:r>
                <a:r>
                  <a:rPr lang="en-US" spc="-5" dirty="0">
                    <a:solidFill>
                      <a:schemeClr val="tx1"/>
                    </a:solidFill>
                  </a:rPr>
                  <a:t>s a </a:t>
                </a:r>
                <a:r>
                  <a:rPr lang="en-US" spc="-15" dirty="0">
                    <a:solidFill>
                      <a:schemeClr val="tx1"/>
                    </a:solidFill>
                  </a:rPr>
                  <a:t>Rieman</a:t>
                </a:r>
                <a:r>
                  <a:rPr lang="en-US" spc="-5" dirty="0">
                    <a:solidFill>
                      <a:schemeClr val="tx1"/>
                    </a:solidFill>
                  </a:rPr>
                  <a:t>n</a:t>
                </a:r>
                <a:r>
                  <a:rPr lang="en-US" dirty="0">
                    <a:solidFill>
                      <a:schemeClr val="tx1"/>
                    </a:solidFill>
                  </a:rPr>
                  <a:t> </a:t>
                </a:r>
                <a:r>
                  <a:rPr lang="en-US" spc="-10" dirty="0">
                    <a:solidFill>
                      <a:schemeClr val="tx1"/>
                    </a:solidFill>
                  </a:rPr>
                  <a:t>sum</a:t>
                </a:r>
                <a:r>
                  <a:rPr lang="en-US" spc="-5" dirty="0">
                    <a:solidFill>
                      <a:schemeClr val="tx1"/>
                    </a:solidFill>
                  </a:rPr>
                  <a:t> f</a:t>
                </a:r>
                <a:r>
                  <a:rPr lang="en-US" spc="-10" dirty="0">
                    <a:solidFill>
                      <a:schemeClr val="tx1"/>
                    </a:solidFill>
                  </a:rPr>
                  <a:t>o</a:t>
                </a:r>
                <a:r>
                  <a:rPr lang="en-US" spc="-5" dirty="0">
                    <a:solidFill>
                      <a:schemeClr val="tx1"/>
                    </a:solidFill>
                  </a:rPr>
                  <a:t>r  </a:t>
                </a:r>
                <a14:m>
                  <m:oMath xmlns:m="http://schemas.openxmlformats.org/officeDocument/2006/math">
                    <m:rad>
                      <m:radPr>
                        <m:degHide m:val="on"/>
                        <m:ctrlPr>
                          <a:rPr lang="en-US" i="1" spc="-5" smtClean="0">
                            <a:solidFill>
                              <a:schemeClr val="tx1"/>
                            </a:solidFill>
                            <a:latin typeface="Cambria Math" panose="02040503050406030204" pitchFamily="18" charset="0"/>
                            <a:cs typeface="Times New Roman"/>
                          </a:rPr>
                        </m:ctrlPr>
                      </m:radPr>
                      <m:deg/>
                      <m:e>
                        <m:r>
                          <a:rPr lang="en-US" b="0" i="1" spc="-5" smtClean="0">
                            <a:solidFill>
                              <a:schemeClr val="tx1"/>
                            </a:solidFill>
                            <a:latin typeface="Cambria Math" panose="02040503050406030204" pitchFamily="18" charset="0"/>
                            <a:cs typeface="Times New Roman"/>
                          </a:rPr>
                          <m:t>1+</m:t>
                        </m:r>
                        <m:sSup>
                          <m:sSupPr>
                            <m:ctrlPr>
                              <a:rPr lang="en-US" b="0" i="1" spc="-5" smtClean="0">
                                <a:solidFill>
                                  <a:schemeClr val="tx1"/>
                                </a:solidFill>
                                <a:latin typeface="Cambria Math" panose="02040503050406030204" pitchFamily="18" charset="0"/>
                                <a:cs typeface="Times New Roman"/>
                              </a:rPr>
                            </m:ctrlPr>
                          </m:sSupPr>
                          <m:e>
                            <m:r>
                              <a:rPr lang="en-US" i="1" spc="-5">
                                <a:solidFill>
                                  <a:schemeClr val="tx1"/>
                                </a:solidFill>
                                <a:latin typeface="Cambria Math" panose="02040503050406030204" pitchFamily="18" charset="0"/>
                                <a:cs typeface="Times New Roman"/>
                              </a:rPr>
                              <m:t>𝑓</m:t>
                            </m:r>
                            <m:r>
                              <a:rPr lang="en-US" i="1" spc="-5">
                                <a:solidFill>
                                  <a:schemeClr val="tx1"/>
                                </a:solidFill>
                                <a:latin typeface="Cambria Math" panose="02040503050406030204" pitchFamily="18" charset="0"/>
                                <a:cs typeface="Times New Roman"/>
                              </a:rPr>
                              <m:t>′(</m:t>
                            </m:r>
                            <m:r>
                              <a:rPr lang="en-US" i="1" spc="-5">
                                <a:solidFill>
                                  <a:schemeClr val="tx1"/>
                                </a:solidFill>
                                <a:latin typeface="Cambria Math" panose="02040503050406030204" pitchFamily="18" charset="0"/>
                                <a:cs typeface="Times New Roman"/>
                              </a:rPr>
                              <m:t>𝑥</m:t>
                            </m:r>
                            <m:r>
                              <a:rPr lang="en-US" i="1" spc="-5">
                                <a:solidFill>
                                  <a:schemeClr val="tx1"/>
                                </a:solidFill>
                                <a:latin typeface="Cambria Math" panose="02040503050406030204" pitchFamily="18" charset="0"/>
                                <a:cs typeface="Times New Roman"/>
                              </a:rPr>
                              <m:t>)</m:t>
                            </m:r>
                          </m:e>
                          <m:sup>
                            <m:r>
                              <a:rPr lang="en-US" b="0" i="1" spc="-5" smtClean="0">
                                <a:solidFill>
                                  <a:schemeClr val="tx1"/>
                                </a:solidFill>
                                <a:latin typeface="Cambria Math" panose="02040503050406030204" pitchFamily="18" charset="0"/>
                                <a:cs typeface="Times New Roman"/>
                              </a:rPr>
                              <m:t>2</m:t>
                            </m:r>
                          </m:sup>
                        </m:sSup>
                      </m:e>
                    </m:rad>
                  </m:oMath>
                </a14:m>
                <a:r>
                  <a:rPr lang="en-US" spc="-5" dirty="0">
                    <a:solidFill>
                      <a:schemeClr val="tx1"/>
                    </a:solidFill>
                  </a:rPr>
                  <a:t>:</a:t>
                </a:r>
                <a:endParaRPr lang="en-US" dirty="0">
                  <a:solidFill>
                    <a:schemeClr val="tx1"/>
                  </a:solidFill>
                </a:endParaRPr>
              </a:p>
              <a:p>
                <a:pPr marL="0" marR="5080" indent="0" algn="ctr">
                  <a:lnSpc>
                    <a:spcPct val="100000"/>
                  </a:lnSpc>
                  <a:buNone/>
                </a:pPr>
                <a14:m>
                  <m:oMath xmlns:m="http://schemas.openxmlformats.org/officeDocument/2006/math">
                    <m:d>
                      <m:dPr>
                        <m:begChr m:val="|"/>
                        <m:endChr m:val="|"/>
                        <m:ctrlPr>
                          <a:rPr lang="en-US" i="1">
                            <a:solidFill>
                              <a:schemeClr val="tx1"/>
                            </a:solidFill>
                            <a:latin typeface="Cambria Math" panose="02040503050406030204" pitchFamily="18" charset="0"/>
                            <a:cs typeface="Times New Roman"/>
                          </a:rPr>
                        </m:ctrlPr>
                      </m:dPr>
                      <m:e>
                        <m:r>
                          <a:rPr lang="en-US" i="1">
                            <a:solidFill>
                              <a:schemeClr val="tx1"/>
                            </a:solidFill>
                            <a:latin typeface="Cambria Math" panose="02040503050406030204" pitchFamily="18" charset="0"/>
                            <a:cs typeface="Times New Roman"/>
                          </a:rPr>
                          <m:t>𝐿</m:t>
                        </m:r>
                      </m:e>
                    </m:d>
                    <m:r>
                      <a:rPr lang="en-US" i="1">
                        <a:solidFill>
                          <a:schemeClr val="tx1"/>
                        </a:solidFill>
                        <a:latin typeface="Cambria Math" panose="02040503050406030204" pitchFamily="18" charset="0"/>
                        <a:cs typeface="Times New Roman"/>
                      </a:rPr>
                      <m:t>=</m:t>
                    </m:r>
                    <m:d>
                      <m:dPr>
                        <m:begChr m:val="|"/>
                        <m:endChr m:val="|"/>
                        <m:ctrlPr>
                          <a:rPr lang="en-US" i="1">
                            <a:solidFill>
                              <a:schemeClr val="tx1"/>
                            </a:solidFill>
                            <a:latin typeface="Cambria Math" panose="02040503050406030204" pitchFamily="18" charset="0"/>
                            <a:cs typeface="Times New Roman"/>
                          </a:rPr>
                        </m:ctrlPr>
                      </m:dPr>
                      <m:e>
                        <m:sSub>
                          <m:sSubPr>
                            <m:ctrlPr>
                              <a:rPr lang="en-US" i="1">
                                <a:solidFill>
                                  <a:schemeClr val="tx1"/>
                                </a:solidFill>
                                <a:latin typeface="Cambria Math" panose="02040503050406030204" pitchFamily="18" charset="0"/>
                                <a:cs typeface="Times New Roman"/>
                              </a:rPr>
                            </m:ctrlPr>
                          </m:sSubPr>
                          <m:e>
                            <m:r>
                              <a:rPr lang="en-US" i="1">
                                <a:solidFill>
                                  <a:schemeClr val="tx1"/>
                                </a:solidFill>
                                <a:latin typeface="Cambria Math" panose="02040503050406030204" pitchFamily="18" charset="0"/>
                                <a:cs typeface="Times New Roman"/>
                              </a:rPr>
                              <m:t>𝐿</m:t>
                            </m:r>
                          </m:e>
                          <m:sub>
                            <m:r>
                              <a:rPr lang="en-US" i="1">
                                <a:solidFill>
                                  <a:schemeClr val="tx1"/>
                                </a:solidFill>
                                <a:latin typeface="Cambria Math" panose="02040503050406030204" pitchFamily="18" charset="0"/>
                                <a:cs typeface="Times New Roman"/>
                              </a:rPr>
                              <m:t>1</m:t>
                            </m:r>
                          </m:sub>
                        </m:sSub>
                      </m:e>
                    </m:d>
                    <m:r>
                      <a:rPr lang="en-US" i="1">
                        <a:solidFill>
                          <a:schemeClr val="tx1"/>
                        </a:solidFill>
                        <a:latin typeface="Cambria Math" panose="02040503050406030204" pitchFamily="18" charset="0"/>
                        <a:cs typeface="Times New Roman"/>
                      </a:rPr>
                      <m:t>+</m:t>
                    </m:r>
                    <m:d>
                      <m:dPr>
                        <m:begChr m:val="|"/>
                        <m:endChr m:val="|"/>
                        <m:ctrlPr>
                          <a:rPr lang="en-US" i="1">
                            <a:solidFill>
                              <a:schemeClr val="tx1"/>
                            </a:solidFill>
                            <a:latin typeface="Cambria Math" panose="02040503050406030204" pitchFamily="18" charset="0"/>
                            <a:cs typeface="Times New Roman"/>
                          </a:rPr>
                        </m:ctrlPr>
                      </m:dPr>
                      <m:e>
                        <m:sSub>
                          <m:sSubPr>
                            <m:ctrlPr>
                              <a:rPr lang="en-US" i="1">
                                <a:solidFill>
                                  <a:schemeClr val="tx1"/>
                                </a:solidFill>
                                <a:latin typeface="Cambria Math" panose="02040503050406030204" pitchFamily="18" charset="0"/>
                                <a:cs typeface="Times New Roman"/>
                              </a:rPr>
                            </m:ctrlPr>
                          </m:sSubPr>
                          <m:e>
                            <m:r>
                              <a:rPr lang="en-US" i="1">
                                <a:solidFill>
                                  <a:schemeClr val="tx1"/>
                                </a:solidFill>
                                <a:latin typeface="Cambria Math" panose="02040503050406030204" pitchFamily="18" charset="0"/>
                                <a:cs typeface="Times New Roman"/>
                              </a:rPr>
                              <m:t>𝐿</m:t>
                            </m:r>
                          </m:e>
                          <m:sub>
                            <m:r>
                              <a:rPr lang="en-US" i="1">
                                <a:solidFill>
                                  <a:schemeClr val="tx1"/>
                                </a:solidFill>
                                <a:latin typeface="Cambria Math" panose="02040503050406030204" pitchFamily="18" charset="0"/>
                                <a:cs typeface="Times New Roman"/>
                              </a:rPr>
                              <m:t>2</m:t>
                            </m:r>
                          </m:sub>
                        </m:sSub>
                      </m:e>
                    </m:d>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ea typeface="Cambria Math" panose="02040503050406030204" pitchFamily="18" charset="0"/>
                        <a:cs typeface="Times New Roman"/>
                      </a:rPr>
                      <m:t>⋯+</m:t>
                    </m:r>
                    <m:d>
                      <m:dPr>
                        <m:begChr m:val="|"/>
                        <m:endChr m:val="|"/>
                        <m:ctrlPr>
                          <a:rPr lang="en-US" i="1">
                            <a:solidFill>
                              <a:schemeClr val="tx1"/>
                            </a:solidFill>
                            <a:latin typeface="Cambria Math" panose="02040503050406030204" pitchFamily="18" charset="0"/>
                            <a:ea typeface="Cambria Math" panose="02040503050406030204" pitchFamily="18" charset="0"/>
                            <a:cs typeface="Times New Roman"/>
                          </a:rPr>
                        </m:ctrlPr>
                      </m:dPr>
                      <m:e>
                        <m:sSub>
                          <m:sSubPr>
                            <m:ctrlPr>
                              <a:rPr lang="en-US" i="1">
                                <a:solidFill>
                                  <a:schemeClr val="tx1"/>
                                </a:solidFill>
                                <a:latin typeface="Cambria Math" panose="02040503050406030204" pitchFamily="18" charset="0"/>
                                <a:ea typeface="Cambria Math" panose="02040503050406030204" pitchFamily="18" charset="0"/>
                                <a:cs typeface="Times New Roman"/>
                              </a:rPr>
                            </m:ctrlPr>
                          </m:sSubPr>
                          <m:e>
                            <m:r>
                              <a:rPr lang="en-US" i="1">
                                <a:solidFill>
                                  <a:schemeClr val="tx1"/>
                                </a:solidFill>
                                <a:latin typeface="Cambria Math" panose="02040503050406030204" pitchFamily="18" charset="0"/>
                                <a:ea typeface="Cambria Math" panose="02040503050406030204" pitchFamily="18" charset="0"/>
                                <a:cs typeface="Times New Roman"/>
                              </a:rPr>
                              <m:t>𝐿</m:t>
                            </m:r>
                          </m:e>
                          <m:sub>
                            <m:r>
                              <a:rPr lang="en-US" i="1">
                                <a:solidFill>
                                  <a:schemeClr val="tx1"/>
                                </a:solidFill>
                                <a:latin typeface="Cambria Math" panose="02040503050406030204" pitchFamily="18" charset="0"/>
                                <a:ea typeface="Cambria Math" panose="02040503050406030204" pitchFamily="18" charset="0"/>
                                <a:cs typeface="Times New Roman"/>
                              </a:rPr>
                              <m:t>𝑁</m:t>
                            </m:r>
                          </m:sub>
                        </m:sSub>
                      </m:e>
                    </m:d>
                    <m:r>
                      <a:rPr lang="en-US" i="1">
                        <a:solidFill>
                          <a:schemeClr val="tx1"/>
                        </a:solidFill>
                        <a:latin typeface="Cambria Math" panose="02040503050406030204" pitchFamily="18" charset="0"/>
                        <a:ea typeface="Cambria Math" panose="02040503050406030204" pitchFamily="18" charset="0"/>
                        <a:cs typeface="Times New Roman"/>
                      </a:rPr>
                      <m:t>=</m:t>
                    </m:r>
                    <m:nary>
                      <m:naryPr>
                        <m:chr m:val="∑"/>
                        <m:ctrlPr>
                          <a:rPr lang="en-US" i="1">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i="1">
                            <a:solidFill>
                              <a:schemeClr val="tx1"/>
                            </a:solidFill>
                            <a:latin typeface="Cambria Math" panose="02040503050406030204" pitchFamily="18" charset="0"/>
                            <a:ea typeface="Cambria Math" panose="02040503050406030204" pitchFamily="18" charset="0"/>
                            <a:cs typeface="Times New Roman"/>
                          </a:rPr>
                          <m:t>𝑖</m:t>
                        </m:r>
                        <m:r>
                          <a:rPr lang="en-US" i="1">
                            <a:solidFill>
                              <a:schemeClr val="tx1"/>
                            </a:solidFill>
                            <a:latin typeface="Cambria Math" panose="02040503050406030204" pitchFamily="18" charset="0"/>
                            <a:ea typeface="Cambria Math" panose="02040503050406030204" pitchFamily="18" charset="0"/>
                            <a:cs typeface="Times New Roman"/>
                          </a:rPr>
                          <m:t>=1</m:t>
                        </m:r>
                      </m:sub>
                      <m:sup>
                        <m:r>
                          <a:rPr lang="en-US" i="1">
                            <a:solidFill>
                              <a:schemeClr val="tx1"/>
                            </a:solidFill>
                            <a:latin typeface="Cambria Math" panose="02040503050406030204" pitchFamily="18" charset="0"/>
                            <a:ea typeface="Cambria Math" panose="02040503050406030204" pitchFamily="18" charset="0"/>
                            <a:cs typeface="Times New Roman"/>
                          </a:rPr>
                          <m:t>𝑁</m:t>
                        </m:r>
                      </m:sup>
                      <m:e>
                        <m:rad>
                          <m:radPr>
                            <m:degHide m:val="on"/>
                            <m:ctrlPr>
                              <a:rPr lang="en-US" i="1" spc="-10">
                                <a:solidFill>
                                  <a:schemeClr val="tx1"/>
                                </a:solidFill>
                                <a:latin typeface="Cambria Math" panose="02040503050406030204" pitchFamily="18" charset="0"/>
                                <a:cs typeface="Times New Roman"/>
                              </a:rPr>
                            </m:ctrlPr>
                          </m:radPr>
                          <m:deg/>
                          <m:e>
                            <m:r>
                              <a:rPr lang="en-US" i="1" spc="-10">
                                <a:solidFill>
                                  <a:schemeClr val="tx1"/>
                                </a:solidFill>
                                <a:latin typeface="Cambria Math" panose="02040503050406030204" pitchFamily="18" charset="0"/>
                                <a:cs typeface="Times New Roman"/>
                              </a:rPr>
                              <m:t>1+</m:t>
                            </m:r>
                            <m:sSup>
                              <m:sSupPr>
                                <m:ctrlPr>
                                  <a:rPr lang="en-US" i="1" spc="-10">
                                    <a:solidFill>
                                      <a:schemeClr val="tx1"/>
                                    </a:solidFill>
                                    <a:latin typeface="Cambria Math" panose="02040503050406030204" pitchFamily="18" charset="0"/>
                                    <a:cs typeface="Times New Roman"/>
                                  </a:rPr>
                                </m:ctrlPr>
                              </m:sSupPr>
                              <m:e>
                                <m:d>
                                  <m:dPr>
                                    <m:ctrlPr>
                                      <a:rPr lang="en-US" i="1" spc="-10">
                                        <a:solidFill>
                                          <a:schemeClr val="tx1"/>
                                        </a:solidFill>
                                        <a:latin typeface="Cambria Math" panose="02040503050406030204" pitchFamily="18" charset="0"/>
                                        <a:cs typeface="Times New Roman"/>
                                      </a:rPr>
                                    </m:ctrlPr>
                                  </m:dPr>
                                  <m:e>
                                    <m:r>
                                      <a:rPr lang="en-US" i="1" spc="-10">
                                        <a:solidFill>
                                          <a:schemeClr val="tx1"/>
                                        </a:solidFill>
                                        <a:latin typeface="Cambria Math" panose="02040503050406030204" pitchFamily="18" charset="0"/>
                                        <a:cs typeface="Times New Roman"/>
                                      </a:rPr>
                                      <m:t>𝑓</m:t>
                                    </m:r>
                                    <m:r>
                                      <a:rPr lang="en-US" i="1" spc="-10">
                                        <a:solidFill>
                                          <a:schemeClr val="tx1"/>
                                        </a:solidFill>
                                        <a:latin typeface="Cambria Math" panose="02040503050406030204" pitchFamily="18" charset="0"/>
                                        <a:cs typeface="Times New Roman"/>
                                      </a:rPr>
                                      <m:t>′(</m:t>
                                    </m:r>
                                    <m:sSub>
                                      <m:sSubPr>
                                        <m:ctrlPr>
                                          <a:rPr lang="en-US" i="1" spc="-10">
                                            <a:solidFill>
                                              <a:schemeClr val="tx1"/>
                                            </a:solidFill>
                                            <a:latin typeface="Cambria Math" panose="02040503050406030204" pitchFamily="18" charset="0"/>
                                            <a:cs typeface="Times New Roman"/>
                                          </a:rPr>
                                        </m:ctrlPr>
                                      </m:sSubPr>
                                      <m:e>
                                        <m:r>
                                          <a:rPr lang="en-US" i="1" spc="-10">
                                            <a:solidFill>
                                              <a:schemeClr val="tx1"/>
                                            </a:solidFill>
                                            <a:latin typeface="Cambria Math" panose="02040503050406030204" pitchFamily="18" charset="0"/>
                                            <a:cs typeface="Times New Roman"/>
                                          </a:rPr>
                                          <m:t>𝑐</m:t>
                                        </m:r>
                                      </m:e>
                                      <m:sub>
                                        <m:r>
                                          <a:rPr lang="en-US" i="1" spc="-10">
                                            <a:solidFill>
                                              <a:schemeClr val="tx1"/>
                                            </a:solidFill>
                                            <a:latin typeface="Cambria Math" panose="02040503050406030204" pitchFamily="18" charset="0"/>
                                            <a:cs typeface="Times New Roman"/>
                                          </a:rPr>
                                          <m:t>𝑖</m:t>
                                        </m:r>
                                      </m:sub>
                                    </m:sSub>
                                  </m:e>
                                </m:d>
                                <m:r>
                                  <a:rPr lang="en-US" i="1">
                                    <a:solidFill>
                                      <a:schemeClr val="tx1"/>
                                    </a:solidFill>
                                    <a:latin typeface="Cambria Math" panose="02040503050406030204" pitchFamily="18" charset="0"/>
                                    <a:ea typeface="Cambria Math" panose="02040503050406030204" pitchFamily="18" charset="0"/>
                                  </a:rPr>
                                  <m:t>)</m:t>
                                </m:r>
                              </m:e>
                              <m:sup>
                                <m:r>
                                  <a:rPr lang="en-US" i="1" spc="-10">
                                    <a:solidFill>
                                      <a:schemeClr val="tx1"/>
                                    </a:solidFill>
                                    <a:latin typeface="Cambria Math" panose="02040503050406030204" pitchFamily="18" charset="0"/>
                                    <a:cs typeface="Times New Roman"/>
                                  </a:rPr>
                                  <m:t>2</m:t>
                                </m:r>
                              </m:sup>
                            </m:sSup>
                          </m:e>
                        </m:rad>
                        <m:r>
                          <a:rPr lang="en-US" i="1" spc="-10">
                            <a:solidFill>
                              <a:schemeClr val="tx1"/>
                            </a:solidFill>
                            <a:latin typeface="Cambria Math" panose="02040503050406030204" pitchFamily="18" charset="0"/>
                            <a:ea typeface="Cambria Math" panose="02040503050406030204" pitchFamily="18" charset="0"/>
                            <a:cs typeface="Times New Roman"/>
                          </a:rPr>
                          <m:t>∆</m:t>
                        </m:r>
                        <m:sSub>
                          <m:sSubPr>
                            <m:ctrlPr>
                              <a:rPr lang="en-US" i="1" spc="-10">
                                <a:solidFill>
                                  <a:schemeClr val="tx1"/>
                                </a:solidFill>
                                <a:latin typeface="Cambria Math" panose="02040503050406030204" pitchFamily="18" charset="0"/>
                                <a:ea typeface="Cambria Math" panose="02040503050406030204" pitchFamily="18" charset="0"/>
                                <a:cs typeface="Times New Roman"/>
                              </a:rPr>
                            </m:ctrlPr>
                          </m:sSubPr>
                          <m:e>
                            <m:r>
                              <a:rPr lang="en-US" i="1" spc="-10">
                                <a:solidFill>
                                  <a:schemeClr val="tx1"/>
                                </a:solidFill>
                                <a:latin typeface="Cambria Math" panose="02040503050406030204" pitchFamily="18" charset="0"/>
                                <a:ea typeface="Cambria Math" panose="02040503050406030204" pitchFamily="18" charset="0"/>
                                <a:cs typeface="Times New Roman"/>
                              </a:rPr>
                              <m:t>𝑥</m:t>
                            </m:r>
                          </m:e>
                          <m:sub>
                            <m:r>
                              <a:rPr lang="en-US" i="1" spc="-10">
                                <a:solidFill>
                                  <a:schemeClr val="tx1"/>
                                </a:solidFill>
                                <a:latin typeface="Cambria Math" panose="02040503050406030204" pitchFamily="18" charset="0"/>
                                <a:ea typeface="Cambria Math" panose="02040503050406030204" pitchFamily="18" charset="0"/>
                                <a:cs typeface="Times New Roman"/>
                              </a:rPr>
                              <m:t>𝑖</m:t>
                            </m:r>
                          </m:sub>
                        </m:sSub>
                      </m:e>
                    </m:nary>
                  </m:oMath>
                </a14:m>
                <a:r>
                  <a:rPr lang="en-US" dirty="0">
                    <a:solidFill>
                      <a:schemeClr val="tx1"/>
                    </a:solidFill>
                  </a:rPr>
                  <a:t> </a:t>
                </a:r>
              </a:p>
              <a:p>
                <a:pPr marL="0" marR="5080" indent="0" algn="just">
                  <a:lnSpc>
                    <a:spcPct val="100000"/>
                  </a:lnSpc>
                  <a:buNone/>
                </a:pPr>
                <a:r>
                  <a:rPr lang="en-US" spc="-10" dirty="0">
                    <a:solidFill>
                      <a:schemeClr val="tx1"/>
                    </a:solidFill>
                  </a:rPr>
                  <a:t>Thi</a:t>
                </a:r>
                <a:r>
                  <a:rPr lang="en-US" spc="-5" dirty="0">
                    <a:solidFill>
                      <a:schemeClr val="tx1"/>
                    </a:solidFill>
                  </a:rPr>
                  <a:t>s </a:t>
                </a:r>
                <a:r>
                  <a:rPr lang="en-US" spc="-10" dirty="0">
                    <a:solidFill>
                      <a:schemeClr val="tx1"/>
                    </a:solidFill>
                  </a:rPr>
                  <a:t>functio</a:t>
                </a:r>
                <a:r>
                  <a:rPr lang="en-US" spc="-5" dirty="0">
                    <a:solidFill>
                      <a:schemeClr val="tx1"/>
                    </a:solidFill>
                  </a:rPr>
                  <a:t>n </a:t>
                </a:r>
                <a14:m>
                  <m:oMath xmlns:m="http://schemas.openxmlformats.org/officeDocument/2006/math">
                    <m:rad>
                      <m:radPr>
                        <m:degHide m:val="on"/>
                        <m:ctrlPr>
                          <a:rPr lang="en-US" i="1" spc="-5">
                            <a:latin typeface="Cambria Math" panose="02040503050406030204" pitchFamily="18" charset="0"/>
                            <a:cs typeface="Times New Roman"/>
                          </a:rPr>
                        </m:ctrlPr>
                      </m:radPr>
                      <m:deg/>
                      <m:e>
                        <m:r>
                          <a:rPr lang="en-US" i="1" spc="-5">
                            <a:latin typeface="Cambria Math" panose="02040503050406030204" pitchFamily="18" charset="0"/>
                            <a:cs typeface="Times New Roman"/>
                          </a:rPr>
                          <m:t>1+</m:t>
                        </m:r>
                        <m:sSup>
                          <m:sSupPr>
                            <m:ctrlPr>
                              <a:rPr lang="en-US" i="1" spc="-5">
                                <a:latin typeface="Cambria Math" panose="02040503050406030204" pitchFamily="18" charset="0"/>
                                <a:cs typeface="Times New Roman"/>
                              </a:rPr>
                            </m:ctrlPr>
                          </m:sSupPr>
                          <m:e>
                            <m:r>
                              <a:rPr lang="en-US" i="1" spc="-5">
                                <a:latin typeface="Cambria Math" panose="02040503050406030204" pitchFamily="18" charset="0"/>
                                <a:cs typeface="Times New Roman"/>
                              </a:rPr>
                              <m:t>𝑓</m:t>
                            </m:r>
                            <m:r>
                              <a:rPr lang="en-US" i="1" spc="-5">
                                <a:latin typeface="Cambria Math" panose="02040503050406030204" pitchFamily="18" charset="0"/>
                                <a:cs typeface="Times New Roman"/>
                              </a:rPr>
                              <m:t>′(</m:t>
                            </m:r>
                            <m:r>
                              <a:rPr lang="en-US" i="1" spc="-5">
                                <a:latin typeface="Cambria Math" panose="02040503050406030204" pitchFamily="18" charset="0"/>
                                <a:cs typeface="Times New Roman"/>
                              </a:rPr>
                              <m:t>𝑥</m:t>
                            </m:r>
                            <m:r>
                              <a:rPr lang="en-US" i="1" spc="-5">
                                <a:latin typeface="Cambria Math" panose="02040503050406030204" pitchFamily="18" charset="0"/>
                                <a:cs typeface="Times New Roman"/>
                              </a:rPr>
                              <m:t>)</m:t>
                            </m:r>
                          </m:e>
                          <m:sup>
                            <m:r>
                              <a:rPr lang="en-US" i="1" spc="-5">
                                <a:latin typeface="Cambria Math" panose="02040503050406030204" pitchFamily="18" charset="0"/>
                                <a:cs typeface="Times New Roman"/>
                              </a:rPr>
                              <m:t>2</m:t>
                            </m:r>
                          </m:sup>
                        </m:sSup>
                      </m:e>
                    </m:rad>
                    <m:r>
                      <a:rPr lang="en-US" i="1" spc="-5">
                        <a:latin typeface="Cambria Math" panose="02040503050406030204" pitchFamily="18" charset="0"/>
                        <a:cs typeface="Times New Roman"/>
                      </a:rPr>
                      <m:t> </m:t>
                    </m:r>
                  </m:oMath>
                </a14:m>
                <a:r>
                  <a:rPr lang="en-US" spc="-5" dirty="0">
                    <a:solidFill>
                      <a:schemeClr val="tx1"/>
                    </a:solidFill>
                  </a:rPr>
                  <a:t> is </a:t>
                </a:r>
                <a:r>
                  <a:rPr lang="en-US" spc="-10" dirty="0">
                    <a:solidFill>
                      <a:schemeClr val="tx1"/>
                    </a:solidFill>
                  </a:rPr>
                  <a:t>continuous</a:t>
                </a:r>
                <a:r>
                  <a:rPr lang="en-US" spc="-5" dirty="0">
                    <a:solidFill>
                      <a:schemeClr val="tx1"/>
                    </a:solidFill>
                  </a:rPr>
                  <a:t>,</a:t>
                </a:r>
                <a:r>
                  <a:rPr lang="en-US" dirty="0">
                    <a:solidFill>
                      <a:schemeClr val="tx1"/>
                    </a:solidFill>
                  </a:rPr>
                  <a:t> </a:t>
                </a:r>
                <a:r>
                  <a:rPr lang="en-US" spc="-10" dirty="0">
                    <a:solidFill>
                      <a:schemeClr val="tx1"/>
                    </a:solidFill>
                  </a:rPr>
                  <a:t>an</a:t>
                </a:r>
                <a:r>
                  <a:rPr lang="en-US" spc="-5" dirty="0">
                    <a:solidFill>
                      <a:schemeClr val="tx1"/>
                    </a:solidFill>
                  </a:rPr>
                  <a:t>d </a:t>
                </a:r>
                <a:r>
                  <a:rPr lang="en-US" spc="-10" dirty="0">
                    <a:solidFill>
                      <a:schemeClr val="tx1"/>
                    </a:solidFill>
                  </a:rPr>
                  <a:t>henc</a:t>
                </a:r>
                <a:r>
                  <a:rPr lang="en-US" spc="-5" dirty="0">
                    <a:solidFill>
                      <a:schemeClr val="tx1"/>
                    </a:solidFill>
                  </a:rPr>
                  <a:t>e</a:t>
                </a:r>
                <a:r>
                  <a:rPr lang="en-US" dirty="0">
                    <a:solidFill>
                      <a:schemeClr val="tx1"/>
                    </a:solidFill>
                  </a:rPr>
                  <a:t> </a:t>
                </a:r>
                <a:r>
                  <a:rPr lang="en-US" spc="-10" dirty="0">
                    <a:solidFill>
                      <a:schemeClr val="tx1"/>
                    </a:solidFill>
                  </a:rPr>
                  <a:t>integrable</a:t>
                </a:r>
                <a:r>
                  <a:rPr lang="en-US" spc="-5" dirty="0">
                    <a:solidFill>
                      <a:schemeClr val="tx1"/>
                    </a:solidFill>
                  </a:rPr>
                  <a:t>,</a:t>
                </a:r>
                <a:r>
                  <a:rPr lang="en-US" dirty="0">
                    <a:solidFill>
                      <a:schemeClr val="tx1"/>
                    </a:solidFill>
                  </a:rPr>
                  <a:t> </a:t>
                </a:r>
                <a:r>
                  <a:rPr lang="en-US" spc="-10" dirty="0">
                    <a:solidFill>
                      <a:schemeClr val="tx1"/>
                    </a:solidFill>
                  </a:rPr>
                  <a:t>s</a:t>
                </a:r>
                <a:r>
                  <a:rPr lang="en-US" spc="-5" dirty="0">
                    <a:solidFill>
                      <a:schemeClr val="tx1"/>
                    </a:solidFill>
                  </a:rPr>
                  <a:t>o </a:t>
                </a:r>
                <a:r>
                  <a:rPr lang="en-US" spc="-10" dirty="0">
                    <a:solidFill>
                      <a:schemeClr val="tx1"/>
                    </a:solidFill>
                  </a:rPr>
                  <a:t>th</a:t>
                </a:r>
                <a:r>
                  <a:rPr lang="en-US" spc="-5" dirty="0">
                    <a:solidFill>
                      <a:schemeClr val="tx1"/>
                    </a:solidFill>
                  </a:rPr>
                  <a:t>e </a:t>
                </a:r>
                <a:r>
                  <a:rPr lang="en-US" spc="-15" dirty="0">
                    <a:solidFill>
                      <a:schemeClr val="tx1"/>
                    </a:solidFill>
                  </a:rPr>
                  <a:t>Rieman</a:t>
                </a:r>
                <a:r>
                  <a:rPr lang="en-US" spc="-5" dirty="0">
                    <a:solidFill>
                      <a:schemeClr val="tx1"/>
                    </a:solidFill>
                  </a:rPr>
                  <a:t>n</a:t>
                </a:r>
                <a:r>
                  <a:rPr lang="en-US" dirty="0">
                    <a:solidFill>
                      <a:schemeClr val="tx1"/>
                    </a:solidFill>
                  </a:rPr>
                  <a:t> </a:t>
                </a:r>
                <a:r>
                  <a:rPr lang="en-US" spc="-15" dirty="0">
                    <a:solidFill>
                      <a:schemeClr val="tx1"/>
                    </a:solidFill>
                  </a:rPr>
                  <a:t>sum</a:t>
                </a:r>
                <a:r>
                  <a:rPr lang="en-US" spc="-5" dirty="0">
                    <a:solidFill>
                      <a:schemeClr val="tx1"/>
                    </a:solidFill>
                  </a:rPr>
                  <a:t>s </a:t>
                </a:r>
                <a:r>
                  <a:rPr lang="en-US" spc="-10" dirty="0">
                    <a:solidFill>
                      <a:schemeClr val="tx1"/>
                    </a:solidFill>
                  </a:rPr>
                  <a:t>approach</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𝑎</m:t>
                          </m:r>
                        </m:sub>
                        <m:sup>
                          <m:r>
                            <a:rPr lang="en-US" b="0" i="1" smtClean="0">
                              <a:solidFill>
                                <a:schemeClr val="tx1"/>
                              </a:solidFill>
                              <a:latin typeface="Cambria Math" panose="02040503050406030204" pitchFamily="18" charset="0"/>
                              <a:cs typeface="Times New Roman"/>
                            </a:rPr>
                            <m:t>𝑏</m:t>
                          </m:r>
                        </m:sup>
                        <m:e>
                          <m:rad>
                            <m:radPr>
                              <m:degHide m:val="on"/>
                              <m:ctrlPr>
                                <a:rPr lang="en-US" i="1" spc="-5">
                                  <a:solidFill>
                                    <a:schemeClr val="tx1"/>
                                  </a:solidFill>
                                  <a:latin typeface="Cambria Math" panose="02040503050406030204" pitchFamily="18" charset="0"/>
                                  <a:cs typeface="Times New Roman"/>
                                </a:rPr>
                              </m:ctrlPr>
                            </m:radPr>
                            <m:deg/>
                            <m:e>
                              <m:r>
                                <a:rPr lang="en-US" i="1" spc="-5">
                                  <a:solidFill>
                                    <a:schemeClr val="tx1"/>
                                  </a:solidFill>
                                  <a:latin typeface="Cambria Math" panose="02040503050406030204" pitchFamily="18" charset="0"/>
                                  <a:cs typeface="Times New Roman"/>
                                </a:rPr>
                                <m:t>1+</m:t>
                              </m:r>
                              <m:sSup>
                                <m:sSupPr>
                                  <m:ctrlPr>
                                    <a:rPr lang="en-US" i="1" spc="-5">
                                      <a:solidFill>
                                        <a:schemeClr val="tx1"/>
                                      </a:solidFill>
                                      <a:latin typeface="Cambria Math" panose="02040503050406030204" pitchFamily="18" charset="0"/>
                                      <a:cs typeface="Times New Roman"/>
                                    </a:rPr>
                                  </m:ctrlPr>
                                </m:sSupPr>
                                <m:e>
                                  <m:r>
                                    <a:rPr lang="en-US" i="1" spc="-5">
                                      <a:solidFill>
                                        <a:schemeClr val="tx1"/>
                                      </a:solidFill>
                                      <a:latin typeface="Cambria Math" panose="02040503050406030204" pitchFamily="18" charset="0"/>
                                      <a:cs typeface="Times New Roman"/>
                                    </a:rPr>
                                    <m:t>𝑓</m:t>
                                  </m:r>
                                  <m:r>
                                    <a:rPr lang="en-US" i="1" spc="-5">
                                      <a:solidFill>
                                        <a:schemeClr val="tx1"/>
                                      </a:solidFill>
                                      <a:latin typeface="Cambria Math" panose="02040503050406030204" pitchFamily="18" charset="0"/>
                                      <a:cs typeface="Times New Roman"/>
                                    </a:rPr>
                                    <m:t>′(</m:t>
                                  </m:r>
                                  <m:r>
                                    <a:rPr lang="en-US" i="1" spc="-5">
                                      <a:solidFill>
                                        <a:schemeClr val="tx1"/>
                                      </a:solidFill>
                                      <a:latin typeface="Cambria Math" panose="02040503050406030204" pitchFamily="18" charset="0"/>
                                      <a:cs typeface="Times New Roman"/>
                                    </a:rPr>
                                    <m:t>𝑥</m:t>
                                  </m:r>
                                  <m:r>
                                    <a:rPr lang="en-US" i="1" spc="-5">
                                      <a:solidFill>
                                        <a:schemeClr val="tx1"/>
                                      </a:solidFill>
                                      <a:latin typeface="Cambria Math" panose="02040503050406030204" pitchFamily="18" charset="0"/>
                                      <a:cs typeface="Times New Roman"/>
                                    </a:rPr>
                                    <m:t>)</m:t>
                                  </m:r>
                                </m:e>
                                <m:sup>
                                  <m:r>
                                    <a:rPr lang="en-US" i="1" spc="-5">
                                      <a:solidFill>
                                        <a:schemeClr val="tx1"/>
                                      </a:solidFill>
                                      <a:latin typeface="Cambria Math" panose="02040503050406030204" pitchFamily="18" charset="0"/>
                                      <a:cs typeface="Times New Roman"/>
                                    </a:rPr>
                                    <m:t>2</m:t>
                                  </m:r>
                                </m:sup>
                              </m:sSup>
                              <m:r>
                                <a:rPr lang="en-US" b="0" i="1" spc="-5" smtClean="0">
                                  <a:solidFill>
                                    <a:schemeClr val="tx1"/>
                                  </a:solidFill>
                                  <a:latin typeface="Cambria Math" panose="02040503050406030204" pitchFamily="18" charset="0"/>
                                  <a:cs typeface="Times New Roman"/>
                                </a:rPr>
                                <m:t>𝑑𝑥</m:t>
                              </m:r>
                            </m:e>
                          </m:rad>
                        </m:e>
                      </m:nary>
                    </m:oMath>
                  </m:oMathPara>
                </a14:m>
                <a:endParaRPr lang="en-US" dirty="0"/>
              </a:p>
              <a:p>
                <a:pPr marL="0" marR="5080" indent="0" algn="just">
                  <a:lnSpc>
                    <a:spcPct val="100000"/>
                  </a:lnSpc>
                  <a:buNone/>
                </a:pPr>
                <a:r>
                  <a:rPr lang="en-US" dirty="0"/>
                  <a:t>as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 →∞.</m:t>
                    </m:r>
                  </m:oMath>
                </a14:m>
                <a:endParaRPr lang="en-US" dirty="0"/>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677" b="-4742"/>
                </a:stretch>
              </a:blipFill>
            </p:spPr>
            <p:txBody>
              <a:bodyPr/>
              <a:lstStyle/>
              <a:p>
                <a:r>
                  <a:rPr lang="en-US">
                    <a:noFill/>
                  </a:rPr>
                  <a:t> </a:t>
                </a:r>
              </a:p>
            </p:txBody>
          </p:sp>
        </mc:Fallback>
      </mc:AlternateContent>
    </p:spTree>
    <p:extLst>
      <p:ext uri="{BB962C8B-B14F-4D97-AF65-F5344CB8AC3E}">
        <p14:creationId xmlns:p14="http://schemas.microsoft.com/office/powerpoint/2010/main" val="1600161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8.1  Probability and </a:t>
            </a:r>
            <a:r>
              <a:rPr lang="en-US" sz="3100" dirty="0" smtClean="0"/>
              <a:t>Integration (1 of 13)</a:t>
            </a: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5794513" cy="4370567"/>
          </a:xfrm>
        </p:spPr>
        <p:txBody>
          <a:bodyPr>
            <a:noAutofit/>
          </a:bodyPr>
          <a:lstStyle/>
          <a:p>
            <a:pPr marL="0" marR="5080" indent="0">
              <a:lnSpc>
                <a:spcPct val="100000"/>
              </a:lnSpc>
              <a:buNone/>
            </a:pPr>
            <a:r>
              <a:rPr lang="en-US" spc="-15" dirty="0"/>
              <a:t>Wha</a:t>
            </a:r>
            <a:r>
              <a:rPr lang="en-US" spc="-5" dirty="0"/>
              <a:t>t</a:t>
            </a:r>
            <a:r>
              <a:rPr lang="en-US" spc="105" dirty="0"/>
              <a:t> </a:t>
            </a:r>
            <a:r>
              <a:rPr lang="en-US" spc="-10" dirty="0"/>
              <a:t>i</a:t>
            </a:r>
            <a:r>
              <a:rPr lang="en-US" spc="-5" dirty="0"/>
              <a:t>s</a:t>
            </a:r>
            <a:r>
              <a:rPr lang="en-US" spc="105" dirty="0"/>
              <a:t> </a:t>
            </a:r>
            <a:r>
              <a:rPr lang="en-US" spc="-10" dirty="0"/>
              <a:t>th</a:t>
            </a:r>
            <a:r>
              <a:rPr lang="en-US" spc="-5" dirty="0"/>
              <a:t>e</a:t>
            </a:r>
            <a:r>
              <a:rPr lang="en-US" spc="105" dirty="0"/>
              <a:t> </a:t>
            </a:r>
            <a:r>
              <a:rPr lang="en-US" spc="-10" dirty="0"/>
              <a:t>probabilit</a:t>
            </a:r>
            <a:r>
              <a:rPr lang="en-US" spc="-5" dirty="0"/>
              <a:t>y</a:t>
            </a:r>
            <a:r>
              <a:rPr lang="en-US" spc="105" dirty="0"/>
              <a:t> </a:t>
            </a:r>
            <a:r>
              <a:rPr lang="en-US" spc="-10" dirty="0"/>
              <a:t>tha</a:t>
            </a:r>
            <a:r>
              <a:rPr lang="en-US" spc="-5" dirty="0"/>
              <a:t>t</a:t>
            </a:r>
            <a:r>
              <a:rPr lang="en-US" spc="105" dirty="0"/>
              <a:t> </a:t>
            </a:r>
            <a:r>
              <a:rPr lang="en-US" spc="-5" dirty="0"/>
              <a:t>a</a:t>
            </a:r>
            <a:r>
              <a:rPr lang="en-US" spc="105" dirty="0"/>
              <a:t> </a:t>
            </a:r>
            <a:r>
              <a:rPr lang="en-US" spc="-10" dirty="0"/>
              <a:t>custome</a:t>
            </a:r>
            <a:r>
              <a:rPr lang="en-US" spc="-5" dirty="0"/>
              <a:t>r</a:t>
            </a:r>
            <a:r>
              <a:rPr lang="en-US" spc="105" dirty="0"/>
              <a:t> </a:t>
            </a:r>
            <a:r>
              <a:rPr lang="en-US" spc="-10" dirty="0"/>
              <a:t>wil</a:t>
            </a:r>
            <a:r>
              <a:rPr lang="en-US" spc="-5" dirty="0"/>
              <a:t>l</a:t>
            </a:r>
            <a:r>
              <a:rPr lang="en-US" spc="100" dirty="0"/>
              <a:t> </a:t>
            </a:r>
            <a:r>
              <a:rPr lang="en-US" spc="-10" dirty="0"/>
              <a:t>arriv</a:t>
            </a:r>
            <a:r>
              <a:rPr lang="en-US" spc="-5" dirty="0"/>
              <a:t>e</a:t>
            </a:r>
            <a:r>
              <a:rPr lang="en-US" spc="105" dirty="0"/>
              <a:t> </a:t>
            </a:r>
            <a:r>
              <a:rPr lang="en-US" spc="-10" dirty="0"/>
              <a:t>a</a:t>
            </a:r>
            <a:r>
              <a:rPr lang="en-US" spc="-5" dirty="0"/>
              <a:t>t</a:t>
            </a:r>
            <a:r>
              <a:rPr lang="en-US" spc="105" dirty="0"/>
              <a:t> </a:t>
            </a:r>
            <a:r>
              <a:rPr lang="en-US" spc="-10" dirty="0"/>
              <a:t>th</a:t>
            </a:r>
            <a:r>
              <a:rPr lang="en-US" spc="-5" dirty="0"/>
              <a:t>e</a:t>
            </a:r>
            <a:r>
              <a:rPr lang="en-US" spc="105" dirty="0"/>
              <a:t> </a:t>
            </a:r>
            <a:r>
              <a:rPr lang="en-US" spc="-10" dirty="0" err="1"/>
              <a:t>Rogadz</a:t>
            </a:r>
            <a:r>
              <a:rPr lang="en-US" spc="-5" dirty="0" err="1"/>
              <a:t>o</a:t>
            </a:r>
            <a:r>
              <a:rPr lang="en-US" spc="105" dirty="0"/>
              <a:t> </a:t>
            </a:r>
            <a:r>
              <a:rPr lang="en-US" spc="-10" dirty="0"/>
              <a:t>Pizz</a:t>
            </a:r>
            <a:r>
              <a:rPr lang="en-US" spc="-5" dirty="0"/>
              <a:t>a</a:t>
            </a:r>
            <a:r>
              <a:rPr lang="en-US" spc="105" dirty="0"/>
              <a:t> </a:t>
            </a:r>
            <a:r>
              <a:rPr lang="en-US" spc="-10" dirty="0"/>
              <a:t>Parlo</a:t>
            </a:r>
            <a:r>
              <a:rPr lang="en-US" spc="-5" dirty="0"/>
              <a:t>r</a:t>
            </a:r>
            <a:r>
              <a:rPr lang="en-US" spc="105" dirty="0"/>
              <a:t> </a:t>
            </a:r>
            <a:r>
              <a:rPr lang="en-US" spc="-5" dirty="0"/>
              <a:t>in</a:t>
            </a:r>
            <a:r>
              <a:rPr lang="en-US" spc="105" dirty="0"/>
              <a:t> </a:t>
            </a:r>
            <a:r>
              <a:rPr lang="en-US" spc="-5" dirty="0"/>
              <a:t>t</a:t>
            </a:r>
            <a:r>
              <a:rPr lang="en-US" spc="-10" dirty="0"/>
              <a:t>he nex</a:t>
            </a:r>
            <a:r>
              <a:rPr lang="en-US" spc="-5" dirty="0"/>
              <a:t>t</a:t>
            </a:r>
            <a:r>
              <a:rPr lang="en-US" spc="55" dirty="0"/>
              <a:t> </a:t>
            </a:r>
            <a:r>
              <a:rPr lang="en-US" spc="-10" dirty="0"/>
              <a:t>4</a:t>
            </a:r>
            <a:r>
              <a:rPr lang="en-US" spc="-5" dirty="0"/>
              <a:t>5</a:t>
            </a:r>
            <a:r>
              <a:rPr lang="en-US" spc="55" dirty="0"/>
              <a:t> </a:t>
            </a:r>
            <a:r>
              <a:rPr lang="en-US" spc="-5" dirty="0"/>
              <a:t>seconds?</a:t>
            </a:r>
            <a:r>
              <a:rPr lang="en-US" spc="55" dirty="0"/>
              <a:t> </a:t>
            </a:r>
            <a:r>
              <a:rPr lang="en-US" spc="-10" dirty="0"/>
              <a:t>What</a:t>
            </a:r>
            <a:r>
              <a:rPr lang="en-US" spc="55" dirty="0"/>
              <a:t> </a:t>
            </a:r>
            <a:r>
              <a:rPr lang="en-US" spc="-5" dirty="0"/>
              <a:t>is</a:t>
            </a:r>
            <a:r>
              <a:rPr lang="en-US" spc="55" dirty="0"/>
              <a:t> </a:t>
            </a:r>
            <a:r>
              <a:rPr lang="en-US" spc="-5" dirty="0"/>
              <a:t>the</a:t>
            </a:r>
            <a:r>
              <a:rPr lang="en-US" spc="55" dirty="0"/>
              <a:t> </a:t>
            </a:r>
            <a:r>
              <a:rPr lang="en-US" spc="-10" dirty="0"/>
              <a:t>p</a:t>
            </a:r>
            <a:r>
              <a:rPr lang="en-US" spc="-5" dirty="0"/>
              <a:t>robability</a:t>
            </a:r>
            <a:r>
              <a:rPr lang="en-US" spc="55" dirty="0"/>
              <a:t> </a:t>
            </a:r>
            <a:r>
              <a:rPr lang="en-US" spc="-5" dirty="0"/>
              <a:t>of</a:t>
            </a:r>
            <a:r>
              <a:rPr lang="en-US" spc="55" dirty="0"/>
              <a:t> </a:t>
            </a:r>
            <a:r>
              <a:rPr lang="en-US" spc="-5" dirty="0"/>
              <a:t>scoring</a:t>
            </a:r>
            <a:r>
              <a:rPr lang="en-US" spc="55" dirty="0"/>
              <a:t> </a:t>
            </a:r>
            <a:r>
              <a:rPr lang="en-US" spc="-5" dirty="0"/>
              <a:t>above</a:t>
            </a:r>
            <a:r>
              <a:rPr lang="en-US" spc="55" dirty="0"/>
              <a:t> </a:t>
            </a:r>
            <a:r>
              <a:rPr lang="en-US" spc="-10" dirty="0"/>
              <a:t>90%</a:t>
            </a:r>
            <a:r>
              <a:rPr lang="en-US" spc="55" dirty="0"/>
              <a:t> </a:t>
            </a:r>
            <a:r>
              <a:rPr lang="en-US" spc="-10" dirty="0"/>
              <a:t>o</a:t>
            </a:r>
            <a:r>
              <a:rPr lang="en-US" spc="-5" dirty="0"/>
              <a:t>n</a:t>
            </a:r>
            <a:r>
              <a:rPr lang="en-US" spc="55" dirty="0"/>
              <a:t> </a:t>
            </a:r>
            <a:r>
              <a:rPr lang="en-US" spc="-10" dirty="0"/>
              <a:t>th</a:t>
            </a:r>
            <a:r>
              <a:rPr lang="en-US" spc="-5" dirty="0"/>
              <a:t>e</a:t>
            </a:r>
            <a:r>
              <a:rPr lang="en-US" spc="55" dirty="0"/>
              <a:t> </a:t>
            </a:r>
            <a:r>
              <a:rPr lang="en-US" spc="-15" dirty="0"/>
              <a:t>NIC</a:t>
            </a:r>
            <a:r>
              <a:rPr lang="en-US" spc="-10" dirty="0"/>
              <a:t>E</a:t>
            </a:r>
            <a:r>
              <a:rPr lang="en-US" spc="55" dirty="0"/>
              <a:t> </a:t>
            </a:r>
            <a:r>
              <a:rPr lang="en-US" spc="-5" dirty="0"/>
              <a:t>(</a:t>
            </a:r>
            <a:r>
              <a:rPr lang="en-US" spc="-10" dirty="0"/>
              <a:t>National Integra</a:t>
            </a:r>
            <a:r>
              <a:rPr lang="en-US" spc="-5" dirty="0"/>
              <a:t>l</a:t>
            </a:r>
            <a:r>
              <a:rPr lang="en-US" spc="5" dirty="0"/>
              <a:t> </a:t>
            </a:r>
            <a:r>
              <a:rPr lang="en-US" spc="-10" dirty="0"/>
              <a:t>Competenc</a:t>
            </a:r>
            <a:r>
              <a:rPr lang="en-US" spc="-5" dirty="0"/>
              <a:t>y</a:t>
            </a:r>
            <a:r>
              <a:rPr lang="en-US" spc="5" dirty="0"/>
              <a:t> </a:t>
            </a:r>
            <a:r>
              <a:rPr lang="en-US" spc="-15" dirty="0"/>
              <a:t>Exam)</a:t>
            </a:r>
            <a:r>
              <a:rPr lang="en-US" spc="-5" dirty="0"/>
              <a:t>?</a:t>
            </a:r>
            <a:r>
              <a:rPr lang="en-US" spc="5" dirty="0"/>
              <a:t> </a:t>
            </a:r>
            <a:r>
              <a:rPr lang="en-US" spc="-10" dirty="0"/>
              <a:t>Probabilitie</a:t>
            </a:r>
            <a:r>
              <a:rPr lang="en-US" spc="-5" dirty="0"/>
              <a:t>s</a:t>
            </a:r>
            <a:r>
              <a:rPr lang="en-US" spc="5" dirty="0"/>
              <a:t> </a:t>
            </a:r>
            <a:r>
              <a:rPr lang="en-US" spc="-5" dirty="0"/>
              <a:t>s</a:t>
            </a:r>
            <a:r>
              <a:rPr lang="en-US" spc="-10" dirty="0"/>
              <a:t>uc</a:t>
            </a:r>
            <a:r>
              <a:rPr lang="en-US" spc="-5" dirty="0"/>
              <a:t>h</a:t>
            </a:r>
            <a:r>
              <a:rPr lang="en-US" spc="5" dirty="0"/>
              <a:t> </a:t>
            </a:r>
            <a:r>
              <a:rPr lang="en-US" spc="-10" dirty="0"/>
              <a:t>a</a:t>
            </a:r>
            <a:r>
              <a:rPr lang="en-US" spc="-5" dirty="0"/>
              <a:t>s</a:t>
            </a:r>
            <a:r>
              <a:rPr lang="en-US" spc="5" dirty="0"/>
              <a:t> </a:t>
            </a:r>
            <a:r>
              <a:rPr lang="en-US" spc="-10" dirty="0"/>
              <a:t>thes</a:t>
            </a:r>
            <a:r>
              <a:rPr lang="en-US" spc="-5" dirty="0"/>
              <a:t>e</a:t>
            </a:r>
            <a:r>
              <a:rPr lang="en-US" spc="5" dirty="0"/>
              <a:t> </a:t>
            </a:r>
            <a:r>
              <a:rPr lang="en-US" spc="-10" dirty="0"/>
              <a:t>ar</a:t>
            </a:r>
            <a:r>
              <a:rPr lang="en-US" spc="-5" dirty="0"/>
              <a:t>e</a:t>
            </a:r>
            <a:r>
              <a:rPr lang="en-US" spc="5" dirty="0"/>
              <a:t> </a:t>
            </a:r>
            <a:r>
              <a:rPr lang="en-US" spc="-10" dirty="0"/>
              <a:t>give</a:t>
            </a:r>
            <a:r>
              <a:rPr lang="en-US" spc="-5" dirty="0"/>
              <a:t>n</a:t>
            </a:r>
            <a:r>
              <a:rPr lang="en-US" spc="5" dirty="0"/>
              <a:t> </a:t>
            </a:r>
            <a:r>
              <a:rPr lang="en-US" spc="-10" dirty="0"/>
              <a:t>b</a:t>
            </a:r>
            <a:r>
              <a:rPr lang="en-US" spc="-5" dirty="0"/>
              <a:t>y</a:t>
            </a:r>
            <a:r>
              <a:rPr lang="en-US" spc="5" dirty="0"/>
              <a:t> </a:t>
            </a:r>
            <a:r>
              <a:rPr lang="en-US" spc="-5" dirty="0"/>
              <a:t>a</a:t>
            </a:r>
            <a:r>
              <a:rPr lang="en-US" spc="5" dirty="0"/>
              <a:t> </a:t>
            </a:r>
            <a:r>
              <a:rPr lang="en-US" spc="-15" dirty="0"/>
              <a:t>numbe</a:t>
            </a:r>
            <a:r>
              <a:rPr lang="en-US" spc="-5" dirty="0"/>
              <a:t>r</a:t>
            </a:r>
            <a:r>
              <a:rPr lang="en-US" spc="5" dirty="0"/>
              <a:t> </a:t>
            </a:r>
            <a:r>
              <a:rPr lang="en-US" spc="-10" dirty="0"/>
              <a:t>between </a:t>
            </a:r>
            <a:r>
              <a:rPr lang="en-US" spc="-5" dirty="0"/>
              <a:t>0</a:t>
            </a:r>
            <a:r>
              <a:rPr lang="en-US" spc="10" dirty="0"/>
              <a:t> </a:t>
            </a:r>
            <a:r>
              <a:rPr lang="en-US" spc="-10" dirty="0"/>
              <a:t>an</a:t>
            </a:r>
            <a:r>
              <a:rPr lang="en-US" spc="-5" dirty="0"/>
              <a:t>d</a:t>
            </a:r>
            <a:r>
              <a:rPr lang="en-US" spc="15" dirty="0"/>
              <a:t> </a:t>
            </a:r>
            <a:r>
              <a:rPr lang="en-US" spc="-10" dirty="0"/>
              <a:t>1</a:t>
            </a:r>
            <a:r>
              <a:rPr lang="en-US" spc="-5" dirty="0"/>
              <a:t>,</a:t>
            </a:r>
            <a:r>
              <a:rPr lang="en-US" spc="10" dirty="0"/>
              <a:t> </a:t>
            </a:r>
            <a:r>
              <a:rPr lang="en-US" spc="-10" dirty="0"/>
              <a:t>wher</a:t>
            </a:r>
            <a:r>
              <a:rPr lang="en-US" spc="-5" dirty="0"/>
              <a:t>e</a:t>
            </a:r>
            <a:r>
              <a:rPr lang="en-US" spc="15" dirty="0"/>
              <a:t> </a:t>
            </a:r>
            <a:r>
              <a:rPr lang="en-US" spc="-5" dirty="0"/>
              <a:t>0</a:t>
            </a:r>
            <a:r>
              <a:rPr lang="en-US" spc="10" dirty="0"/>
              <a:t> </a:t>
            </a:r>
            <a:r>
              <a:rPr lang="en-US" spc="-15" dirty="0"/>
              <a:t>mean</a:t>
            </a:r>
            <a:r>
              <a:rPr lang="en-US" spc="-5" dirty="0"/>
              <a:t>s</a:t>
            </a:r>
            <a:r>
              <a:rPr lang="en-US" spc="15" dirty="0"/>
              <a:t> </a:t>
            </a:r>
            <a:r>
              <a:rPr lang="en-US" spc="-10" dirty="0"/>
              <a:t>ther</a:t>
            </a:r>
            <a:r>
              <a:rPr lang="en-US" spc="-5" dirty="0"/>
              <a:t>e</a:t>
            </a:r>
            <a:r>
              <a:rPr lang="en-US" spc="10" dirty="0"/>
              <a:t> </a:t>
            </a:r>
            <a:r>
              <a:rPr lang="en-US" spc="-5" dirty="0"/>
              <a:t>is</a:t>
            </a:r>
            <a:r>
              <a:rPr lang="en-US" spc="10" dirty="0"/>
              <a:t> </a:t>
            </a:r>
            <a:r>
              <a:rPr lang="en-US" spc="-10" dirty="0"/>
              <a:t>n</a:t>
            </a:r>
            <a:r>
              <a:rPr lang="en-US" spc="-5" dirty="0"/>
              <a:t>o</a:t>
            </a:r>
            <a:r>
              <a:rPr lang="en-US" spc="10" dirty="0"/>
              <a:t> </a:t>
            </a:r>
            <a:r>
              <a:rPr lang="en-US" spc="-10" dirty="0"/>
              <a:t>probabilit</a:t>
            </a:r>
            <a:r>
              <a:rPr lang="en-US" spc="-5" dirty="0"/>
              <a:t>y</a:t>
            </a:r>
            <a:r>
              <a:rPr lang="en-US" spc="15" dirty="0"/>
              <a:t> </a:t>
            </a:r>
            <a:r>
              <a:rPr lang="en-US" spc="-10" dirty="0"/>
              <a:t>th</a:t>
            </a:r>
            <a:r>
              <a:rPr lang="en-US" spc="-5" dirty="0"/>
              <a:t>e</a:t>
            </a:r>
            <a:r>
              <a:rPr lang="en-US" spc="10" dirty="0"/>
              <a:t> </a:t>
            </a:r>
            <a:r>
              <a:rPr lang="en-US" spc="-10" dirty="0"/>
              <a:t>even</a:t>
            </a:r>
            <a:r>
              <a:rPr lang="en-US" spc="-5" dirty="0"/>
              <a:t>t</a:t>
            </a:r>
            <a:r>
              <a:rPr lang="en-US" spc="15" dirty="0"/>
              <a:t> </a:t>
            </a:r>
            <a:r>
              <a:rPr lang="en-US" spc="-10" dirty="0"/>
              <a:t>wil</a:t>
            </a:r>
            <a:r>
              <a:rPr lang="en-US" spc="-5" dirty="0"/>
              <a:t>l</a:t>
            </a:r>
            <a:r>
              <a:rPr lang="en-US" spc="10" dirty="0"/>
              <a:t> </a:t>
            </a:r>
            <a:r>
              <a:rPr lang="en-US" spc="-10" dirty="0"/>
              <a:t>occu</a:t>
            </a:r>
            <a:r>
              <a:rPr lang="en-US" spc="-5" dirty="0"/>
              <a:t>r</a:t>
            </a:r>
            <a:r>
              <a:rPr lang="en-US" spc="15" dirty="0"/>
              <a:t> </a:t>
            </a:r>
            <a:r>
              <a:rPr lang="en-US" spc="-10" dirty="0"/>
              <a:t>an</a:t>
            </a:r>
            <a:r>
              <a:rPr lang="en-US" spc="-5" dirty="0"/>
              <a:t>d</a:t>
            </a:r>
            <a:r>
              <a:rPr lang="en-US" spc="15" dirty="0"/>
              <a:t> </a:t>
            </a:r>
            <a:r>
              <a:rPr lang="en-US" spc="-5" dirty="0"/>
              <a:t>1</a:t>
            </a:r>
            <a:r>
              <a:rPr lang="en-US" spc="10" dirty="0"/>
              <a:t> </a:t>
            </a:r>
            <a:r>
              <a:rPr lang="en-US" spc="-15" dirty="0"/>
              <a:t>mean</a:t>
            </a:r>
            <a:r>
              <a:rPr lang="en-US" spc="-5" dirty="0"/>
              <a:t>s</a:t>
            </a:r>
            <a:r>
              <a:rPr lang="en-US" spc="15" dirty="0"/>
              <a:t> </a:t>
            </a:r>
            <a:r>
              <a:rPr lang="en-US" spc="-10" dirty="0"/>
              <a:t>tha</a:t>
            </a:r>
            <a:r>
              <a:rPr lang="en-US" spc="-5" dirty="0"/>
              <a:t>t</a:t>
            </a:r>
            <a:r>
              <a:rPr lang="en-US" spc="10" dirty="0"/>
              <a:t> </a:t>
            </a:r>
            <a:r>
              <a:rPr lang="en-US" spc="-10" dirty="0"/>
              <a:t>the even</a:t>
            </a:r>
            <a:r>
              <a:rPr lang="en-US" spc="-5" dirty="0"/>
              <a:t>t</a:t>
            </a:r>
            <a:r>
              <a:rPr lang="en-US" spc="55" dirty="0"/>
              <a:t> </a:t>
            </a:r>
            <a:r>
              <a:rPr lang="en-US" spc="-10" dirty="0"/>
              <a:t>i</a:t>
            </a:r>
            <a:r>
              <a:rPr lang="en-US" spc="-5" dirty="0"/>
              <a:t>s</a:t>
            </a:r>
            <a:r>
              <a:rPr lang="en-US" spc="50" dirty="0"/>
              <a:t> </a:t>
            </a:r>
            <a:r>
              <a:rPr lang="en-US" spc="-10" dirty="0"/>
              <a:t>sur</a:t>
            </a:r>
            <a:r>
              <a:rPr lang="en-US" spc="-5" dirty="0"/>
              <a:t>e</a:t>
            </a:r>
            <a:r>
              <a:rPr lang="en-US" spc="50" dirty="0"/>
              <a:t> </a:t>
            </a:r>
            <a:r>
              <a:rPr lang="en-US" spc="-10" dirty="0"/>
              <a:t>t</a:t>
            </a:r>
            <a:r>
              <a:rPr lang="en-US" spc="-5" dirty="0"/>
              <a:t>o</a:t>
            </a:r>
            <a:r>
              <a:rPr lang="en-US" spc="50" dirty="0"/>
              <a:t> </a:t>
            </a:r>
            <a:r>
              <a:rPr lang="en-US" spc="-10" dirty="0"/>
              <a:t>happen</a:t>
            </a:r>
            <a:r>
              <a:rPr lang="en-US" spc="-5" dirty="0"/>
              <a:t>.</a:t>
            </a:r>
            <a:r>
              <a:rPr lang="en-US" spc="55" dirty="0"/>
              <a:t> </a:t>
            </a:r>
            <a:r>
              <a:rPr lang="en-US" spc="-10" dirty="0"/>
              <a:t>Thes</a:t>
            </a:r>
            <a:r>
              <a:rPr lang="en-US" spc="-5" dirty="0"/>
              <a:t>e</a:t>
            </a:r>
            <a:r>
              <a:rPr lang="en-US" spc="50" dirty="0"/>
              <a:t> </a:t>
            </a:r>
            <a:r>
              <a:rPr lang="en-US" spc="-10" dirty="0"/>
              <a:t>probabilitie</a:t>
            </a:r>
            <a:r>
              <a:rPr lang="en-US" spc="-5" dirty="0"/>
              <a:t>s</a:t>
            </a:r>
            <a:r>
              <a:rPr lang="en-US" spc="50" dirty="0"/>
              <a:t> </a:t>
            </a:r>
            <a:r>
              <a:rPr lang="en-US" spc="-10" dirty="0"/>
              <a:t>ar</a:t>
            </a:r>
            <a:r>
              <a:rPr lang="en-US" spc="-5" dirty="0"/>
              <a:t>e</a:t>
            </a:r>
            <a:r>
              <a:rPr lang="en-US" spc="50" dirty="0"/>
              <a:t> </a:t>
            </a:r>
            <a:r>
              <a:rPr lang="en-US" spc="-10" dirty="0"/>
              <a:t>bes</a:t>
            </a:r>
            <a:r>
              <a:rPr lang="en-US" spc="-5" dirty="0"/>
              <a:t>t</a:t>
            </a:r>
            <a:r>
              <a:rPr lang="en-US" spc="50" dirty="0"/>
              <a:t> </a:t>
            </a:r>
            <a:r>
              <a:rPr lang="en-US" spc="-10" dirty="0"/>
              <a:t>describe</a:t>
            </a:r>
            <a:r>
              <a:rPr lang="en-US" spc="-5" dirty="0"/>
              <a:t>d</a:t>
            </a:r>
            <a:r>
              <a:rPr lang="en-US" spc="55" dirty="0"/>
              <a:t> </a:t>
            </a:r>
            <a:r>
              <a:rPr lang="en-US" spc="-10" dirty="0"/>
              <a:t>a</a:t>
            </a:r>
            <a:r>
              <a:rPr lang="en-US" spc="-5" dirty="0"/>
              <a:t>s</a:t>
            </a:r>
            <a:r>
              <a:rPr lang="en-US" spc="50" dirty="0"/>
              <a:t> </a:t>
            </a:r>
            <a:r>
              <a:rPr lang="en-US" spc="-10" dirty="0"/>
              <a:t>area</a:t>
            </a:r>
            <a:r>
              <a:rPr lang="en-US" spc="-5" dirty="0"/>
              <a:t>s</a:t>
            </a:r>
            <a:r>
              <a:rPr lang="en-US" spc="50" dirty="0"/>
              <a:t> </a:t>
            </a:r>
            <a:r>
              <a:rPr lang="en-US" spc="-10" dirty="0"/>
              <a:t>unde</a:t>
            </a:r>
            <a:r>
              <a:rPr lang="en-US" spc="-5" dirty="0"/>
              <a:t>r</a:t>
            </a:r>
            <a:r>
              <a:rPr lang="en-US" spc="55" dirty="0"/>
              <a:t> </a:t>
            </a:r>
            <a:r>
              <a:rPr lang="en-US" spc="-10" dirty="0"/>
              <a:t>th</a:t>
            </a:r>
            <a:r>
              <a:rPr lang="en-US" spc="-5" dirty="0"/>
              <a:t>e</a:t>
            </a:r>
            <a:r>
              <a:rPr lang="en-US" spc="50" dirty="0"/>
              <a:t> </a:t>
            </a:r>
            <a:r>
              <a:rPr lang="en-US" spc="-10" dirty="0"/>
              <a:t>graph o</a:t>
            </a:r>
            <a:r>
              <a:rPr lang="en-US" spc="-5" dirty="0"/>
              <a:t>f</a:t>
            </a:r>
            <a:r>
              <a:rPr lang="en-US" spc="-25" dirty="0"/>
              <a:t> </a:t>
            </a:r>
            <a:r>
              <a:rPr lang="en-US" spc="-5" dirty="0"/>
              <a:t>a</a:t>
            </a:r>
            <a:r>
              <a:rPr lang="en-US" spc="-25" dirty="0"/>
              <a:t> </a:t>
            </a:r>
            <a:r>
              <a:rPr lang="en-US" spc="-5" dirty="0"/>
              <a:t>f</a:t>
            </a:r>
            <a:r>
              <a:rPr lang="en-US" spc="-10" dirty="0"/>
              <a:t>unctio</a:t>
            </a:r>
            <a:r>
              <a:rPr lang="en-US" spc="-5" dirty="0"/>
              <a:t>n</a:t>
            </a:r>
            <a:r>
              <a:rPr lang="en-US" spc="45" dirty="0"/>
              <a:t> </a:t>
            </a:r>
            <a:r>
              <a:rPr lang="en-US" i="1" spc="-5" dirty="0"/>
              <a:t>y</a:t>
            </a:r>
            <a:r>
              <a:rPr lang="en-US" i="1" spc="75" dirty="0"/>
              <a:t> </a:t>
            </a:r>
            <a:r>
              <a:rPr lang="en-US" spc="-25" dirty="0"/>
              <a:t>=</a:t>
            </a:r>
            <a:r>
              <a:rPr lang="en-US" spc="75" dirty="0"/>
              <a:t> </a:t>
            </a:r>
            <a:r>
              <a:rPr lang="en-US" i="1" spc="25" dirty="0"/>
              <a:t>p</a:t>
            </a:r>
            <a:r>
              <a:rPr lang="en-US" spc="20" dirty="0"/>
              <a:t>(</a:t>
            </a:r>
            <a:r>
              <a:rPr lang="en-US" i="1" spc="-5" dirty="0"/>
              <a:t>x</a:t>
            </a:r>
            <a:r>
              <a:rPr lang="en-US" spc="-5" dirty="0"/>
              <a:t>)</a:t>
            </a:r>
            <a:r>
              <a:rPr lang="en-US" spc="-25" dirty="0"/>
              <a:t> </a:t>
            </a:r>
            <a:r>
              <a:rPr lang="en-US" spc="-10" dirty="0"/>
              <a:t>calle</a:t>
            </a:r>
            <a:r>
              <a:rPr lang="en-US" spc="-5" dirty="0"/>
              <a:t>d</a:t>
            </a:r>
            <a:r>
              <a:rPr lang="en-US" spc="-20" dirty="0"/>
              <a:t> </a:t>
            </a:r>
            <a:r>
              <a:rPr lang="en-US" spc="-5" dirty="0"/>
              <a:t>a</a:t>
            </a:r>
            <a:r>
              <a:rPr lang="en-US" spc="-25" dirty="0"/>
              <a:t> </a:t>
            </a:r>
            <a:r>
              <a:rPr lang="en-US" b="1" i="1" spc="-5" dirty="0"/>
              <a:t>probability</a:t>
            </a:r>
            <a:r>
              <a:rPr lang="en-US" b="1" i="1" spc="-20" dirty="0"/>
              <a:t> </a:t>
            </a:r>
            <a:r>
              <a:rPr lang="en-US" b="1" i="1" spc="-5" dirty="0"/>
              <a:t>density</a:t>
            </a:r>
            <a:r>
              <a:rPr lang="en-US" b="1" i="1" spc="-25" dirty="0"/>
              <a:t> </a:t>
            </a:r>
            <a:r>
              <a:rPr lang="en-US" b="1" i="1" spc="-5" dirty="0"/>
              <a:t>function</a:t>
            </a:r>
            <a:r>
              <a:rPr lang="en-US" b="1" spc="-20" dirty="0"/>
              <a:t> </a:t>
            </a:r>
            <a:r>
              <a:rPr lang="en-US" spc="-10" dirty="0"/>
              <a:t>(Figur</a:t>
            </a:r>
            <a:r>
              <a:rPr lang="en-US" spc="-5" dirty="0"/>
              <a:t>e</a:t>
            </a:r>
            <a:r>
              <a:rPr lang="en-US" spc="-20" dirty="0"/>
              <a:t> </a:t>
            </a:r>
            <a:r>
              <a:rPr lang="en-US" spc="-10" dirty="0"/>
              <a:t>1)</a:t>
            </a:r>
            <a:r>
              <a:rPr lang="en-US" spc="-5" dirty="0"/>
              <a:t>.</a:t>
            </a:r>
            <a:r>
              <a:rPr lang="en-US" spc="-25" dirty="0"/>
              <a:t> </a:t>
            </a:r>
            <a:r>
              <a:rPr lang="en-US" spc="-15" dirty="0"/>
              <a:t>Th</a:t>
            </a:r>
            <a:r>
              <a:rPr lang="en-US" spc="-5" dirty="0"/>
              <a:t>e</a:t>
            </a:r>
            <a:r>
              <a:rPr lang="en-US" spc="-20" dirty="0"/>
              <a:t> </a:t>
            </a:r>
            <a:r>
              <a:rPr lang="en-US" spc="-10" dirty="0"/>
              <a:t>method</a:t>
            </a:r>
            <a:r>
              <a:rPr lang="en-US" spc="-5" dirty="0"/>
              <a:t>s</a:t>
            </a:r>
            <a:r>
              <a:rPr lang="en-US" spc="-20" dirty="0"/>
              <a:t> </a:t>
            </a:r>
            <a:r>
              <a:rPr lang="en-US" spc="-10" dirty="0"/>
              <a:t>of integratio</a:t>
            </a:r>
            <a:r>
              <a:rPr lang="en-US" spc="-5" dirty="0"/>
              <a:t>n </a:t>
            </a:r>
            <a:r>
              <a:rPr lang="en-US" spc="-10" dirty="0"/>
              <a:t>develope</a:t>
            </a:r>
            <a:r>
              <a:rPr lang="en-US" spc="-5" dirty="0"/>
              <a:t>d</a:t>
            </a:r>
            <a:r>
              <a:rPr lang="en-US" dirty="0"/>
              <a:t> </a:t>
            </a:r>
            <a:r>
              <a:rPr lang="en-US" spc="-10" dirty="0"/>
              <a:t>i</a:t>
            </a:r>
            <a:r>
              <a:rPr lang="en-US" spc="-5" dirty="0"/>
              <a:t>n </a:t>
            </a:r>
            <a:r>
              <a:rPr lang="en-US" spc="-10" dirty="0"/>
              <a:t>the previous</a:t>
            </a:r>
            <a:r>
              <a:rPr lang="en-US" spc="-5" dirty="0"/>
              <a:t> </a:t>
            </a:r>
            <a:r>
              <a:rPr lang="en-US" spc="-10" dirty="0"/>
              <a:t>chapte</a:t>
            </a:r>
            <a:r>
              <a:rPr lang="en-US" spc="-5" dirty="0"/>
              <a:t>rs</a:t>
            </a:r>
            <a:r>
              <a:rPr lang="en-US" dirty="0"/>
              <a:t> </a:t>
            </a:r>
            <a:r>
              <a:rPr lang="en-US" spc="-10" dirty="0"/>
              <a:t>ar</a:t>
            </a:r>
            <a:r>
              <a:rPr lang="en-US" spc="-5" dirty="0"/>
              <a:t>e </a:t>
            </a:r>
            <a:r>
              <a:rPr lang="en-US" spc="-10" dirty="0"/>
              <a:t>use</a:t>
            </a:r>
            <a:r>
              <a:rPr lang="en-US" spc="-5" dirty="0"/>
              <a:t>d </a:t>
            </a:r>
            <a:r>
              <a:rPr lang="en-US" spc="-10" dirty="0"/>
              <a:t>extensivel</a:t>
            </a:r>
            <a:r>
              <a:rPr lang="en-US" spc="-5" dirty="0"/>
              <a:t>y</a:t>
            </a:r>
            <a:r>
              <a:rPr lang="en-US" dirty="0"/>
              <a:t> </a:t>
            </a:r>
            <a:r>
              <a:rPr lang="en-US" spc="-5" dirty="0"/>
              <a:t>in t</a:t>
            </a:r>
            <a:r>
              <a:rPr lang="en-US" spc="-10" dirty="0"/>
              <a:t>h</a:t>
            </a:r>
            <a:r>
              <a:rPr lang="en-US" spc="-5" dirty="0"/>
              <a:t>e </a:t>
            </a:r>
            <a:r>
              <a:rPr lang="en-US" spc="-10" dirty="0"/>
              <a:t>stud</a:t>
            </a:r>
            <a:r>
              <a:rPr lang="en-US" spc="-5" dirty="0"/>
              <a:t>y </a:t>
            </a:r>
            <a:r>
              <a:rPr lang="en-US" spc="-10" dirty="0"/>
              <a:t>o</a:t>
            </a:r>
            <a:r>
              <a:rPr lang="en-US" spc="-5" dirty="0"/>
              <a:t>f </a:t>
            </a:r>
            <a:r>
              <a:rPr lang="en-US" spc="-10" dirty="0"/>
              <a:t>suc</a:t>
            </a:r>
            <a:r>
              <a:rPr lang="en-US" spc="-5" dirty="0"/>
              <a:t>h </a:t>
            </a:r>
            <a:r>
              <a:rPr lang="en-US" spc="-10" dirty="0"/>
              <a:t>functions. </a:t>
            </a:r>
          </a:p>
          <a:p>
            <a:pPr marL="0" marR="5080" indent="0" algn="just">
              <a:lnSpc>
                <a:spcPct val="100000"/>
              </a:lnSpc>
              <a:buNone/>
            </a:pPr>
            <a:endParaRPr lang="en-US" dirty="0">
              <a:solidFill>
                <a:schemeClr val="tx1"/>
              </a:solidFill>
            </a:endParaRPr>
          </a:p>
        </p:txBody>
      </p:sp>
      <p:pic>
        <p:nvPicPr>
          <p:cNvPr id="5" name="Picture 3" descr="A graph shows a region under the function y equals p of x, the probability density function. The x axis has ranges from 0 to 100, with points 50, 90, and 100 labeled. The y axis is not scaled. In quadrant 1, the curve of y equals p of x begins at the origin, slowly increases, is concave up, then with an inflection point changes to concave down with a maximum, and descends rapidly to the x axis at x equals 100. The area under the curve between x equals 90 and x equals 100 is shaded and labeled area 0.1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32530" y="1624612"/>
            <a:ext cx="5059508" cy="3751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808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8.2  Arc Length and Surface </a:t>
            </a:r>
            <a:r>
              <a:rPr lang="en-US" sz="3100" dirty="0"/>
              <a:t>Area </a:t>
            </a:r>
            <a:r>
              <a:rPr lang="en-US" sz="3100" dirty="0" smtClean="0"/>
              <a:t>(6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z="2400" b="1" u="sng" dirty="0"/>
                  <a:t>Formula</a:t>
                </a:r>
                <a:r>
                  <a:rPr lang="en-US" sz="2400" b="1" u="sng" spc="-10" dirty="0"/>
                  <a:t> </a:t>
                </a:r>
                <a:r>
                  <a:rPr lang="en-US" sz="2400" b="1" u="sng" dirty="0"/>
                  <a:t>for</a:t>
                </a:r>
                <a:r>
                  <a:rPr lang="en-US" sz="2400" b="1" u="sng" spc="-10" dirty="0"/>
                  <a:t> </a:t>
                </a:r>
                <a:r>
                  <a:rPr lang="en-US" sz="2400" b="1" u="sng" spc="-50" dirty="0"/>
                  <a:t>A</a:t>
                </a:r>
                <a:r>
                  <a:rPr lang="en-US" sz="2400" b="1" u="sng" spc="25" dirty="0"/>
                  <a:t>rc</a:t>
                </a:r>
                <a:r>
                  <a:rPr lang="en-US" sz="2400" b="1" u="sng" spc="-15" dirty="0"/>
                  <a:t> </a:t>
                </a:r>
                <a:r>
                  <a:rPr lang="en-US" sz="2400" b="1" u="sng" spc="-5" dirty="0"/>
                  <a:t>Length</a:t>
                </a:r>
                <a:r>
                  <a:rPr lang="en-US" sz="2400" b="1" dirty="0"/>
                  <a:t>   </a:t>
                </a:r>
                <a:r>
                  <a:rPr lang="en-US" sz="2400" b="1" spc="80" dirty="0"/>
                  <a:t> </a:t>
                </a:r>
                <a:r>
                  <a:rPr lang="en-US" sz="2400" spc="-10" dirty="0"/>
                  <a:t>Assume</a:t>
                </a:r>
                <a:r>
                  <a:rPr lang="en-US" sz="2400" spc="-55" dirty="0"/>
                  <a:t> </a:t>
                </a:r>
                <a:r>
                  <a:rPr lang="en-US" sz="2400" spc="-5" dirty="0"/>
                  <a:t>that</a:t>
                </a:r>
                <a:r>
                  <a:rPr lang="en-US" sz="2400" dirty="0"/>
                  <a:t> </a:t>
                </a:r>
                <a:r>
                  <a:rPr lang="en-US" sz="2400" spc="-90" dirty="0"/>
                  <a:t> </a:t>
                </a:r>
                <a14:m>
                  <m:oMath xmlns:m="http://schemas.openxmlformats.org/officeDocument/2006/math">
                    <m:r>
                      <a:rPr lang="en-US" sz="2400" b="0" i="1" spc="-5" dirty="0" smtClean="0">
                        <a:latin typeface="Cambria Math" panose="02040503050406030204" pitchFamily="18" charset="0"/>
                        <a:cs typeface="Times New Roman"/>
                      </a:rPr>
                      <m:t>𝑓</m:t>
                    </m:r>
                    <m:r>
                      <a:rPr lang="en-US" sz="2400" b="0" i="1" spc="-5" dirty="0" smtClean="0">
                        <a:latin typeface="Cambria Math" panose="02040503050406030204" pitchFamily="18" charset="0"/>
                        <a:cs typeface="Times New Roman"/>
                      </a:rPr>
                      <m:t>′</m:t>
                    </m:r>
                  </m:oMath>
                </a14:m>
                <a:r>
                  <a:rPr lang="en-US" sz="3600" spc="7" baseline="25925" dirty="0"/>
                  <a:t> </a:t>
                </a:r>
                <a:r>
                  <a:rPr lang="en-US" sz="2400" spc="-10" dirty="0"/>
                  <a:t>exist</a:t>
                </a:r>
                <a:r>
                  <a:rPr lang="en-US" sz="2400" spc="-5" dirty="0"/>
                  <a:t>s</a:t>
                </a:r>
                <a:r>
                  <a:rPr lang="en-US" sz="2400" spc="-55" dirty="0"/>
                  <a:t> </a:t>
                </a:r>
                <a:r>
                  <a:rPr lang="en-US" sz="2400" spc="-10" dirty="0"/>
                  <a:t>an</a:t>
                </a:r>
                <a:r>
                  <a:rPr lang="en-US" sz="2400" spc="-5" dirty="0"/>
                  <a:t>d</a:t>
                </a:r>
                <a:r>
                  <a:rPr lang="en-US" sz="2400" spc="-55" dirty="0"/>
                  <a:t> </a:t>
                </a:r>
                <a:r>
                  <a:rPr lang="en-US" sz="2400" spc="-10" dirty="0"/>
                  <a:t>i</a:t>
                </a:r>
                <a:r>
                  <a:rPr lang="en-US" sz="2400" spc="-5" dirty="0"/>
                  <a:t>s</a:t>
                </a:r>
                <a:r>
                  <a:rPr lang="en-US" sz="2400" spc="-60" dirty="0"/>
                  <a:t> </a:t>
                </a:r>
                <a:r>
                  <a:rPr lang="en-US" sz="2400" spc="-10" dirty="0"/>
                  <a:t>continuou</a:t>
                </a:r>
                <a:r>
                  <a:rPr lang="en-US" sz="2400" spc="-5" dirty="0"/>
                  <a:t>s</a:t>
                </a:r>
                <a:r>
                  <a:rPr lang="en-US" sz="2400" spc="-55" dirty="0"/>
                  <a:t> </a:t>
                </a:r>
                <a:r>
                  <a:rPr lang="en-US" sz="2400" spc="-10" dirty="0"/>
                  <a:t>o</a:t>
                </a:r>
                <a:r>
                  <a:rPr lang="en-US" sz="2400" spc="-5" dirty="0"/>
                  <a:t>n</a:t>
                </a:r>
                <a:r>
                  <a:rPr lang="en-US" sz="2400" spc="-55" dirty="0"/>
                  <a:t> </a:t>
                </a:r>
                <a:r>
                  <a:rPr lang="en-US" sz="2400" spc="-10" dirty="0"/>
                  <a:t>th</a:t>
                </a:r>
                <a:r>
                  <a:rPr lang="en-US" sz="2400" spc="-5" dirty="0"/>
                  <a:t>e</a:t>
                </a:r>
                <a:r>
                  <a:rPr lang="en-US" sz="2400" spc="-55" dirty="0"/>
                  <a:t> </a:t>
                </a:r>
                <a:r>
                  <a:rPr lang="en-US" sz="2400" spc="-5" dirty="0"/>
                  <a:t>i</a:t>
                </a:r>
                <a:r>
                  <a:rPr lang="en-US" sz="2400" spc="-10" dirty="0"/>
                  <a:t>nterva</a:t>
                </a:r>
                <a:r>
                  <a:rPr lang="en-US" sz="2400" spc="-5" dirty="0"/>
                  <a:t>l</a:t>
                </a:r>
                <a:r>
                  <a:rPr lang="en-US" sz="2400" spc="-55" dirty="0"/>
                  <a:t>    </a:t>
                </a:r>
                <a:r>
                  <a:rPr lang="en-US" sz="2400" spc="-10" dirty="0"/>
                  <a:t>[</a:t>
                </a:r>
                <a:r>
                  <a:rPr lang="en-US" sz="2400" i="1" spc="35" dirty="0"/>
                  <a:t>a</a:t>
                </a:r>
                <a:r>
                  <a:rPr lang="en-US" sz="2400" spc="-5" dirty="0"/>
                  <a:t>,</a:t>
                </a:r>
                <a:r>
                  <a:rPr lang="en-US" sz="2400" spc="-85" dirty="0"/>
                  <a:t> </a:t>
                </a:r>
                <a:r>
                  <a:rPr lang="en-US" sz="2400" i="1" spc="5" dirty="0"/>
                  <a:t>b</a:t>
                </a:r>
                <a:r>
                  <a:rPr lang="en-US" sz="2400" spc="-5" dirty="0"/>
                  <a:t>]. Then</a:t>
                </a:r>
                <a:r>
                  <a:rPr lang="en-US" sz="2400" dirty="0"/>
                  <a:t> </a:t>
                </a:r>
                <a:r>
                  <a:rPr lang="en-US" sz="2400" spc="-5" dirty="0"/>
                  <a:t>the </a:t>
                </a:r>
                <a:r>
                  <a:rPr lang="en-US" sz="2400" spc="-10" dirty="0"/>
                  <a:t>a</a:t>
                </a:r>
                <a:r>
                  <a:rPr lang="en-US" sz="2400" spc="-5" dirty="0"/>
                  <a:t>rc length </a:t>
                </a:r>
                <a:r>
                  <a:rPr lang="en-US" sz="2400" i="1" spc="-5" dirty="0"/>
                  <a:t>s</a:t>
                </a:r>
                <a:r>
                  <a:rPr lang="en-US" sz="2400" i="1" spc="55" dirty="0"/>
                  <a:t> </a:t>
                </a:r>
                <a:r>
                  <a:rPr lang="en-US" sz="2400" spc="-10" dirty="0"/>
                  <a:t>o</a:t>
                </a:r>
                <a:r>
                  <a:rPr lang="en-US" sz="2400" spc="-5" dirty="0"/>
                  <a:t>f</a:t>
                </a:r>
                <a:r>
                  <a:rPr lang="en-US" sz="2400" spc="60" dirty="0"/>
                  <a:t> </a:t>
                </a:r>
                <a:r>
                  <a:rPr lang="en-US" sz="2400" i="1" spc="-5" dirty="0"/>
                  <a:t>y</a:t>
                </a:r>
                <a:r>
                  <a:rPr lang="en-US" sz="2400" i="1" spc="75" dirty="0"/>
                  <a:t> </a:t>
                </a:r>
                <a:r>
                  <a:rPr lang="en-US" sz="2400" spc="-25" dirty="0"/>
                  <a:t>=</a:t>
                </a:r>
                <a:r>
                  <a:rPr lang="en-US" sz="2400" dirty="0"/>
                  <a:t> </a:t>
                </a:r>
                <a:r>
                  <a:rPr lang="en-US" sz="2400" spc="-140" dirty="0"/>
                  <a:t> </a:t>
                </a:r>
                <a:r>
                  <a:rPr lang="en-US" sz="2400" i="1" spc="-5" dirty="0"/>
                  <a:t>f</a:t>
                </a:r>
                <a:r>
                  <a:rPr lang="en-US" sz="2400" i="1" spc="-45" dirty="0"/>
                  <a:t> </a:t>
                </a:r>
                <a:r>
                  <a:rPr lang="en-US" sz="2400" spc="20" dirty="0"/>
                  <a:t>(</a:t>
                </a:r>
                <a:r>
                  <a:rPr lang="en-US" sz="2400" i="1" spc="-5" dirty="0"/>
                  <a:t>x</a:t>
                </a:r>
                <a:r>
                  <a:rPr lang="en-US" sz="2400" spc="-5" dirty="0"/>
                  <a:t>) </a:t>
                </a:r>
                <a:r>
                  <a:rPr lang="en-US" sz="2400" spc="-10" dirty="0"/>
                  <a:t>ove</a:t>
                </a:r>
                <a:r>
                  <a:rPr lang="en-US" sz="2400" spc="-5" dirty="0"/>
                  <a:t>r</a:t>
                </a:r>
                <a:r>
                  <a:rPr lang="en-US" sz="2400" dirty="0"/>
                  <a:t> </a:t>
                </a:r>
                <a:r>
                  <a:rPr lang="en-US" sz="2400" spc="-10" dirty="0"/>
                  <a:t>[</a:t>
                </a:r>
                <a:r>
                  <a:rPr lang="en-US" sz="2400" i="1" spc="35" dirty="0"/>
                  <a:t>a</a:t>
                </a:r>
                <a:r>
                  <a:rPr lang="en-US" sz="2400" spc="-5" dirty="0"/>
                  <a:t>,</a:t>
                </a:r>
                <a:r>
                  <a:rPr lang="en-US" sz="2400" spc="-85" dirty="0"/>
                  <a:t> </a:t>
                </a:r>
                <a:r>
                  <a:rPr lang="en-US" sz="2400" i="1" spc="5" dirty="0"/>
                  <a:t>b</a:t>
                </a:r>
                <a:r>
                  <a:rPr lang="en-US" sz="2400" spc="-5" dirty="0"/>
                  <a:t>] is equal</a:t>
                </a:r>
                <a:r>
                  <a:rPr lang="en-US" sz="2400" dirty="0"/>
                  <a:t> </a:t>
                </a:r>
                <a:r>
                  <a:rPr lang="en-US" sz="2400" spc="-5" dirty="0"/>
                  <a:t>to</a:t>
                </a:r>
              </a:p>
              <a:p>
                <a:pPr marL="0" marR="5080" indent="0" algn="just">
                  <a:lnSpc>
                    <a:spcPct val="100000"/>
                  </a:lnSpc>
                  <a:buNone/>
                </a:pPr>
                <a:endParaRPr lang="en-US" sz="2400" b="0" i="1" dirty="0">
                  <a:latin typeface="Cambria Math" panose="02040503050406030204" pitchFamily="18" charset="0"/>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a:rPr>
                        <m:t>𝑠</m:t>
                      </m:r>
                      <m:r>
                        <a:rPr lang="en-US" sz="2400" b="0" i="1" smtClean="0">
                          <a:latin typeface="Cambria Math" panose="02040503050406030204" pitchFamily="18" charset="0"/>
                          <a:cs typeface="Times New Roman"/>
                        </a:rPr>
                        <m:t>=</m:t>
                      </m:r>
                      <m:nary>
                        <m:naryPr>
                          <m:ctrlPr>
                            <a:rPr lang="en-US" sz="2400" b="0" i="1" smtClean="0">
                              <a:latin typeface="Cambria Math" panose="02040503050406030204" pitchFamily="18" charset="0"/>
                              <a:cs typeface="Times New Roman"/>
                            </a:rPr>
                          </m:ctrlPr>
                        </m:naryPr>
                        <m:sub>
                          <m:r>
                            <m:rPr>
                              <m:brk m:alnAt="23"/>
                            </m:rPr>
                            <a:rPr lang="en-US" sz="2400" b="0" i="1" smtClean="0">
                              <a:latin typeface="Cambria Math" panose="02040503050406030204" pitchFamily="18" charset="0"/>
                              <a:cs typeface="Times New Roman"/>
                            </a:rPr>
                            <m:t>𝑎</m:t>
                          </m:r>
                        </m:sub>
                        <m:sup>
                          <m:r>
                            <a:rPr lang="en-US" sz="2400" b="0" i="1" smtClean="0">
                              <a:latin typeface="Cambria Math" panose="02040503050406030204" pitchFamily="18" charset="0"/>
                              <a:cs typeface="Times New Roman"/>
                            </a:rPr>
                            <m:t>𝑏</m:t>
                          </m:r>
                        </m:sup>
                        <m:e>
                          <m:rad>
                            <m:radPr>
                              <m:degHide m:val="on"/>
                              <m:ctrlPr>
                                <a:rPr lang="en-US" sz="2400" b="0" i="1" smtClean="0">
                                  <a:latin typeface="Cambria Math" panose="02040503050406030204" pitchFamily="18" charset="0"/>
                                  <a:cs typeface="Times New Roman"/>
                                </a:rPr>
                              </m:ctrlPr>
                            </m:radPr>
                            <m:deg/>
                            <m:e>
                              <m:r>
                                <a:rPr lang="en-US" sz="2400" b="0" i="1" smtClean="0">
                                  <a:latin typeface="Cambria Math" panose="02040503050406030204" pitchFamily="18" charset="0"/>
                                  <a:cs typeface="Times New Roman"/>
                                </a:rPr>
                                <m:t>1+</m:t>
                              </m:r>
                              <m:sSup>
                                <m:sSupPr>
                                  <m:ctrlPr>
                                    <a:rPr lang="en-US" sz="2400" b="0" i="1" smtClean="0">
                                      <a:latin typeface="Cambria Math" panose="02040503050406030204" pitchFamily="18" charset="0"/>
                                      <a:cs typeface="Times New Roman"/>
                                    </a:rPr>
                                  </m:ctrlPr>
                                </m:sSupPr>
                                <m:e>
                                  <m:r>
                                    <a:rPr lang="en-US" sz="2400" b="0" i="1" smtClean="0">
                                      <a:latin typeface="Cambria Math" panose="02040503050406030204" pitchFamily="18" charset="0"/>
                                      <a:cs typeface="Times New Roman"/>
                                    </a:rPr>
                                    <m:t>𝑓</m:t>
                                  </m:r>
                                  <m:r>
                                    <a:rPr lang="en-US" sz="2400" b="0" i="1" smtClean="0">
                                      <a:latin typeface="Cambria Math" panose="02040503050406030204" pitchFamily="18" charset="0"/>
                                      <a:cs typeface="Times New Roman"/>
                                    </a:rPr>
                                    <m:t>′(</m:t>
                                  </m:r>
                                  <m:r>
                                    <a:rPr lang="en-US" sz="2400" b="0" i="1" smtClean="0">
                                      <a:latin typeface="Cambria Math" panose="02040503050406030204" pitchFamily="18" charset="0"/>
                                      <a:cs typeface="Times New Roman"/>
                                    </a:rPr>
                                    <m:t>𝑥</m:t>
                                  </m:r>
                                  <m:r>
                                    <a:rPr lang="en-US" sz="2400" b="0" i="1" smtClean="0">
                                      <a:latin typeface="Cambria Math" panose="02040503050406030204" pitchFamily="18" charset="0"/>
                                      <a:cs typeface="Times New Roman"/>
                                    </a:rPr>
                                    <m:t>)</m:t>
                                  </m:r>
                                </m:e>
                                <m:sup>
                                  <m:r>
                                    <a:rPr lang="en-US" sz="2400" b="0" i="1" smtClean="0">
                                      <a:latin typeface="Cambria Math" panose="02040503050406030204" pitchFamily="18" charset="0"/>
                                      <a:cs typeface="Times New Roman"/>
                                    </a:rPr>
                                    <m:t>2</m:t>
                                  </m:r>
                                </m:sup>
                              </m:sSup>
                            </m:e>
                          </m:rad>
                        </m:e>
                      </m:nary>
                      <m:r>
                        <a:rPr lang="en-US" sz="2400" b="0" i="1" smtClean="0">
                          <a:latin typeface="Cambria Math" panose="02040503050406030204" pitchFamily="18" charset="0"/>
                          <a:cs typeface="Times New Roman"/>
                        </a:rPr>
                        <m:t>𝑑𝑥</m:t>
                      </m:r>
                      <m:r>
                        <a:rPr lang="en-US" sz="2400" b="0" i="1" smtClean="0">
                          <a:latin typeface="Cambria Math" panose="02040503050406030204" pitchFamily="18" charset="0"/>
                          <a:cs typeface="Times New Roman"/>
                        </a:rPr>
                        <m:t>                                          </m:t>
                      </m:r>
                    </m:oMath>
                  </m:oMathPara>
                </a14:m>
                <a:endParaRPr lang="en-US" sz="2400" dirty="0"/>
              </a:p>
              <a:p>
                <a:pPr marL="0" marR="5080" indent="0">
                  <a:lnSpc>
                    <a:spcPct val="100000"/>
                  </a:lnSpc>
                  <a:buNone/>
                </a:pPr>
                <a:endParaRPr lang="en-US" spc="-170" dirty="0">
                  <a:solidFill>
                    <a:schemeClr val="tx1"/>
                  </a:solidFill>
                </a:endParaRPr>
              </a:p>
              <a:p>
                <a:pPr marL="0" marR="508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t>:</a:t>
                </a:r>
                <a:r>
                  <a:rPr lang="en-US" b="1" dirty="0">
                    <a:solidFill>
                      <a:schemeClr val="tx1"/>
                    </a:solidFill>
                  </a:rPr>
                  <a:t> </a:t>
                </a:r>
                <a:r>
                  <a:rPr lang="en-US" b="1" spc="-140" dirty="0">
                    <a:solidFill>
                      <a:schemeClr val="tx1"/>
                    </a:solidFill>
                  </a:rPr>
                  <a:t> </a:t>
                </a:r>
                <a:r>
                  <a:rPr lang="en-US" spc="-5" dirty="0">
                    <a:solidFill>
                      <a:schemeClr val="tx1"/>
                    </a:solidFill>
                  </a:rPr>
                  <a:t>Find</a:t>
                </a:r>
                <a:r>
                  <a:rPr lang="en-US" spc="-15" dirty="0">
                    <a:solidFill>
                      <a:schemeClr val="tx1"/>
                    </a:solidFill>
                  </a:rPr>
                  <a:t> </a:t>
                </a:r>
                <a:r>
                  <a:rPr lang="en-US" spc="-5" dirty="0">
                    <a:solidFill>
                      <a:schemeClr val="tx1"/>
                    </a:solidFill>
                  </a:rPr>
                  <a:t>the</a:t>
                </a:r>
                <a:r>
                  <a:rPr lang="en-US" spc="-15" dirty="0">
                    <a:solidFill>
                      <a:schemeClr val="tx1"/>
                    </a:solidFill>
                  </a:rPr>
                  <a:t> </a:t>
                </a:r>
                <a:r>
                  <a:rPr lang="en-US" spc="-10" dirty="0">
                    <a:solidFill>
                      <a:schemeClr val="tx1"/>
                    </a:solidFill>
                  </a:rPr>
                  <a:t>a</a:t>
                </a:r>
                <a:r>
                  <a:rPr lang="en-US" spc="-5" dirty="0">
                    <a:solidFill>
                      <a:schemeClr val="tx1"/>
                    </a:solidFill>
                  </a:rPr>
                  <a:t>rc</a:t>
                </a:r>
                <a:r>
                  <a:rPr lang="en-US" spc="-15" dirty="0">
                    <a:solidFill>
                      <a:schemeClr val="tx1"/>
                    </a:solidFill>
                  </a:rPr>
                  <a:t> </a:t>
                </a:r>
                <a:r>
                  <a:rPr lang="en-US" spc="-5" dirty="0">
                    <a:solidFill>
                      <a:schemeClr val="tx1"/>
                    </a:solidFill>
                  </a:rPr>
                  <a:t>length </a:t>
                </a:r>
                <a:r>
                  <a:rPr lang="en-US" i="1" spc="-5" dirty="0">
                    <a:solidFill>
                      <a:schemeClr val="tx1"/>
                    </a:solidFill>
                  </a:rPr>
                  <a:t>s</a:t>
                </a:r>
                <a:r>
                  <a:rPr lang="en-US" i="1" spc="40" dirty="0">
                    <a:solidFill>
                      <a:schemeClr val="tx1"/>
                    </a:solidFill>
                  </a:rPr>
                  <a:t> </a:t>
                </a:r>
                <a:r>
                  <a:rPr lang="en-US" spc="-10" dirty="0">
                    <a:solidFill>
                      <a:schemeClr val="tx1"/>
                    </a:solidFill>
                  </a:rPr>
                  <a:t>o</a:t>
                </a:r>
                <a:r>
                  <a:rPr lang="en-US" spc="-5" dirty="0">
                    <a:solidFill>
                      <a:schemeClr val="tx1"/>
                    </a:solidFill>
                  </a:rPr>
                  <a:t>f</a:t>
                </a:r>
                <a:r>
                  <a:rPr lang="en-US" spc="-15"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10" dirty="0">
                    <a:solidFill>
                      <a:schemeClr val="tx1"/>
                    </a:solidFill>
                  </a:rPr>
                  <a:t>grap</a:t>
                </a:r>
                <a:r>
                  <a:rPr lang="en-US" spc="-5" dirty="0">
                    <a:solidFill>
                      <a:schemeClr val="tx1"/>
                    </a:solidFill>
                  </a:rPr>
                  <a:t>h</a:t>
                </a:r>
                <a:r>
                  <a:rPr lang="en-US" spc="-15"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endParaRPr lang="en-US" b="0" i="1" spc="-5" dirty="0">
                  <a:solidFill>
                    <a:schemeClr val="tx1"/>
                  </a:solidFill>
                </a:endParaRPr>
              </a:p>
              <a:p>
                <a:pPr marL="0" marR="5080" indent="0">
                  <a:lnSpc>
                    <a:spcPct val="100000"/>
                  </a:lnSpc>
                  <a:buNone/>
                </a:pPr>
                <a14:m>
                  <m:oMath xmlns:m="http://schemas.openxmlformats.org/officeDocument/2006/math">
                    <m:r>
                      <a:rPr lang="en-US" b="0" i="1" spc="-5" dirty="0" smtClean="0">
                        <a:solidFill>
                          <a:schemeClr val="tx1"/>
                        </a:solidFill>
                        <a:latin typeface="Cambria Math" panose="02040503050406030204" pitchFamily="18" charset="0"/>
                        <a:cs typeface="Times New Roman"/>
                      </a:rPr>
                      <m:t>𝑓</m:t>
                    </m:r>
                    <m:d>
                      <m:dPr>
                        <m:ctrlPr>
                          <a:rPr lang="en-US" b="0" i="1" spc="-5" dirty="0" smtClean="0">
                            <a:solidFill>
                              <a:schemeClr val="tx1"/>
                            </a:solidFill>
                            <a:latin typeface="Cambria Math" panose="02040503050406030204" pitchFamily="18" charset="0"/>
                            <a:cs typeface="Times New Roman"/>
                          </a:rPr>
                        </m:ctrlPr>
                      </m:dPr>
                      <m:e>
                        <m:r>
                          <a:rPr lang="en-US" b="0" i="1" spc="-5" dirty="0" smtClean="0">
                            <a:solidFill>
                              <a:schemeClr val="tx1"/>
                            </a:solidFill>
                            <a:latin typeface="Cambria Math" panose="02040503050406030204" pitchFamily="18" charset="0"/>
                            <a:cs typeface="Times New Roman"/>
                          </a:rPr>
                          <m:t>𝑥</m:t>
                        </m:r>
                      </m:e>
                    </m:d>
                    <m:r>
                      <a:rPr lang="en-US" b="0" i="1" spc="-5" dirty="0" smtClean="0">
                        <a:solidFill>
                          <a:schemeClr val="tx1"/>
                        </a:solidFill>
                        <a:latin typeface="Cambria Math" panose="02040503050406030204" pitchFamily="18" charset="0"/>
                        <a:cs typeface="Times New Roman"/>
                      </a:rPr>
                      <m:t>=</m:t>
                    </m:r>
                    <m:f>
                      <m:fPr>
                        <m:ctrlPr>
                          <a:rPr lang="en-US" b="0" i="1" spc="-5" dirty="0" smtClean="0">
                            <a:solidFill>
                              <a:schemeClr val="tx1"/>
                            </a:solidFill>
                            <a:latin typeface="Cambria Math" panose="02040503050406030204" pitchFamily="18" charset="0"/>
                            <a:cs typeface="Times New Roman"/>
                          </a:rPr>
                        </m:ctrlPr>
                      </m:fPr>
                      <m:num>
                        <m:r>
                          <a:rPr lang="en-US" b="0" i="1" spc="-5" dirty="0" smtClean="0">
                            <a:solidFill>
                              <a:schemeClr val="tx1"/>
                            </a:solidFill>
                            <a:latin typeface="Cambria Math" panose="02040503050406030204" pitchFamily="18" charset="0"/>
                            <a:cs typeface="Times New Roman"/>
                          </a:rPr>
                          <m:t>1</m:t>
                        </m:r>
                      </m:num>
                      <m:den>
                        <m:r>
                          <a:rPr lang="en-US" b="0" i="1" spc="-5" dirty="0" smtClean="0">
                            <a:solidFill>
                              <a:schemeClr val="tx1"/>
                            </a:solidFill>
                            <a:latin typeface="Cambria Math" panose="02040503050406030204" pitchFamily="18" charset="0"/>
                            <a:cs typeface="Times New Roman"/>
                          </a:rPr>
                          <m:t>12</m:t>
                        </m:r>
                      </m:den>
                    </m:f>
                    <m:sSup>
                      <m:sSupPr>
                        <m:ctrlPr>
                          <a:rPr lang="en-US" b="0" i="1" spc="-5" dirty="0" smtClean="0">
                            <a:solidFill>
                              <a:schemeClr val="tx1"/>
                            </a:solidFill>
                            <a:latin typeface="Cambria Math" panose="02040503050406030204" pitchFamily="18" charset="0"/>
                            <a:cs typeface="Times New Roman"/>
                          </a:rPr>
                        </m:ctrlPr>
                      </m:sSupPr>
                      <m:e>
                        <m:r>
                          <a:rPr lang="en-US" b="0" i="1" spc="-5" dirty="0" smtClean="0">
                            <a:solidFill>
                              <a:schemeClr val="tx1"/>
                            </a:solidFill>
                            <a:latin typeface="Cambria Math" panose="02040503050406030204" pitchFamily="18" charset="0"/>
                            <a:cs typeface="Times New Roman"/>
                          </a:rPr>
                          <m:t>𝑥</m:t>
                        </m:r>
                      </m:e>
                      <m:sup>
                        <m:r>
                          <a:rPr lang="en-US" b="0" i="1" spc="-5" dirty="0" smtClean="0">
                            <a:solidFill>
                              <a:schemeClr val="tx1"/>
                            </a:solidFill>
                            <a:latin typeface="Cambria Math" panose="02040503050406030204" pitchFamily="18" charset="0"/>
                            <a:cs typeface="Times New Roman"/>
                          </a:rPr>
                          <m:t>3</m:t>
                        </m:r>
                      </m:sup>
                    </m:sSup>
                    <m:r>
                      <a:rPr lang="en-US" b="0" i="1" spc="-5" dirty="0" smtClean="0">
                        <a:solidFill>
                          <a:schemeClr val="tx1"/>
                        </a:solidFill>
                        <a:latin typeface="Cambria Math" panose="02040503050406030204" pitchFamily="18" charset="0"/>
                        <a:cs typeface="Times New Roman"/>
                      </a:rPr>
                      <m:t>+</m:t>
                    </m:r>
                    <m:sSup>
                      <m:sSupPr>
                        <m:ctrlPr>
                          <a:rPr lang="en-US" b="0" i="1" spc="-5" dirty="0" smtClean="0">
                            <a:solidFill>
                              <a:schemeClr val="tx1"/>
                            </a:solidFill>
                            <a:latin typeface="Cambria Math" panose="02040503050406030204" pitchFamily="18" charset="0"/>
                            <a:cs typeface="Times New Roman"/>
                          </a:rPr>
                        </m:ctrlPr>
                      </m:sSupPr>
                      <m:e>
                        <m:r>
                          <a:rPr lang="en-US" b="0" i="1" spc="-5" dirty="0" smtClean="0">
                            <a:solidFill>
                              <a:schemeClr val="tx1"/>
                            </a:solidFill>
                            <a:latin typeface="Cambria Math" panose="02040503050406030204" pitchFamily="18" charset="0"/>
                            <a:cs typeface="Times New Roman"/>
                          </a:rPr>
                          <m:t>𝑥</m:t>
                        </m:r>
                      </m:e>
                      <m:sup>
                        <m:r>
                          <a:rPr lang="en-US" b="0" i="1" spc="-5" dirty="0" smtClean="0">
                            <a:solidFill>
                              <a:schemeClr val="tx1"/>
                            </a:solidFill>
                            <a:latin typeface="Cambria Math" panose="02040503050406030204" pitchFamily="18" charset="0"/>
                            <a:cs typeface="Times New Roman"/>
                          </a:rPr>
                          <m:t>−1</m:t>
                        </m:r>
                      </m:sup>
                    </m:sSup>
                  </m:oMath>
                </a14:m>
                <a:r>
                  <a:rPr lang="en-US" i="1" dirty="0">
                    <a:solidFill>
                      <a:schemeClr val="tx1"/>
                    </a:solidFill>
                  </a:rPr>
                  <a:t>  </a:t>
                </a:r>
                <a:r>
                  <a:rPr lang="en-US" spc="-10" dirty="0">
                    <a:solidFill>
                      <a:schemeClr val="tx1"/>
                    </a:solidFill>
                  </a:rPr>
                  <a:t>ove</a:t>
                </a:r>
                <a:r>
                  <a:rPr lang="en-US" spc="-5" dirty="0">
                    <a:solidFill>
                      <a:schemeClr val="tx1"/>
                    </a:solidFill>
                  </a:rPr>
                  <a:t>r</a:t>
                </a:r>
                <a:r>
                  <a:rPr lang="en-US" spc="-15"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5" dirty="0">
                    <a:solidFill>
                      <a:schemeClr val="tx1"/>
                    </a:solidFill>
                  </a:rPr>
                  <a:t>i</a:t>
                </a:r>
                <a:r>
                  <a:rPr lang="en-US" spc="-10" dirty="0">
                    <a:solidFill>
                      <a:schemeClr val="tx1"/>
                    </a:solidFill>
                  </a:rPr>
                  <a:t>nterval </a:t>
                </a:r>
                <a:r>
                  <a:rPr lang="en-US" spc="-5" dirty="0">
                    <a:solidFill>
                      <a:schemeClr val="tx1"/>
                    </a:solidFill>
                  </a:rPr>
                  <a:t>[1,</a:t>
                </a:r>
                <a:r>
                  <a:rPr lang="en-US" spc="-85" dirty="0">
                    <a:solidFill>
                      <a:schemeClr val="tx1"/>
                    </a:solidFill>
                  </a:rPr>
                  <a:t> </a:t>
                </a:r>
                <a:r>
                  <a:rPr lang="en-US" spc="-10" dirty="0">
                    <a:solidFill>
                      <a:schemeClr val="tx1"/>
                    </a:solidFill>
                  </a:rPr>
                  <a:t>3</a:t>
                </a:r>
                <a:r>
                  <a:rPr lang="en-US" spc="-5" dirty="0">
                    <a:solidFill>
                      <a:schemeClr val="tx1"/>
                    </a:solidFill>
                  </a:rPr>
                  <a:t>] (Figure </a:t>
                </a:r>
                <a:r>
                  <a:rPr lang="en-US" spc="-10" dirty="0">
                    <a:solidFill>
                      <a:schemeClr val="tx1"/>
                    </a:solidFill>
                  </a:rPr>
                  <a:t>4</a:t>
                </a:r>
                <a:r>
                  <a:rPr lang="en-US" spc="-5" dirty="0">
                    <a:solidFill>
                      <a:schemeClr val="tx1"/>
                    </a:solidFill>
                  </a:rPr>
                  <a:t>).</a:t>
                </a:r>
                <a:endParaRPr lang="en-US" dirty="0">
                  <a:solidFill>
                    <a:schemeClr val="tx1"/>
                  </a:solidFill>
                </a:endParaRPr>
              </a:p>
              <a:p>
                <a:pPr marL="0" marR="5080" indent="0">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846" t="-1116"/>
                </a:stretch>
              </a:blipFill>
            </p:spPr>
            <p:txBody>
              <a:bodyPr/>
              <a:lstStyle/>
              <a:p>
                <a:r>
                  <a:rPr lang="en-US">
                    <a:noFill/>
                  </a:rPr>
                  <a:t> </a:t>
                </a:r>
              </a:p>
            </p:txBody>
          </p:sp>
        </mc:Fallback>
      </mc:AlternateContent>
      <p:pic>
        <p:nvPicPr>
          <p:cNvPr id="5" name="Picture 2" descr="A graph shows a segment on the curve of y equals 1 over 12 x cubed plus x to the negative 1 power between x equals 1 and x equals 3. The x axis and the y axis have points 1, 2, and 3 labeled. In quadrant 1, the curve of y equals 1 over 12 x cubed plus x to the negative 1 power is concave up, begins at a y value of 2, decreases through a point at approximately y equals 1.08 at x equals 1 to a minimum, then rising through a point at approximately y equals 2.58 at x equals 3. Vertical line segments at x equals 1 and x equals 3 connect to the curve. The curve between those segments is highlighted."/>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21733" y="2255735"/>
            <a:ext cx="3746133" cy="4357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904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8.2  Arc Length and Surface </a:t>
            </a:r>
            <a:r>
              <a:rPr lang="en-US" sz="3100" dirty="0"/>
              <a:t>Area </a:t>
            </a:r>
            <a:r>
              <a:rPr lang="en-US" sz="3100" dirty="0" smtClean="0"/>
              <a:t>(7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spc="-5" dirty="0">
                    <a:solidFill>
                      <a:schemeClr val="tx1"/>
                    </a:solidFill>
                  </a:rPr>
                  <a:t>Solution </a:t>
                </a:r>
                <a:r>
                  <a:rPr lang="en-US" b="1" spc="95" dirty="0">
                    <a:solidFill>
                      <a:schemeClr val="tx1"/>
                    </a:solidFill>
                  </a:rPr>
                  <a:t> </a:t>
                </a:r>
                <a:r>
                  <a:rPr lang="en-US" spc="-5" dirty="0">
                    <a:solidFill>
                      <a:schemeClr val="tx1"/>
                    </a:solidFill>
                  </a:rPr>
                  <a:t>First, let’s calculate</a:t>
                </a:r>
                <a:r>
                  <a:rPr lang="en-US" dirty="0">
                    <a:solidFill>
                      <a:schemeClr val="tx1"/>
                    </a:solidFill>
                  </a:rPr>
                  <a:t> </a:t>
                </a:r>
                <a14:m>
                  <m:oMath xmlns:m="http://schemas.openxmlformats.org/officeDocument/2006/math">
                    <m:r>
                      <a:rPr lang="en-US" b="0" i="1" spc="-5" dirty="0" smtClean="0">
                        <a:solidFill>
                          <a:schemeClr val="tx1"/>
                        </a:solidFill>
                        <a:latin typeface="Cambria Math" panose="02040503050406030204" pitchFamily="18" charset="0"/>
                        <a:cs typeface="Times New Roman"/>
                      </a:rPr>
                      <m:t>1+</m:t>
                    </m:r>
                    <m:sSup>
                      <m:sSupPr>
                        <m:ctrlPr>
                          <a:rPr lang="en-US" b="0" i="1" spc="-5" dirty="0" smtClean="0">
                            <a:solidFill>
                              <a:schemeClr val="tx1"/>
                            </a:solidFill>
                            <a:latin typeface="Cambria Math" panose="02040503050406030204" pitchFamily="18" charset="0"/>
                            <a:cs typeface="Times New Roman"/>
                          </a:rPr>
                        </m:ctrlPr>
                      </m:sSupPr>
                      <m:e>
                        <m:r>
                          <a:rPr lang="en-US" b="0" i="1" spc="-5" dirty="0" smtClean="0">
                            <a:solidFill>
                              <a:schemeClr val="tx1"/>
                            </a:solidFill>
                            <a:latin typeface="Cambria Math" panose="02040503050406030204" pitchFamily="18" charset="0"/>
                            <a:cs typeface="Times New Roman"/>
                          </a:rPr>
                          <m:t>𝑓</m:t>
                        </m:r>
                        <m:r>
                          <a:rPr lang="en-US" b="0" i="1" spc="-5" dirty="0" smtClean="0">
                            <a:solidFill>
                              <a:schemeClr val="tx1"/>
                            </a:solidFill>
                            <a:latin typeface="Cambria Math" panose="02040503050406030204" pitchFamily="18" charset="0"/>
                            <a:cs typeface="Times New Roman"/>
                          </a:rPr>
                          <m:t>′(</m:t>
                        </m:r>
                        <m:r>
                          <a:rPr lang="en-US" b="0" i="1" spc="-5" dirty="0" smtClean="0">
                            <a:solidFill>
                              <a:schemeClr val="tx1"/>
                            </a:solidFill>
                            <a:latin typeface="Cambria Math" panose="02040503050406030204" pitchFamily="18" charset="0"/>
                            <a:cs typeface="Times New Roman"/>
                          </a:rPr>
                          <m:t>𝑥</m:t>
                        </m:r>
                        <m:r>
                          <a:rPr lang="en-US" b="0" i="1" spc="-5" dirty="0" smtClean="0">
                            <a:solidFill>
                              <a:schemeClr val="tx1"/>
                            </a:solidFill>
                            <a:latin typeface="Cambria Math" panose="02040503050406030204" pitchFamily="18" charset="0"/>
                            <a:cs typeface="Times New Roman"/>
                          </a:rPr>
                          <m:t>)</m:t>
                        </m:r>
                      </m:e>
                      <m:sup>
                        <m:r>
                          <a:rPr lang="en-US" b="0" i="1" spc="-5" dirty="0" smtClean="0">
                            <a:solidFill>
                              <a:schemeClr val="tx1"/>
                            </a:solidFill>
                            <a:latin typeface="Cambria Math" panose="02040503050406030204" pitchFamily="18" charset="0"/>
                            <a:cs typeface="Times New Roman"/>
                          </a:rPr>
                          <m:t>2</m:t>
                        </m:r>
                      </m:sup>
                    </m:sSup>
                  </m:oMath>
                </a14:m>
                <a:r>
                  <a:rPr lang="en-US" spc="-5" dirty="0">
                    <a:solidFill>
                      <a:schemeClr val="tx1"/>
                    </a:solidFill>
                  </a:rPr>
                  <a:t>. </a:t>
                </a:r>
                <a:r>
                  <a:rPr lang="en-US" spc="-10" dirty="0">
                    <a:solidFill>
                      <a:schemeClr val="tx1"/>
                    </a:solidFill>
                  </a:rPr>
                  <a:t>Sinc</a:t>
                </a:r>
                <a:r>
                  <a:rPr lang="en-US" spc="-5" dirty="0">
                    <a:solidFill>
                      <a:schemeClr val="tx1"/>
                    </a:solidFill>
                  </a:rPr>
                  <a:t>e</a:t>
                </a:r>
                <a:r>
                  <a:rPr lang="en-US" dirty="0">
                    <a:solidFill>
                      <a:schemeClr val="tx1"/>
                    </a:solidFill>
                  </a:rPr>
                  <a:t> </a:t>
                </a:r>
                <a14:m>
                  <m:oMath xmlns:m="http://schemas.openxmlformats.org/officeDocument/2006/math">
                    <m:sSup>
                      <m:sSupPr>
                        <m:ctrlPr>
                          <a:rPr lang="en-US" b="0" i="1" spc="-5" dirty="0" smtClean="0">
                            <a:solidFill>
                              <a:schemeClr val="tx1"/>
                            </a:solidFill>
                            <a:latin typeface="Cambria Math" panose="02040503050406030204" pitchFamily="18" charset="0"/>
                            <a:cs typeface="Times New Roman"/>
                          </a:rPr>
                        </m:ctrlPr>
                      </m:sSupPr>
                      <m:e>
                        <m:r>
                          <a:rPr lang="en-US" i="1" spc="-5" dirty="0">
                            <a:solidFill>
                              <a:schemeClr val="tx1"/>
                            </a:solidFill>
                            <a:latin typeface="Cambria Math" panose="02040503050406030204" pitchFamily="18" charset="0"/>
                            <a:cs typeface="Times New Roman"/>
                          </a:rPr>
                          <m:t>𝑓</m:t>
                        </m:r>
                      </m:e>
                      <m:sup>
                        <m:r>
                          <a:rPr lang="en-US" b="0" i="1" spc="-5" dirty="0" smtClean="0">
                            <a:solidFill>
                              <a:schemeClr val="tx1"/>
                            </a:solidFill>
                            <a:latin typeface="Cambria Math" panose="02040503050406030204" pitchFamily="18" charset="0"/>
                            <a:cs typeface="Times New Roman"/>
                          </a:rPr>
                          <m:t>′</m:t>
                        </m:r>
                      </m:sup>
                    </m:sSup>
                    <m:r>
                      <a:rPr lang="en-US" b="0" i="1" spc="-5" dirty="0" smtClean="0">
                        <a:solidFill>
                          <a:schemeClr val="tx1"/>
                        </a:solidFill>
                        <a:latin typeface="Cambria Math" panose="02040503050406030204" pitchFamily="18" charset="0"/>
                        <a:cs typeface="Times New Roman"/>
                      </a:rPr>
                      <m:t>(</m:t>
                    </m:r>
                    <m:r>
                      <a:rPr lang="en-US" b="0" i="1" spc="-5" dirty="0" smtClean="0">
                        <a:solidFill>
                          <a:schemeClr val="tx1"/>
                        </a:solidFill>
                        <a:latin typeface="Cambria Math" panose="02040503050406030204" pitchFamily="18" charset="0"/>
                        <a:cs typeface="Times New Roman"/>
                      </a:rPr>
                      <m:t>𝑥</m:t>
                    </m:r>
                    <m:r>
                      <a:rPr lang="en-US" b="0" i="1" spc="-5" dirty="0" smtClean="0">
                        <a:solidFill>
                          <a:schemeClr val="tx1"/>
                        </a:solidFill>
                        <a:latin typeface="Cambria Math" panose="02040503050406030204" pitchFamily="18" charset="0"/>
                        <a:cs typeface="Times New Roman"/>
                      </a:rPr>
                      <m:t>)=</m:t>
                    </m:r>
                    <m:f>
                      <m:fPr>
                        <m:ctrlPr>
                          <a:rPr lang="en-US" i="1" spc="-5" dirty="0">
                            <a:solidFill>
                              <a:schemeClr val="tx1"/>
                            </a:solidFill>
                            <a:latin typeface="Cambria Math" panose="02040503050406030204" pitchFamily="18" charset="0"/>
                            <a:cs typeface="Times New Roman"/>
                          </a:rPr>
                        </m:ctrlPr>
                      </m:fPr>
                      <m:num>
                        <m:r>
                          <a:rPr lang="en-US" i="1" spc="-5" dirty="0">
                            <a:solidFill>
                              <a:schemeClr val="tx1"/>
                            </a:solidFill>
                            <a:latin typeface="Cambria Math" panose="02040503050406030204" pitchFamily="18" charset="0"/>
                            <a:cs typeface="Times New Roman"/>
                          </a:rPr>
                          <m:t>1</m:t>
                        </m:r>
                      </m:num>
                      <m:den>
                        <m:r>
                          <a:rPr lang="en-US" b="0" i="1" spc="-5" dirty="0" smtClean="0">
                            <a:solidFill>
                              <a:schemeClr val="tx1"/>
                            </a:solidFill>
                            <a:latin typeface="Cambria Math" panose="02040503050406030204" pitchFamily="18" charset="0"/>
                            <a:cs typeface="Times New Roman"/>
                          </a:rPr>
                          <m:t>4</m:t>
                        </m:r>
                      </m:den>
                    </m:f>
                    <m:sSup>
                      <m:sSupPr>
                        <m:ctrlPr>
                          <a:rPr lang="en-US" i="1" spc="-5" dirty="0">
                            <a:solidFill>
                              <a:schemeClr val="tx1"/>
                            </a:solidFill>
                            <a:latin typeface="Cambria Math" panose="02040503050406030204" pitchFamily="18" charset="0"/>
                            <a:cs typeface="Times New Roman"/>
                          </a:rPr>
                        </m:ctrlPr>
                      </m:sSupPr>
                      <m:e>
                        <m:r>
                          <a:rPr lang="en-US" i="1" spc="-5" dirty="0">
                            <a:solidFill>
                              <a:schemeClr val="tx1"/>
                            </a:solidFill>
                            <a:latin typeface="Cambria Math" panose="02040503050406030204" pitchFamily="18" charset="0"/>
                            <a:cs typeface="Times New Roman"/>
                          </a:rPr>
                          <m:t>𝑥</m:t>
                        </m:r>
                      </m:e>
                      <m:sup>
                        <m:r>
                          <a:rPr lang="en-US" b="0" i="1" spc="-5" dirty="0" smtClean="0">
                            <a:solidFill>
                              <a:schemeClr val="tx1"/>
                            </a:solidFill>
                            <a:latin typeface="Cambria Math" panose="02040503050406030204" pitchFamily="18" charset="0"/>
                            <a:cs typeface="Times New Roman"/>
                          </a:rPr>
                          <m:t>2</m:t>
                        </m:r>
                      </m:sup>
                    </m:sSup>
                    <m:r>
                      <a:rPr lang="en-US" b="0" i="1" spc="-5" dirty="0" smtClean="0">
                        <a:solidFill>
                          <a:schemeClr val="tx1"/>
                        </a:solidFill>
                        <a:latin typeface="Cambria Math" panose="02040503050406030204" pitchFamily="18" charset="0"/>
                        <a:cs typeface="Times New Roman"/>
                      </a:rPr>
                      <m:t>−</m:t>
                    </m:r>
                    <m:sSup>
                      <m:sSupPr>
                        <m:ctrlPr>
                          <a:rPr lang="en-US" i="1" spc="-5" dirty="0">
                            <a:solidFill>
                              <a:schemeClr val="tx1"/>
                            </a:solidFill>
                            <a:latin typeface="Cambria Math" panose="02040503050406030204" pitchFamily="18" charset="0"/>
                            <a:cs typeface="Times New Roman"/>
                          </a:rPr>
                        </m:ctrlPr>
                      </m:sSupPr>
                      <m:e>
                        <m:r>
                          <a:rPr lang="en-US" i="1" spc="-5" dirty="0">
                            <a:solidFill>
                              <a:schemeClr val="tx1"/>
                            </a:solidFill>
                            <a:latin typeface="Cambria Math" panose="02040503050406030204" pitchFamily="18" charset="0"/>
                            <a:cs typeface="Times New Roman"/>
                          </a:rPr>
                          <m:t>𝑥</m:t>
                        </m:r>
                      </m:e>
                      <m:sup>
                        <m:r>
                          <a:rPr lang="en-US" i="1" spc="-5" dirty="0">
                            <a:solidFill>
                              <a:schemeClr val="tx1"/>
                            </a:solidFill>
                            <a:latin typeface="Cambria Math" panose="02040503050406030204" pitchFamily="18" charset="0"/>
                            <a:cs typeface="Times New Roman"/>
                          </a:rPr>
                          <m:t>−</m:t>
                        </m:r>
                        <m:r>
                          <a:rPr lang="en-US" b="0" i="1" spc="-5" dirty="0" smtClean="0">
                            <a:solidFill>
                              <a:schemeClr val="tx1"/>
                            </a:solidFill>
                            <a:latin typeface="Cambria Math" panose="02040503050406030204" pitchFamily="18" charset="0"/>
                            <a:cs typeface="Times New Roman"/>
                          </a:rPr>
                          <m:t>2</m:t>
                        </m:r>
                      </m:sup>
                    </m:sSup>
                  </m:oMath>
                </a14:m>
                <a:r>
                  <a:rPr lang="en-US" spc="-5" dirty="0">
                    <a:solidFill>
                      <a:schemeClr val="tx1"/>
                    </a:solidFill>
                  </a:rPr>
                  <a:t>,</a:t>
                </a: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1+</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𝑓</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=1+</m:t>
                      </m:r>
                      <m:sSup>
                        <m:sSupPr>
                          <m:ctrlPr>
                            <a:rPr lang="en-US" b="0" i="1" smtClean="0">
                              <a:solidFill>
                                <a:schemeClr val="tx1"/>
                              </a:solidFill>
                              <a:latin typeface="Cambria Math" panose="02040503050406030204" pitchFamily="18" charset="0"/>
                              <a:cs typeface="Times New Roman"/>
                            </a:rPr>
                          </m:ctrlPr>
                        </m:sSupPr>
                        <m:e>
                          <m:d>
                            <m:dPr>
                              <m:ctrlPr>
                                <a:rPr lang="en-US" b="0" i="1" smtClean="0">
                                  <a:solidFill>
                                    <a:schemeClr val="tx1"/>
                                  </a:solidFill>
                                  <a:latin typeface="Cambria Math" panose="02040503050406030204" pitchFamily="18" charset="0"/>
                                  <a:cs typeface="Times New Roman"/>
                                </a:rPr>
                              </m:ctrlPr>
                            </m:dPr>
                            <m:e>
                              <m:f>
                                <m:fPr>
                                  <m:ctrlPr>
                                    <a:rPr lang="en-US" i="1" spc="-5" dirty="0">
                                      <a:solidFill>
                                        <a:schemeClr val="tx1"/>
                                      </a:solidFill>
                                      <a:latin typeface="Cambria Math" panose="02040503050406030204" pitchFamily="18" charset="0"/>
                                      <a:cs typeface="Times New Roman"/>
                                    </a:rPr>
                                  </m:ctrlPr>
                                </m:fPr>
                                <m:num>
                                  <m:r>
                                    <a:rPr lang="en-US" i="1" spc="-5" dirty="0">
                                      <a:solidFill>
                                        <a:schemeClr val="tx1"/>
                                      </a:solidFill>
                                      <a:latin typeface="Cambria Math" panose="02040503050406030204" pitchFamily="18" charset="0"/>
                                      <a:cs typeface="Times New Roman"/>
                                    </a:rPr>
                                    <m:t>1</m:t>
                                  </m:r>
                                </m:num>
                                <m:den>
                                  <m:r>
                                    <a:rPr lang="en-US" i="1" spc="-5" dirty="0">
                                      <a:solidFill>
                                        <a:schemeClr val="tx1"/>
                                      </a:solidFill>
                                      <a:latin typeface="Cambria Math" panose="02040503050406030204" pitchFamily="18" charset="0"/>
                                      <a:cs typeface="Times New Roman"/>
                                    </a:rPr>
                                    <m:t>4</m:t>
                                  </m:r>
                                </m:den>
                              </m:f>
                              <m:sSup>
                                <m:sSupPr>
                                  <m:ctrlPr>
                                    <a:rPr lang="en-US" i="1" spc="-5" dirty="0">
                                      <a:solidFill>
                                        <a:schemeClr val="tx1"/>
                                      </a:solidFill>
                                      <a:latin typeface="Cambria Math" panose="02040503050406030204" pitchFamily="18" charset="0"/>
                                      <a:cs typeface="Times New Roman"/>
                                    </a:rPr>
                                  </m:ctrlPr>
                                </m:sSupPr>
                                <m:e>
                                  <m:r>
                                    <a:rPr lang="en-US" i="1" spc="-5" dirty="0">
                                      <a:solidFill>
                                        <a:schemeClr val="tx1"/>
                                      </a:solidFill>
                                      <a:latin typeface="Cambria Math" panose="02040503050406030204" pitchFamily="18" charset="0"/>
                                      <a:cs typeface="Times New Roman"/>
                                    </a:rPr>
                                    <m:t>𝑥</m:t>
                                  </m:r>
                                </m:e>
                                <m:sup>
                                  <m:r>
                                    <a:rPr lang="en-US" i="1" spc="-5" dirty="0">
                                      <a:solidFill>
                                        <a:schemeClr val="tx1"/>
                                      </a:solidFill>
                                      <a:latin typeface="Cambria Math" panose="02040503050406030204" pitchFamily="18" charset="0"/>
                                      <a:cs typeface="Times New Roman"/>
                                    </a:rPr>
                                    <m:t>2</m:t>
                                  </m:r>
                                </m:sup>
                              </m:sSup>
                              <m:r>
                                <a:rPr lang="en-US" i="1" spc="-5" dirty="0">
                                  <a:solidFill>
                                    <a:schemeClr val="tx1"/>
                                  </a:solidFill>
                                  <a:latin typeface="Cambria Math" panose="02040503050406030204" pitchFamily="18" charset="0"/>
                                  <a:cs typeface="Times New Roman"/>
                                </a:rPr>
                                <m:t>−</m:t>
                              </m:r>
                              <m:sSup>
                                <m:sSupPr>
                                  <m:ctrlPr>
                                    <a:rPr lang="en-US" i="1" spc="-5" dirty="0">
                                      <a:solidFill>
                                        <a:schemeClr val="tx1"/>
                                      </a:solidFill>
                                      <a:latin typeface="Cambria Math" panose="02040503050406030204" pitchFamily="18" charset="0"/>
                                      <a:cs typeface="Times New Roman"/>
                                    </a:rPr>
                                  </m:ctrlPr>
                                </m:sSupPr>
                                <m:e>
                                  <m:r>
                                    <a:rPr lang="en-US" i="1" spc="-5" dirty="0">
                                      <a:solidFill>
                                        <a:schemeClr val="tx1"/>
                                      </a:solidFill>
                                      <a:latin typeface="Cambria Math" panose="02040503050406030204" pitchFamily="18" charset="0"/>
                                      <a:cs typeface="Times New Roman"/>
                                    </a:rPr>
                                    <m:t>𝑥</m:t>
                                  </m:r>
                                </m:e>
                                <m:sup>
                                  <m:r>
                                    <a:rPr lang="en-US" i="1" spc="-5" dirty="0">
                                      <a:solidFill>
                                        <a:schemeClr val="tx1"/>
                                      </a:solidFill>
                                      <a:latin typeface="Cambria Math" panose="02040503050406030204" pitchFamily="18" charset="0"/>
                                      <a:cs typeface="Times New Roman"/>
                                    </a:rPr>
                                    <m:t>−2</m:t>
                                  </m:r>
                                </m:sup>
                              </m:sSup>
                            </m:e>
                          </m:d>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=1+</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16</m:t>
                          </m:r>
                        </m:den>
                      </m:f>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4</m:t>
                          </m:r>
                        </m:sup>
                      </m:sSup>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2</m:t>
                          </m:r>
                        </m:den>
                      </m:f>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−4</m:t>
                          </m:r>
                        </m:sup>
                      </m:sSup>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num>
                        <m:den>
                          <m:r>
                            <a:rPr lang="en-US" i="1">
                              <a:solidFill>
                                <a:schemeClr val="tx1"/>
                              </a:solidFill>
                              <a:latin typeface="Cambria Math" panose="02040503050406030204" pitchFamily="18" charset="0"/>
                              <a:cs typeface="Times New Roman"/>
                            </a:rPr>
                            <m:t>16</m:t>
                          </m:r>
                        </m:den>
                      </m:f>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4</m:t>
                          </m:r>
                        </m:sup>
                      </m:sSup>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num>
                        <m:den>
                          <m:r>
                            <a:rPr lang="en-US" i="1">
                              <a:solidFill>
                                <a:schemeClr val="tx1"/>
                              </a:solidFill>
                              <a:latin typeface="Cambria Math" panose="02040503050406030204" pitchFamily="18" charset="0"/>
                              <a:cs typeface="Times New Roman"/>
                            </a:rPr>
                            <m:t>2</m:t>
                          </m:r>
                        </m:den>
                      </m:f>
                      <m:r>
                        <a:rPr lang="en-US" i="1">
                          <a:solidFill>
                            <a:schemeClr val="tx1"/>
                          </a:solidFill>
                          <a:latin typeface="Cambria Math" panose="02040503050406030204" pitchFamily="18" charset="0"/>
                          <a:cs typeface="Times New Roman"/>
                        </a:rPr>
                        <m:t>+</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−4</m:t>
                          </m:r>
                        </m:sup>
                      </m:sSup>
                      <m:r>
                        <a:rPr lang="en-US" b="0" i="1" smtClean="0">
                          <a:solidFill>
                            <a:schemeClr val="tx1"/>
                          </a:solidFill>
                          <a:latin typeface="Cambria Math" panose="02040503050406030204" pitchFamily="18" charset="0"/>
                          <a:cs typeface="Times New Roman"/>
                        </a:rPr>
                        <m:t>=</m:t>
                      </m:r>
                      <m:sSup>
                        <m:sSupPr>
                          <m:ctrlPr>
                            <a:rPr lang="en-US" i="1">
                              <a:solidFill>
                                <a:schemeClr val="tx1"/>
                              </a:solidFill>
                              <a:latin typeface="Cambria Math" panose="02040503050406030204" pitchFamily="18" charset="0"/>
                              <a:cs typeface="Times New Roman"/>
                            </a:rPr>
                          </m:ctrlPr>
                        </m:sSupPr>
                        <m:e>
                          <m:d>
                            <m:dPr>
                              <m:ctrlPr>
                                <a:rPr lang="en-US" i="1">
                                  <a:solidFill>
                                    <a:schemeClr val="tx1"/>
                                  </a:solidFill>
                                  <a:latin typeface="Cambria Math" panose="02040503050406030204" pitchFamily="18" charset="0"/>
                                  <a:cs typeface="Times New Roman"/>
                                </a:rPr>
                              </m:ctrlPr>
                            </m:dPr>
                            <m:e>
                              <m:f>
                                <m:fPr>
                                  <m:ctrlPr>
                                    <a:rPr lang="en-US" i="1" spc="-5" dirty="0">
                                      <a:solidFill>
                                        <a:schemeClr val="tx1"/>
                                      </a:solidFill>
                                      <a:latin typeface="Cambria Math" panose="02040503050406030204" pitchFamily="18" charset="0"/>
                                      <a:cs typeface="Times New Roman"/>
                                    </a:rPr>
                                  </m:ctrlPr>
                                </m:fPr>
                                <m:num>
                                  <m:r>
                                    <a:rPr lang="en-US" i="1" spc="-5" dirty="0">
                                      <a:solidFill>
                                        <a:schemeClr val="tx1"/>
                                      </a:solidFill>
                                      <a:latin typeface="Cambria Math" panose="02040503050406030204" pitchFamily="18" charset="0"/>
                                      <a:cs typeface="Times New Roman"/>
                                    </a:rPr>
                                    <m:t>1</m:t>
                                  </m:r>
                                </m:num>
                                <m:den>
                                  <m:r>
                                    <a:rPr lang="en-US" i="1" spc="-5" dirty="0">
                                      <a:solidFill>
                                        <a:schemeClr val="tx1"/>
                                      </a:solidFill>
                                      <a:latin typeface="Cambria Math" panose="02040503050406030204" pitchFamily="18" charset="0"/>
                                      <a:cs typeface="Times New Roman"/>
                                    </a:rPr>
                                    <m:t>4</m:t>
                                  </m:r>
                                </m:den>
                              </m:f>
                              <m:sSup>
                                <m:sSupPr>
                                  <m:ctrlPr>
                                    <a:rPr lang="en-US" i="1" spc="-5" dirty="0">
                                      <a:solidFill>
                                        <a:schemeClr val="tx1"/>
                                      </a:solidFill>
                                      <a:latin typeface="Cambria Math" panose="02040503050406030204" pitchFamily="18" charset="0"/>
                                      <a:cs typeface="Times New Roman"/>
                                    </a:rPr>
                                  </m:ctrlPr>
                                </m:sSupPr>
                                <m:e>
                                  <m:r>
                                    <a:rPr lang="en-US" i="1" spc="-5" dirty="0">
                                      <a:solidFill>
                                        <a:schemeClr val="tx1"/>
                                      </a:solidFill>
                                      <a:latin typeface="Cambria Math" panose="02040503050406030204" pitchFamily="18" charset="0"/>
                                      <a:cs typeface="Times New Roman"/>
                                    </a:rPr>
                                    <m:t>𝑥</m:t>
                                  </m:r>
                                </m:e>
                                <m:sup>
                                  <m:r>
                                    <a:rPr lang="en-US" i="1" spc="-5" dirty="0">
                                      <a:solidFill>
                                        <a:schemeClr val="tx1"/>
                                      </a:solidFill>
                                      <a:latin typeface="Cambria Math" panose="02040503050406030204" pitchFamily="18" charset="0"/>
                                      <a:cs typeface="Times New Roman"/>
                                    </a:rPr>
                                    <m:t>2</m:t>
                                  </m:r>
                                </m:sup>
                              </m:sSup>
                              <m:r>
                                <a:rPr lang="en-US" b="0" i="1" spc="-5" dirty="0" smtClean="0">
                                  <a:solidFill>
                                    <a:schemeClr val="tx1"/>
                                  </a:solidFill>
                                  <a:latin typeface="Cambria Math" panose="02040503050406030204" pitchFamily="18" charset="0"/>
                                  <a:cs typeface="Times New Roman"/>
                                </a:rPr>
                                <m:t>+</m:t>
                              </m:r>
                              <m:sSup>
                                <m:sSupPr>
                                  <m:ctrlPr>
                                    <a:rPr lang="en-US" i="1" spc="-5" dirty="0">
                                      <a:solidFill>
                                        <a:schemeClr val="tx1"/>
                                      </a:solidFill>
                                      <a:latin typeface="Cambria Math" panose="02040503050406030204" pitchFamily="18" charset="0"/>
                                      <a:cs typeface="Times New Roman"/>
                                    </a:rPr>
                                  </m:ctrlPr>
                                </m:sSupPr>
                                <m:e>
                                  <m:r>
                                    <a:rPr lang="en-US" i="1" spc="-5" dirty="0">
                                      <a:solidFill>
                                        <a:schemeClr val="tx1"/>
                                      </a:solidFill>
                                      <a:latin typeface="Cambria Math" panose="02040503050406030204" pitchFamily="18" charset="0"/>
                                      <a:cs typeface="Times New Roman"/>
                                    </a:rPr>
                                    <m:t>𝑥</m:t>
                                  </m:r>
                                </m:e>
                                <m:sup>
                                  <m:r>
                                    <a:rPr lang="en-US" i="1" spc="-5" dirty="0">
                                      <a:solidFill>
                                        <a:schemeClr val="tx1"/>
                                      </a:solidFill>
                                      <a:latin typeface="Cambria Math" panose="02040503050406030204" pitchFamily="18" charset="0"/>
                                      <a:cs typeface="Times New Roman"/>
                                    </a:rPr>
                                    <m:t>−2</m:t>
                                  </m:r>
                                </m:sup>
                              </m:sSup>
                            </m:e>
                          </m:d>
                        </m:e>
                        <m:sup>
                          <m:r>
                            <a:rPr lang="en-US" i="1">
                              <a:solidFill>
                                <a:schemeClr val="tx1"/>
                              </a:solidFill>
                              <a:latin typeface="Cambria Math" panose="02040503050406030204" pitchFamily="18" charset="0"/>
                              <a:cs typeface="Times New Roman"/>
                            </a:rPr>
                            <m:t>2</m:t>
                          </m:r>
                        </m:sup>
                      </m:sSup>
                    </m:oMath>
                  </m:oMathPara>
                </a14:m>
                <a:endParaRPr lang="en-US" dirty="0">
                  <a:solidFill>
                    <a:schemeClr val="tx1"/>
                  </a:solidFill>
                </a:endParaRPr>
              </a:p>
              <a:p>
                <a:pPr marL="0" marR="5080" indent="0" algn="just">
                  <a:lnSpc>
                    <a:spcPct val="100000"/>
                  </a:lnSpc>
                  <a:buNone/>
                </a:pPr>
                <a:r>
                  <a:rPr lang="en-US" dirty="0">
                    <a:solidFill>
                      <a:schemeClr val="tx1"/>
                    </a:solidFill>
                  </a:rPr>
                  <a:t>Thus, </a:t>
                </a:r>
                <a14:m>
                  <m:oMath xmlns:m="http://schemas.openxmlformats.org/officeDocument/2006/math">
                    <m:r>
                      <a:rPr lang="en-US" i="1" spc="-5" dirty="0">
                        <a:solidFill>
                          <a:schemeClr val="tx1"/>
                        </a:solidFill>
                        <a:latin typeface="Cambria Math" panose="02040503050406030204" pitchFamily="18" charset="0"/>
                        <a:cs typeface="Times New Roman"/>
                      </a:rPr>
                      <m:t>1+</m:t>
                    </m:r>
                    <m:sSup>
                      <m:sSupPr>
                        <m:ctrlPr>
                          <a:rPr lang="en-US" i="1" spc="-5" dirty="0">
                            <a:solidFill>
                              <a:schemeClr val="tx1"/>
                            </a:solidFill>
                            <a:latin typeface="Cambria Math" panose="02040503050406030204" pitchFamily="18" charset="0"/>
                            <a:cs typeface="Times New Roman"/>
                          </a:rPr>
                        </m:ctrlPr>
                      </m:sSupPr>
                      <m:e>
                        <m:r>
                          <a:rPr lang="en-US" i="1" spc="-5" dirty="0">
                            <a:solidFill>
                              <a:schemeClr val="tx1"/>
                            </a:solidFill>
                            <a:latin typeface="Cambria Math" panose="02040503050406030204" pitchFamily="18" charset="0"/>
                            <a:cs typeface="Times New Roman"/>
                          </a:rPr>
                          <m:t>𝑓</m:t>
                        </m:r>
                        <m:r>
                          <a:rPr lang="en-US" i="1" spc="-5" dirty="0">
                            <a:solidFill>
                              <a:schemeClr val="tx1"/>
                            </a:solidFill>
                            <a:latin typeface="Cambria Math" panose="02040503050406030204" pitchFamily="18" charset="0"/>
                            <a:cs typeface="Times New Roman"/>
                          </a:rPr>
                          <m:t>′(</m:t>
                        </m:r>
                        <m:r>
                          <a:rPr lang="en-US" i="1" spc="-5" dirty="0">
                            <a:solidFill>
                              <a:schemeClr val="tx1"/>
                            </a:solidFill>
                            <a:latin typeface="Cambria Math" panose="02040503050406030204" pitchFamily="18" charset="0"/>
                            <a:cs typeface="Times New Roman"/>
                          </a:rPr>
                          <m:t>𝑥</m:t>
                        </m:r>
                        <m:r>
                          <a:rPr lang="en-US" i="1" spc="-5" dirty="0">
                            <a:solidFill>
                              <a:schemeClr val="tx1"/>
                            </a:solidFill>
                            <a:latin typeface="Cambria Math" panose="02040503050406030204" pitchFamily="18" charset="0"/>
                            <a:cs typeface="Times New Roman"/>
                          </a:rPr>
                          <m:t>)</m:t>
                        </m:r>
                      </m:e>
                      <m:sup>
                        <m:r>
                          <a:rPr lang="en-US" i="1" spc="-5" dirty="0">
                            <a:solidFill>
                              <a:schemeClr val="tx1"/>
                            </a:solidFill>
                            <a:latin typeface="Cambria Math" panose="02040503050406030204" pitchFamily="18" charset="0"/>
                            <a:cs typeface="Times New Roman"/>
                          </a:rPr>
                          <m:t>2</m:t>
                        </m:r>
                      </m:sup>
                    </m:sSup>
                  </m:oMath>
                </a14:m>
                <a:r>
                  <a:rPr lang="en-US" dirty="0">
                    <a:solidFill>
                      <a:schemeClr val="tx1"/>
                    </a:solidFill>
                  </a:rPr>
                  <a:t>  is a perfect square, and</a:t>
                </a: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𝑠</m:t>
                      </m:r>
                      <m:r>
                        <a:rPr lang="en-US" b="0" i="1" smtClean="0">
                          <a:solidFill>
                            <a:schemeClr val="tx1"/>
                          </a:solidFill>
                          <a:latin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3</m:t>
                          </m:r>
                        </m:sup>
                        <m:e>
                          <m:rad>
                            <m:radPr>
                              <m:degHide m:val="on"/>
                              <m:ctrlPr>
                                <a:rPr lang="en-US" b="0" i="1" smtClean="0">
                                  <a:solidFill>
                                    <a:schemeClr val="tx1"/>
                                  </a:solidFill>
                                  <a:latin typeface="Cambria Math" panose="02040503050406030204" pitchFamily="18" charset="0"/>
                                  <a:cs typeface="Times New Roman"/>
                                </a:rPr>
                              </m:ctrlPr>
                            </m:radPr>
                            <m:deg/>
                            <m:e>
                              <m:r>
                                <a:rPr lang="en-US" i="1">
                                  <a:solidFill>
                                    <a:schemeClr val="tx1"/>
                                  </a:solidFill>
                                  <a:latin typeface="Cambria Math" panose="02040503050406030204" pitchFamily="18" charset="0"/>
                                  <a:cs typeface="Times New Roman"/>
                                </a:rPr>
                                <m:t>1+</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𝑓</m:t>
                                  </m:r>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cs typeface="Times New Roman"/>
                                    </a:rPr>
                                    <m:t>)</m:t>
                                  </m:r>
                                </m:e>
                                <m:sup>
                                  <m:r>
                                    <a:rPr lang="en-US" i="1">
                                      <a:solidFill>
                                        <a:schemeClr val="tx1"/>
                                      </a:solidFill>
                                      <a:latin typeface="Cambria Math" panose="02040503050406030204" pitchFamily="18" charset="0"/>
                                      <a:cs typeface="Times New Roman"/>
                                    </a:rPr>
                                    <m:t>2</m:t>
                                  </m:r>
                                </m:sup>
                              </m:sSup>
                            </m:e>
                          </m:rad>
                        </m:e>
                      </m:nary>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3</m:t>
                          </m:r>
                        </m:sup>
                        <m:e>
                          <m:d>
                            <m:dPr>
                              <m:ctrlPr>
                                <a:rPr lang="en-US" b="0" i="1" smtClean="0">
                                  <a:solidFill>
                                    <a:schemeClr val="tx1"/>
                                  </a:solidFill>
                                  <a:latin typeface="Cambria Math" panose="02040503050406030204" pitchFamily="18" charset="0"/>
                                  <a:cs typeface="Times New Roman"/>
                                </a:rPr>
                              </m:ctrlPr>
                            </m:dPr>
                            <m:e>
                              <m:f>
                                <m:fPr>
                                  <m:ctrlPr>
                                    <a:rPr lang="en-US" i="1" spc="-5" dirty="0">
                                      <a:solidFill>
                                        <a:schemeClr val="tx1"/>
                                      </a:solidFill>
                                      <a:latin typeface="Cambria Math" panose="02040503050406030204" pitchFamily="18" charset="0"/>
                                      <a:cs typeface="Times New Roman"/>
                                    </a:rPr>
                                  </m:ctrlPr>
                                </m:fPr>
                                <m:num>
                                  <m:r>
                                    <a:rPr lang="en-US" i="1" spc="-5" dirty="0">
                                      <a:solidFill>
                                        <a:schemeClr val="tx1"/>
                                      </a:solidFill>
                                      <a:latin typeface="Cambria Math" panose="02040503050406030204" pitchFamily="18" charset="0"/>
                                      <a:cs typeface="Times New Roman"/>
                                    </a:rPr>
                                    <m:t>1</m:t>
                                  </m:r>
                                </m:num>
                                <m:den>
                                  <m:r>
                                    <a:rPr lang="en-US" i="1" spc="-5" dirty="0">
                                      <a:solidFill>
                                        <a:schemeClr val="tx1"/>
                                      </a:solidFill>
                                      <a:latin typeface="Cambria Math" panose="02040503050406030204" pitchFamily="18" charset="0"/>
                                      <a:cs typeface="Times New Roman"/>
                                    </a:rPr>
                                    <m:t>4</m:t>
                                  </m:r>
                                </m:den>
                              </m:f>
                              <m:sSup>
                                <m:sSupPr>
                                  <m:ctrlPr>
                                    <a:rPr lang="en-US" i="1" spc="-5" dirty="0">
                                      <a:solidFill>
                                        <a:schemeClr val="tx1"/>
                                      </a:solidFill>
                                      <a:latin typeface="Cambria Math" panose="02040503050406030204" pitchFamily="18" charset="0"/>
                                      <a:cs typeface="Times New Roman"/>
                                    </a:rPr>
                                  </m:ctrlPr>
                                </m:sSupPr>
                                <m:e>
                                  <m:r>
                                    <a:rPr lang="en-US" i="1" spc="-5" dirty="0">
                                      <a:solidFill>
                                        <a:schemeClr val="tx1"/>
                                      </a:solidFill>
                                      <a:latin typeface="Cambria Math" panose="02040503050406030204" pitchFamily="18" charset="0"/>
                                      <a:cs typeface="Times New Roman"/>
                                    </a:rPr>
                                    <m:t>𝑥</m:t>
                                  </m:r>
                                </m:e>
                                <m:sup>
                                  <m:r>
                                    <a:rPr lang="en-US" i="1" spc="-5" dirty="0">
                                      <a:solidFill>
                                        <a:schemeClr val="tx1"/>
                                      </a:solidFill>
                                      <a:latin typeface="Cambria Math" panose="02040503050406030204" pitchFamily="18" charset="0"/>
                                      <a:cs typeface="Times New Roman"/>
                                    </a:rPr>
                                    <m:t>2</m:t>
                                  </m:r>
                                </m:sup>
                              </m:sSup>
                              <m:r>
                                <a:rPr lang="en-US" i="1" spc="-5" dirty="0">
                                  <a:solidFill>
                                    <a:schemeClr val="tx1"/>
                                  </a:solidFill>
                                  <a:latin typeface="Cambria Math" panose="02040503050406030204" pitchFamily="18" charset="0"/>
                                  <a:cs typeface="Times New Roman"/>
                                </a:rPr>
                                <m:t>+</m:t>
                              </m:r>
                              <m:sSup>
                                <m:sSupPr>
                                  <m:ctrlPr>
                                    <a:rPr lang="en-US" i="1" spc="-5" dirty="0">
                                      <a:solidFill>
                                        <a:schemeClr val="tx1"/>
                                      </a:solidFill>
                                      <a:latin typeface="Cambria Math" panose="02040503050406030204" pitchFamily="18" charset="0"/>
                                      <a:cs typeface="Times New Roman"/>
                                    </a:rPr>
                                  </m:ctrlPr>
                                </m:sSupPr>
                                <m:e>
                                  <m:r>
                                    <a:rPr lang="en-US" i="1" spc="-5" dirty="0">
                                      <a:solidFill>
                                        <a:schemeClr val="tx1"/>
                                      </a:solidFill>
                                      <a:latin typeface="Cambria Math" panose="02040503050406030204" pitchFamily="18" charset="0"/>
                                      <a:cs typeface="Times New Roman"/>
                                    </a:rPr>
                                    <m:t>𝑥</m:t>
                                  </m:r>
                                </m:e>
                                <m:sup>
                                  <m:r>
                                    <a:rPr lang="en-US" i="1" spc="-5" dirty="0">
                                      <a:solidFill>
                                        <a:schemeClr val="tx1"/>
                                      </a:solidFill>
                                      <a:latin typeface="Cambria Math" panose="02040503050406030204" pitchFamily="18" charset="0"/>
                                      <a:cs typeface="Times New Roman"/>
                                    </a:rPr>
                                    <m:t>−2</m:t>
                                  </m:r>
                                </m:sup>
                              </m:sSup>
                            </m:e>
                          </m:d>
                        </m:e>
                      </m:nary>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m:t>
                      </m:r>
                      <m:d>
                        <m:dPr>
                          <m:ctrlPr>
                            <a:rPr lang="en-US" b="0" i="1" smtClean="0">
                              <a:solidFill>
                                <a:schemeClr val="tx1"/>
                              </a:solidFill>
                              <a:latin typeface="Cambria Math" panose="02040503050406030204" pitchFamily="18" charset="0"/>
                              <a:cs typeface="Times New Roman"/>
                            </a:rPr>
                          </m:ctrlPr>
                        </m:dPr>
                        <m:e>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num>
                            <m:den>
                              <m:r>
                                <a:rPr lang="en-US" i="1">
                                  <a:solidFill>
                                    <a:schemeClr val="tx1"/>
                                  </a:solidFill>
                                  <a:latin typeface="Cambria Math" panose="02040503050406030204" pitchFamily="18" charset="0"/>
                                  <a:cs typeface="Times New Roman"/>
                                </a:rPr>
                                <m:t>12</m:t>
                              </m:r>
                            </m:den>
                          </m:f>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3</m:t>
                              </m:r>
                            </m:sup>
                          </m:sSup>
                          <m:r>
                            <a:rPr lang="en-US" i="1">
                              <a:solidFill>
                                <a:schemeClr val="tx1"/>
                              </a:solidFill>
                              <a:latin typeface="Cambria Math" panose="02040503050406030204" pitchFamily="18" charset="0"/>
                              <a:cs typeface="Times New Roman"/>
                            </a:rPr>
                            <m:t>−</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−1</m:t>
                              </m:r>
                            </m:sup>
                          </m:sSup>
                        </m:e>
                      </m:d>
                      <m:d>
                        <m:dPr>
                          <m:begChr m:val="|"/>
                          <m:endChr m:val=""/>
                          <m:ctrlPr>
                            <a:rPr lang="en-US" b="0" i="1" smtClean="0">
                              <a:solidFill>
                                <a:schemeClr val="tx1"/>
                              </a:solidFill>
                              <a:latin typeface="Cambria Math" panose="02040503050406030204" pitchFamily="18" charset="0"/>
                              <a:cs typeface="Times New Roman"/>
                            </a:rPr>
                          </m:ctrlPr>
                        </m:dPr>
                        <m:e>
                          <m:m>
                            <m:mPr>
                              <m:mcs>
                                <m:mc>
                                  <m:mcPr>
                                    <m:count m:val="1"/>
                                    <m:mcJc m:val="center"/>
                                  </m:mcPr>
                                </m:mc>
                              </m:mcs>
                              <m:ctrlPr>
                                <a:rPr lang="en-US" b="0" i="1" smtClean="0">
                                  <a:solidFill>
                                    <a:schemeClr val="tx1"/>
                                  </a:solidFill>
                                  <a:latin typeface="Cambria Math" panose="02040503050406030204" pitchFamily="18" charset="0"/>
                                  <a:cs typeface="Times New Roman"/>
                                </a:rPr>
                              </m:ctrlPr>
                            </m:mPr>
                            <m:mr>
                              <m:e>
                                <m:r>
                                  <m:rPr>
                                    <m:brk m:alnAt="7"/>
                                  </m:rPr>
                                  <a:rPr lang="en-US" b="0" i="1" smtClean="0">
                                    <a:solidFill>
                                      <a:schemeClr val="tx1"/>
                                    </a:solidFill>
                                    <a:latin typeface="Cambria Math" panose="02040503050406030204" pitchFamily="18" charset="0"/>
                                    <a:cs typeface="Times New Roman"/>
                                  </a:rPr>
                                  <m:t>3</m:t>
                                </m:r>
                              </m:e>
                            </m:mr>
                            <m:mr>
                              <m:e>
                                <m:r>
                                  <a:rPr lang="en-US" b="0" i="1" smtClean="0">
                                    <a:solidFill>
                                      <a:schemeClr val="tx1"/>
                                    </a:solidFill>
                                    <a:latin typeface="Cambria Math" panose="02040503050406030204" pitchFamily="18" charset="0"/>
                                    <a:cs typeface="Times New Roman"/>
                                  </a:rPr>
                                  <m:t>1</m:t>
                                </m:r>
                              </m:e>
                            </m:mr>
                          </m:m>
                        </m:e>
                      </m:d>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17</m:t>
                          </m:r>
                        </m:num>
                        <m:den>
                          <m:r>
                            <a:rPr lang="en-US" b="0" i="1" smtClean="0">
                              <a:solidFill>
                                <a:schemeClr val="tx1"/>
                              </a:solidFill>
                              <a:latin typeface="Cambria Math" panose="02040503050406030204" pitchFamily="18" charset="0"/>
                              <a:cs typeface="Times New Roman"/>
                            </a:rPr>
                            <m:t>6</m:t>
                          </m:r>
                        </m:den>
                      </m:f>
                    </m:oMath>
                  </m:oMathPara>
                </a14:m>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a:stretch>
              </a:blipFill>
            </p:spPr>
            <p:txBody>
              <a:bodyPr/>
              <a:lstStyle/>
              <a:p>
                <a:r>
                  <a:rPr lang="en-US">
                    <a:noFill/>
                  </a:rPr>
                  <a:t> </a:t>
                </a:r>
              </a:p>
            </p:txBody>
          </p:sp>
        </mc:Fallback>
      </mc:AlternateContent>
    </p:spTree>
    <p:extLst>
      <p:ext uri="{BB962C8B-B14F-4D97-AF65-F5344CB8AC3E}">
        <p14:creationId xmlns:p14="http://schemas.microsoft.com/office/powerpoint/2010/main" val="603753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8.2  Arc Length and Surface </a:t>
            </a:r>
            <a:r>
              <a:rPr lang="en-US" sz="3100" dirty="0"/>
              <a:t>Area </a:t>
            </a:r>
            <a:r>
              <a:rPr lang="en-US" sz="3100" dirty="0" smtClean="0"/>
              <a:t>(8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6086062" cy="4370567"/>
          </a:xfrm>
        </p:spPr>
        <p:txBody>
          <a:bodyPr>
            <a:noAutofit/>
          </a:bodyPr>
          <a:lstStyle/>
          <a:p>
            <a:pPr marL="0" marR="5080" indent="0">
              <a:lnSpc>
                <a:spcPct val="100000"/>
              </a:lnSpc>
              <a:buNone/>
            </a:pPr>
            <a:r>
              <a:rPr lang="en-US" b="1" u="sng" spc="-170" dirty="0"/>
              <a:t>E</a:t>
            </a:r>
            <a:r>
              <a:rPr lang="en-US" b="1" u="sng" spc="-30" dirty="0"/>
              <a:t>X</a:t>
            </a:r>
            <a:r>
              <a:rPr lang="en-US" b="1" u="sng" spc="-20" dirty="0"/>
              <a:t>AMPL</a:t>
            </a:r>
            <a:r>
              <a:rPr lang="en-US" b="1" u="sng" spc="-120" dirty="0"/>
              <a:t>E</a:t>
            </a:r>
            <a:r>
              <a:rPr lang="en-US" b="1" spc="-120" dirty="0"/>
              <a:t>:</a:t>
            </a:r>
            <a:r>
              <a:rPr lang="en-US" dirty="0"/>
              <a:t> </a:t>
            </a:r>
            <a:r>
              <a:rPr lang="en-US" spc="-135" dirty="0"/>
              <a:t> </a:t>
            </a:r>
            <a:r>
              <a:rPr lang="en-US" spc="-120" dirty="0"/>
              <a:t> </a:t>
            </a:r>
            <a:r>
              <a:rPr lang="en-US" b="1" spc="-10" dirty="0"/>
              <a:t>Lengt</a:t>
            </a:r>
            <a:r>
              <a:rPr lang="en-US" b="1" spc="-5" dirty="0"/>
              <a:t>h</a:t>
            </a:r>
            <a:r>
              <a:rPr lang="en-US" b="1" dirty="0"/>
              <a:t> </a:t>
            </a:r>
            <a:r>
              <a:rPr lang="en-US" b="1" spc="-10" dirty="0"/>
              <a:t>o</a:t>
            </a:r>
            <a:r>
              <a:rPr lang="en-US" b="1" dirty="0"/>
              <a:t>f </a:t>
            </a:r>
            <a:r>
              <a:rPr lang="en-US" b="1" spc="40" dirty="0"/>
              <a:t>a</a:t>
            </a:r>
            <a:r>
              <a:rPr lang="en-US" b="1" spc="-5" dirty="0"/>
              <a:t> </a:t>
            </a:r>
            <a:r>
              <a:rPr lang="en-US" b="1" dirty="0"/>
              <a:t>Hangin</a:t>
            </a:r>
            <a:r>
              <a:rPr lang="en-US" b="1" spc="10" dirty="0"/>
              <a:t>g</a:t>
            </a:r>
            <a:r>
              <a:rPr lang="en-US" b="1" dirty="0"/>
              <a:t> </a:t>
            </a:r>
            <a:r>
              <a:rPr lang="en-US" b="1" spc="10" dirty="0"/>
              <a:t>Cabl</a:t>
            </a:r>
            <a:r>
              <a:rPr lang="en-US" b="1" spc="15" dirty="0"/>
              <a:t>e</a:t>
            </a:r>
            <a:r>
              <a:rPr lang="en-US" b="1" dirty="0"/>
              <a:t>   </a:t>
            </a:r>
            <a:r>
              <a:rPr lang="en-US" b="1" spc="85" dirty="0"/>
              <a:t> </a:t>
            </a:r>
            <a:r>
              <a:rPr lang="en-US" spc="-10" dirty="0"/>
              <a:t>Base</a:t>
            </a:r>
            <a:r>
              <a:rPr lang="en-US" spc="-5" dirty="0"/>
              <a:t>d</a:t>
            </a:r>
            <a:r>
              <a:rPr lang="en-US" spc="-50" dirty="0"/>
              <a:t> </a:t>
            </a:r>
            <a:r>
              <a:rPr lang="en-US" spc="-10" dirty="0"/>
              <a:t>o</a:t>
            </a:r>
            <a:r>
              <a:rPr lang="en-US" spc="-5" dirty="0"/>
              <a:t>n</a:t>
            </a:r>
            <a:r>
              <a:rPr lang="en-US" spc="-45" dirty="0"/>
              <a:t> </a:t>
            </a:r>
            <a:r>
              <a:rPr lang="en-US" spc="-10" dirty="0"/>
              <a:t>physica</a:t>
            </a:r>
            <a:r>
              <a:rPr lang="en-US" spc="-5" dirty="0"/>
              <a:t>l</a:t>
            </a:r>
            <a:r>
              <a:rPr lang="en-US" spc="-45" dirty="0"/>
              <a:t> </a:t>
            </a:r>
            <a:r>
              <a:rPr lang="en-US" spc="-10" dirty="0"/>
              <a:t>principles</a:t>
            </a:r>
            <a:r>
              <a:rPr lang="en-US" spc="-5" dirty="0"/>
              <a:t>,</a:t>
            </a:r>
            <a:r>
              <a:rPr lang="en-US" spc="-45" dirty="0"/>
              <a:t> </a:t>
            </a:r>
            <a:r>
              <a:rPr lang="en-US" spc="-5" dirty="0"/>
              <a:t>t</a:t>
            </a:r>
            <a:r>
              <a:rPr lang="en-US" spc="-10" dirty="0"/>
              <a:t>h</a:t>
            </a:r>
            <a:r>
              <a:rPr lang="en-US" spc="-5" dirty="0"/>
              <a:t>e</a:t>
            </a:r>
            <a:r>
              <a:rPr lang="en-US" spc="-50" dirty="0"/>
              <a:t> </a:t>
            </a:r>
            <a:r>
              <a:rPr lang="en-US" spc="-10" dirty="0"/>
              <a:t>heigh</a:t>
            </a:r>
            <a:r>
              <a:rPr lang="en-US" spc="-5" dirty="0"/>
              <a:t>t</a:t>
            </a:r>
            <a:r>
              <a:rPr lang="en-US" spc="-45" dirty="0"/>
              <a:t> </a:t>
            </a:r>
            <a:r>
              <a:rPr lang="en-US" spc="-10" dirty="0"/>
              <a:t>o</a:t>
            </a:r>
            <a:r>
              <a:rPr lang="en-US" spc="-5" dirty="0"/>
              <a:t>f</a:t>
            </a:r>
            <a:r>
              <a:rPr lang="en-US" spc="-45" dirty="0"/>
              <a:t> </a:t>
            </a:r>
            <a:r>
              <a:rPr lang="en-US" spc="-5" dirty="0"/>
              <a:t>a </a:t>
            </a:r>
            <a:r>
              <a:rPr lang="en-US" spc="-10" dirty="0"/>
              <a:t>cabl</a:t>
            </a:r>
            <a:r>
              <a:rPr lang="en-US" spc="-5" dirty="0"/>
              <a:t>e</a:t>
            </a:r>
            <a:r>
              <a:rPr lang="en-US" spc="-40" dirty="0"/>
              <a:t> </a:t>
            </a:r>
            <a:r>
              <a:rPr lang="en-US" spc="-10" dirty="0"/>
              <a:t>hangin</a:t>
            </a:r>
            <a:r>
              <a:rPr lang="en-US" spc="-5" dirty="0"/>
              <a:t>g</a:t>
            </a:r>
            <a:r>
              <a:rPr lang="en-US" spc="-40" dirty="0"/>
              <a:t> </a:t>
            </a:r>
            <a:r>
              <a:rPr lang="en-US" spc="-10" dirty="0"/>
              <a:t>unde</a:t>
            </a:r>
            <a:r>
              <a:rPr lang="en-US" spc="-5" dirty="0"/>
              <a:t>r</a:t>
            </a:r>
            <a:r>
              <a:rPr lang="en-US" spc="-40" dirty="0"/>
              <a:t> </a:t>
            </a:r>
            <a:r>
              <a:rPr lang="en-US" spc="-10" dirty="0"/>
              <a:t>it</a:t>
            </a:r>
            <a:r>
              <a:rPr lang="en-US" spc="-5" dirty="0"/>
              <a:t>s</a:t>
            </a:r>
            <a:r>
              <a:rPr lang="en-US" spc="-40" dirty="0"/>
              <a:t> </a:t>
            </a:r>
            <a:r>
              <a:rPr lang="en-US" spc="-15" dirty="0"/>
              <a:t>ow</a:t>
            </a:r>
            <a:r>
              <a:rPr lang="en-US" spc="-5" dirty="0"/>
              <a:t>n</a:t>
            </a:r>
            <a:r>
              <a:rPr lang="en-US" spc="-40" dirty="0"/>
              <a:t> </a:t>
            </a:r>
            <a:r>
              <a:rPr lang="en-US" spc="-10" dirty="0"/>
              <a:t>weigh</a:t>
            </a:r>
            <a:r>
              <a:rPr lang="en-US" spc="-5" dirty="0"/>
              <a:t>t</a:t>
            </a:r>
            <a:r>
              <a:rPr lang="en-US" spc="-40" dirty="0"/>
              <a:t> </a:t>
            </a:r>
            <a:r>
              <a:rPr lang="en-US" spc="-10" dirty="0"/>
              <a:t>i</a:t>
            </a:r>
            <a:r>
              <a:rPr lang="en-US" spc="-5" dirty="0"/>
              <a:t>s</a:t>
            </a:r>
            <a:r>
              <a:rPr lang="en-US" spc="-40" dirty="0"/>
              <a:t> </a:t>
            </a:r>
            <a:r>
              <a:rPr lang="en-US" spc="-10" dirty="0"/>
              <a:t>modele</a:t>
            </a:r>
            <a:r>
              <a:rPr lang="en-US" spc="-5" dirty="0"/>
              <a:t>d</a:t>
            </a:r>
            <a:r>
              <a:rPr lang="en-US" spc="-40" dirty="0"/>
              <a:t> </a:t>
            </a:r>
            <a:r>
              <a:rPr lang="en-US" spc="-10" dirty="0"/>
              <a:t>wel</a:t>
            </a:r>
            <a:r>
              <a:rPr lang="en-US" spc="-5" dirty="0"/>
              <a:t>l</a:t>
            </a:r>
            <a:r>
              <a:rPr lang="en-US" spc="-40" dirty="0"/>
              <a:t> </a:t>
            </a:r>
            <a:r>
              <a:rPr lang="en-US" spc="-10" dirty="0"/>
              <a:t>usin</a:t>
            </a:r>
            <a:r>
              <a:rPr lang="en-US" spc="-5" dirty="0"/>
              <a:t>g</a:t>
            </a:r>
            <a:r>
              <a:rPr lang="en-US" spc="-40" dirty="0"/>
              <a:t> </a:t>
            </a:r>
            <a:r>
              <a:rPr lang="en-US" spc="-5" dirty="0"/>
              <a:t>t</a:t>
            </a:r>
            <a:r>
              <a:rPr lang="en-US" spc="-10" dirty="0"/>
              <a:t>h</a:t>
            </a:r>
            <a:r>
              <a:rPr lang="en-US" spc="-5" dirty="0"/>
              <a:t>e</a:t>
            </a:r>
            <a:r>
              <a:rPr lang="en-US" spc="-40" dirty="0"/>
              <a:t> </a:t>
            </a:r>
            <a:r>
              <a:rPr lang="en-US" spc="-10" dirty="0"/>
              <a:t>hyperboli</a:t>
            </a:r>
            <a:r>
              <a:rPr lang="en-US" spc="-5" dirty="0"/>
              <a:t>c</a:t>
            </a:r>
            <a:r>
              <a:rPr lang="en-US" spc="-40" dirty="0"/>
              <a:t> </a:t>
            </a:r>
            <a:r>
              <a:rPr lang="en-US" spc="-10" dirty="0"/>
              <a:t>cosin</a:t>
            </a:r>
            <a:r>
              <a:rPr lang="en-US" spc="-5" dirty="0"/>
              <a:t>e</a:t>
            </a:r>
            <a:r>
              <a:rPr lang="en-US" spc="-40" dirty="0"/>
              <a:t> </a:t>
            </a:r>
            <a:r>
              <a:rPr lang="en-US" spc="-5" dirty="0"/>
              <a:t>f</a:t>
            </a:r>
            <a:r>
              <a:rPr lang="en-US" spc="-10" dirty="0"/>
              <a:t>unction. Suppos</a:t>
            </a:r>
            <a:r>
              <a:rPr lang="en-US" spc="-5" dirty="0"/>
              <a:t>e</a:t>
            </a:r>
            <a:r>
              <a:rPr lang="en-US" spc="75" dirty="0"/>
              <a:t> </a:t>
            </a:r>
            <a:r>
              <a:rPr lang="en-US" spc="-15" dirty="0"/>
              <a:t>w</a:t>
            </a:r>
            <a:r>
              <a:rPr lang="en-US" spc="-5" dirty="0"/>
              <a:t>e</a:t>
            </a:r>
            <a:r>
              <a:rPr lang="en-US" spc="75" dirty="0"/>
              <a:t> </a:t>
            </a:r>
            <a:r>
              <a:rPr lang="en-US" spc="-10" dirty="0"/>
              <a:t>hav</a:t>
            </a:r>
            <a:r>
              <a:rPr lang="en-US" spc="-5" dirty="0"/>
              <a:t>e</a:t>
            </a:r>
            <a:r>
              <a:rPr lang="en-US" spc="75" dirty="0"/>
              <a:t> </a:t>
            </a:r>
            <a:r>
              <a:rPr lang="en-US" spc="-5" dirty="0"/>
              <a:t>a</a:t>
            </a:r>
            <a:r>
              <a:rPr lang="en-US" spc="75" dirty="0"/>
              <a:t> </a:t>
            </a:r>
            <a:r>
              <a:rPr lang="en-US" spc="-10" dirty="0"/>
              <a:t>cabl</a:t>
            </a:r>
            <a:r>
              <a:rPr lang="en-US" spc="-5" dirty="0"/>
              <a:t>e</a:t>
            </a:r>
            <a:r>
              <a:rPr lang="en-US" spc="75" dirty="0"/>
              <a:t> </a:t>
            </a:r>
            <a:r>
              <a:rPr lang="en-US" spc="-10" dirty="0"/>
              <a:t>hangin</a:t>
            </a:r>
            <a:r>
              <a:rPr lang="en-US" spc="-5" dirty="0"/>
              <a:t>g</a:t>
            </a:r>
            <a:r>
              <a:rPr lang="en-US" spc="75" dirty="0"/>
              <a:t> </a:t>
            </a:r>
            <a:r>
              <a:rPr lang="en-US" spc="-10" dirty="0"/>
              <a:t>from</a:t>
            </a:r>
            <a:r>
              <a:rPr lang="en-US" spc="75" dirty="0"/>
              <a:t> </a:t>
            </a:r>
            <a:r>
              <a:rPr lang="en-US" spc="-10" dirty="0"/>
              <a:t>tw</a:t>
            </a:r>
            <a:r>
              <a:rPr lang="en-US" spc="-5" dirty="0"/>
              <a:t>o</a:t>
            </a:r>
            <a:r>
              <a:rPr lang="en-US" spc="75" dirty="0"/>
              <a:t> </a:t>
            </a:r>
            <a:r>
              <a:rPr lang="en-US" spc="-10" dirty="0"/>
              <a:t>pole</a:t>
            </a:r>
            <a:r>
              <a:rPr lang="en-US" spc="-5" dirty="0"/>
              <a:t>s</a:t>
            </a:r>
            <a:r>
              <a:rPr lang="en-US" spc="75" dirty="0"/>
              <a:t> </a:t>
            </a:r>
            <a:r>
              <a:rPr lang="en-US" spc="-10" dirty="0"/>
              <a:t>tha</a:t>
            </a:r>
            <a:r>
              <a:rPr lang="en-US" spc="-5" dirty="0"/>
              <a:t>t</a:t>
            </a:r>
            <a:r>
              <a:rPr lang="en-US" spc="75" dirty="0"/>
              <a:t> </a:t>
            </a:r>
            <a:r>
              <a:rPr lang="en-US" spc="-10" dirty="0"/>
              <a:t>ar</a:t>
            </a:r>
            <a:r>
              <a:rPr lang="en-US" spc="-5" dirty="0"/>
              <a:t>e</a:t>
            </a:r>
            <a:r>
              <a:rPr lang="en-US" spc="75" dirty="0"/>
              <a:t> </a:t>
            </a:r>
            <a:r>
              <a:rPr lang="en-US" spc="-10" dirty="0"/>
              <a:t>10</a:t>
            </a:r>
            <a:r>
              <a:rPr lang="en-US" spc="-5" dirty="0"/>
              <a:t>0</a:t>
            </a:r>
            <a:r>
              <a:rPr lang="en-US" spc="75" dirty="0"/>
              <a:t> </a:t>
            </a:r>
            <a:r>
              <a:rPr lang="en-US" spc="-10" dirty="0"/>
              <a:t>f</a:t>
            </a:r>
            <a:r>
              <a:rPr lang="en-US" spc="-5" dirty="0"/>
              <a:t>t</a:t>
            </a:r>
            <a:r>
              <a:rPr lang="en-US" spc="75" dirty="0"/>
              <a:t> </a:t>
            </a:r>
            <a:r>
              <a:rPr lang="en-US" spc="-10" dirty="0"/>
              <a:t>apar</a:t>
            </a:r>
            <a:r>
              <a:rPr lang="en-US" spc="-5" dirty="0"/>
              <a:t>t</a:t>
            </a:r>
            <a:r>
              <a:rPr lang="en-US" spc="75" dirty="0"/>
              <a:t> </a:t>
            </a:r>
            <a:r>
              <a:rPr lang="en-US" spc="-5" dirty="0"/>
              <a:t>(</a:t>
            </a:r>
            <a:r>
              <a:rPr lang="en-US" spc="-10" dirty="0"/>
              <a:t>locate</a:t>
            </a:r>
            <a:r>
              <a:rPr lang="en-US" spc="-5" dirty="0"/>
              <a:t>d</a:t>
            </a:r>
            <a:r>
              <a:rPr lang="en-US" spc="75" dirty="0"/>
              <a:t> </a:t>
            </a:r>
            <a:r>
              <a:rPr lang="en-US" spc="-10" dirty="0"/>
              <a:t>a</a:t>
            </a:r>
            <a:r>
              <a:rPr lang="en-US" spc="-5" dirty="0"/>
              <a:t>t</a:t>
            </a:r>
            <a:r>
              <a:rPr lang="en-US" spc="100" dirty="0"/>
              <a:t> </a:t>
            </a:r>
            <a:r>
              <a:rPr lang="en-US" i="1" spc="-5" dirty="0"/>
              <a:t>x</a:t>
            </a:r>
            <a:r>
              <a:rPr lang="en-US" i="1" spc="114" dirty="0"/>
              <a:t> </a:t>
            </a:r>
            <a:r>
              <a:rPr lang="en-US" spc="-25" dirty="0"/>
              <a:t>= </a:t>
            </a:r>
            <a:r>
              <a:rPr lang="en-US" spc="-190" dirty="0"/>
              <a:t>−</a:t>
            </a:r>
            <a:r>
              <a:rPr lang="en-US" spc="-10" dirty="0"/>
              <a:t>5</a:t>
            </a:r>
            <a:r>
              <a:rPr lang="en-US" spc="-5" dirty="0"/>
              <a:t>0</a:t>
            </a:r>
            <a:r>
              <a:rPr lang="en-US" spc="80" dirty="0"/>
              <a:t> </a:t>
            </a:r>
            <a:r>
              <a:rPr lang="en-US" spc="-10" dirty="0"/>
              <a:t>an</a:t>
            </a:r>
            <a:r>
              <a:rPr lang="en-US" spc="-5" dirty="0"/>
              <a:t>d</a:t>
            </a:r>
            <a:r>
              <a:rPr lang="en-US" spc="110" dirty="0"/>
              <a:t> </a:t>
            </a:r>
            <a:r>
              <a:rPr lang="en-US" i="1" spc="-5" dirty="0"/>
              <a:t>x</a:t>
            </a:r>
            <a:r>
              <a:rPr lang="en-US" i="1" spc="114" dirty="0"/>
              <a:t> </a:t>
            </a:r>
            <a:r>
              <a:rPr lang="en-US" spc="-25" dirty="0"/>
              <a:t>=</a:t>
            </a:r>
            <a:r>
              <a:rPr lang="en-US" spc="-40" dirty="0"/>
              <a:t> </a:t>
            </a:r>
            <a:r>
              <a:rPr lang="en-US" spc="-10" dirty="0"/>
              <a:t>50</a:t>
            </a:r>
            <a:r>
              <a:rPr lang="en-US" spc="-5" dirty="0"/>
              <a:t>)</a:t>
            </a:r>
            <a:r>
              <a:rPr lang="en-US" spc="80" dirty="0"/>
              <a:t> </a:t>
            </a:r>
            <a:r>
              <a:rPr lang="en-US" spc="-10" dirty="0"/>
              <a:t>suc</a:t>
            </a:r>
            <a:r>
              <a:rPr lang="en-US" spc="-5" dirty="0"/>
              <a:t>h</a:t>
            </a:r>
            <a:r>
              <a:rPr lang="en-US" spc="80" dirty="0"/>
              <a:t> </a:t>
            </a:r>
            <a:r>
              <a:rPr lang="en-US" spc="-10" dirty="0"/>
              <a:t>tha</a:t>
            </a:r>
            <a:r>
              <a:rPr lang="en-US" spc="-5" dirty="0"/>
              <a:t>t</a:t>
            </a:r>
            <a:r>
              <a:rPr lang="en-US" spc="80" dirty="0"/>
              <a:t> </a:t>
            </a:r>
            <a:r>
              <a:rPr lang="en-US" spc="-10" dirty="0"/>
              <a:t>it</a:t>
            </a:r>
            <a:r>
              <a:rPr lang="en-US" spc="-5" dirty="0"/>
              <a:t>s</a:t>
            </a:r>
            <a:r>
              <a:rPr lang="en-US" spc="80" dirty="0"/>
              <a:t> </a:t>
            </a:r>
            <a:r>
              <a:rPr lang="en-US" spc="-10" dirty="0"/>
              <a:t>heigh</a:t>
            </a:r>
            <a:r>
              <a:rPr lang="en-US" spc="-5" dirty="0"/>
              <a:t>t</a:t>
            </a:r>
            <a:r>
              <a:rPr lang="en-US" spc="85" dirty="0"/>
              <a:t> </a:t>
            </a:r>
            <a:r>
              <a:rPr lang="en-US" spc="-10" dirty="0"/>
              <a:t>i</a:t>
            </a:r>
            <a:r>
              <a:rPr lang="en-US" spc="-5" dirty="0"/>
              <a:t>s</a:t>
            </a:r>
            <a:r>
              <a:rPr lang="en-US" spc="80" dirty="0"/>
              <a:t> </a:t>
            </a:r>
            <a:r>
              <a:rPr lang="en-US" spc="-10" dirty="0"/>
              <a:t>give</a:t>
            </a:r>
            <a:r>
              <a:rPr lang="en-US" spc="-5" dirty="0"/>
              <a:t>n</a:t>
            </a:r>
            <a:r>
              <a:rPr lang="en-US" spc="85" dirty="0"/>
              <a:t> </a:t>
            </a:r>
            <a:r>
              <a:rPr lang="en-US" spc="-10" dirty="0"/>
              <a:t>b</a:t>
            </a:r>
            <a:r>
              <a:rPr lang="en-US" spc="-5" dirty="0"/>
              <a:t>y</a:t>
            </a:r>
            <a:r>
              <a:rPr lang="en-US" spc="90" dirty="0"/>
              <a:t> </a:t>
            </a:r>
            <a:r>
              <a:rPr lang="en-US" i="1" spc="45" dirty="0"/>
              <a:t>h</a:t>
            </a:r>
            <a:r>
              <a:rPr lang="en-US" spc="20" dirty="0"/>
              <a:t>(</a:t>
            </a:r>
            <a:r>
              <a:rPr lang="en-US" i="1" spc="-5" dirty="0"/>
              <a:t>x</a:t>
            </a:r>
            <a:r>
              <a:rPr lang="en-US" i="1" spc="-165" dirty="0"/>
              <a:t> </a:t>
            </a:r>
            <a:r>
              <a:rPr lang="en-US" spc="-5" dirty="0"/>
              <a:t>)</a:t>
            </a:r>
            <a:r>
              <a:rPr lang="en-US" spc="25" dirty="0"/>
              <a:t> </a:t>
            </a:r>
            <a:r>
              <a:rPr lang="en-US" spc="-25" dirty="0"/>
              <a:t>=</a:t>
            </a:r>
            <a:r>
              <a:rPr lang="en-US" spc="-40" dirty="0"/>
              <a:t> </a:t>
            </a:r>
            <a:r>
              <a:rPr lang="en-US" spc="-5" dirty="0"/>
              <a:t>250</a:t>
            </a:r>
            <a:r>
              <a:rPr lang="en-US" spc="-85" dirty="0"/>
              <a:t> </a:t>
            </a:r>
            <a:r>
              <a:rPr lang="en-US" spc="-5" dirty="0" err="1"/>
              <a:t>cosh</a:t>
            </a:r>
            <a:r>
              <a:rPr lang="en-US" spc="-5" dirty="0"/>
              <a:t>(0.00</a:t>
            </a:r>
            <a:r>
              <a:rPr lang="en-US" spc="20" dirty="0"/>
              <a:t>4</a:t>
            </a:r>
            <a:r>
              <a:rPr lang="en-US" i="1" spc="-5" dirty="0"/>
              <a:t>x</a:t>
            </a:r>
            <a:r>
              <a:rPr lang="en-US" spc="-5" dirty="0"/>
              <a:t>)</a:t>
            </a:r>
            <a:r>
              <a:rPr lang="en-US" spc="-30" dirty="0"/>
              <a:t> </a:t>
            </a:r>
            <a:r>
              <a:rPr lang="en-US" spc="-185" dirty="0"/>
              <a:t>−</a:t>
            </a:r>
            <a:r>
              <a:rPr lang="en-US" spc="-95" dirty="0"/>
              <a:t> </a:t>
            </a:r>
            <a:r>
              <a:rPr lang="en-US" spc="-10" dirty="0"/>
              <a:t>225 </a:t>
            </a:r>
            <a:r>
              <a:rPr lang="en-US" spc="-5" dirty="0"/>
              <a:t>(Figure 5).</a:t>
            </a:r>
            <a:r>
              <a:rPr lang="en-US" spc="110" dirty="0"/>
              <a:t> </a:t>
            </a:r>
            <a:r>
              <a:rPr lang="en-US" spc="-5" dirty="0"/>
              <a:t>Note</a:t>
            </a:r>
            <a:r>
              <a:rPr lang="en-US" spc="110" dirty="0"/>
              <a:t> </a:t>
            </a:r>
            <a:r>
              <a:rPr lang="en-US" spc="-5" dirty="0"/>
              <a:t>that</a:t>
            </a:r>
            <a:r>
              <a:rPr lang="en-US" spc="110" dirty="0"/>
              <a:t> </a:t>
            </a:r>
            <a:r>
              <a:rPr lang="en-US" spc="-5" dirty="0"/>
              <a:t>in</a:t>
            </a:r>
            <a:r>
              <a:rPr lang="en-US" spc="110" dirty="0"/>
              <a:t> </a:t>
            </a:r>
            <a:r>
              <a:rPr lang="en-US" spc="-5" dirty="0"/>
              <a:t>the</a:t>
            </a:r>
            <a:r>
              <a:rPr lang="en-US" spc="110" dirty="0"/>
              <a:t> </a:t>
            </a:r>
            <a:r>
              <a:rPr lang="en-US" spc="-15" dirty="0"/>
              <a:t>m</a:t>
            </a:r>
            <a:r>
              <a:rPr lang="en-US" spc="-5" dirty="0"/>
              <a:t>iddle,</a:t>
            </a:r>
            <a:r>
              <a:rPr lang="en-US" spc="110" dirty="0"/>
              <a:t> </a:t>
            </a:r>
            <a:r>
              <a:rPr lang="en-US" spc="-5" dirty="0"/>
              <a:t>the</a:t>
            </a:r>
            <a:r>
              <a:rPr lang="en-US" spc="110" dirty="0"/>
              <a:t> </a:t>
            </a:r>
            <a:r>
              <a:rPr lang="en-US" spc="-5" dirty="0"/>
              <a:t>height</a:t>
            </a:r>
            <a:r>
              <a:rPr lang="en-US" spc="110" dirty="0"/>
              <a:t> </a:t>
            </a:r>
            <a:r>
              <a:rPr lang="en-US" spc="-5" dirty="0"/>
              <a:t>of</a:t>
            </a:r>
            <a:r>
              <a:rPr lang="en-US" spc="110" dirty="0"/>
              <a:t> </a:t>
            </a:r>
            <a:r>
              <a:rPr lang="en-US" spc="-5" dirty="0"/>
              <a:t>the</a:t>
            </a:r>
            <a:r>
              <a:rPr lang="en-US" spc="110" dirty="0"/>
              <a:t> </a:t>
            </a:r>
            <a:r>
              <a:rPr lang="en-US" spc="-5" dirty="0"/>
              <a:t>cable</a:t>
            </a:r>
            <a:r>
              <a:rPr lang="en-US" spc="110" dirty="0"/>
              <a:t> </a:t>
            </a:r>
            <a:r>
              <a:rPr lang="en-US" spc="-5" dirty="0"/>
              <a:t>is</a:t>
            </a:r>
            <a:r>
              <a:rPr lang="en-US" spc="110" dirty="0"/>
              <a:t> </a:t>
            </a:r>
            <a:r>
              <a:rPr lang="en-US" i="1" spc="45" dirty="0"/>
              <a:t>h</a:t>
            </a:r>
            <a:r>
              <a:rPr lang="en-US" spc="-5" dirty="0"/>
              <a:t>(0)</a:t>
            </a:r>
            <a:r>
              <a:rPr lang="en-US" spc="25" dirty="0"/>
              <a:t> </a:t>
            </a:r>
            <a:r>
              <a:rPr lang="en-US" spc="-25" dirty="0"/>
              <a:t>=</a:t>
            </a:r>
            <a:r>
              <a:rPr lang="en-US" spc="-40" dirty="0"/>
              <a:t> </a:t>
            </a:r>
            <a:r>
              <a:rPr lang="en-US" spc="-10" dirty="0"/>
              <a:t>2</a:t>
            </a:r>
            <a:r>
              <a:rPr lang="en-US" spc="-5" dirty="0"/>
              <a:t>5</a:t>
            </a:r>
            <a:r>
              <a:rPr lang="en-US" spc="110" dirty="0"/>
              <a:t> </a:t>
            </a:r>
            <a:r>
              <a:rPr lang="en-US" spc="-10" dirty="0"/>
              <a:t>ft</a:t>
            </a:r>
            <a:r>
              <a:rPr lang="en-US" spc="-5" dirty="0"/>
              <a:t>,</a:t>
            </a:r>
            <a:r>
              <a:rPr lang="en-US" spc="110" dirty="0"/>
              <a:t> </a:t>
            </a:r>
            <a:r>
              <a:rPr lang="en-US" spc="-10" dirty="0"/>
              <a:t>an</a:t>
            </a:r>
            <a:r>
              <a:rPr lang="en-US" spc="-5" dirty="0"/>
              <a:t>d</a:t>
            </a:r>
            <a:r>
              <a:rPr lang="en-US" spc="110" dirty="0"/>
              <a:t> </a:t>
            </a:r>
            <a:r>
              <a:rPr lang="en-US" spc="-10" dirty="0"/>
              <a:t>a</a:t>
            </a:r>
            <a:r>
              <a:rPr lang="en-US" spc="-5" dirty="0"/>
              <a:t>t</a:t>
            </a:r>
            <a:r>
              <a:rPr lang="en-US" spc="110" dirty="0"/>
              <a:t> </a:t>
            </a:r>
            <a:r>
              <a:rPr lang="en-US" spc="-10" dirty="0"/>
              <a:t>the poles</a:t>
            </a:r>
            <a:r>
              <a:rPr lang="en-US" spc="-5" dirty="0"/>
              <a:t>,</a:t>
            </a:r>
            <a:r>
              <a:rPr lang="en-US" spc="-35" dirty="0"/>
              <a:t> </a:t>
            </a:r>
            <a:r>
              <a:rPr lang="en-US" spc="-5" dirty="0"/>
              <a:t>t</a:t>
            </a:r>
            <a:r>
              <a:rPr lang="en-US" spc="-10" dirty="0"/>
              <a:t>h</a:t>
            </a:r>
            <a:r>
              <a:rPr lang="en-US" spc="-5" dirty="0"/>
              <a:t>e</a:t>
            </a:r>
            <a:r>
              <a:rPr lang="en-US" spc="-35" dirty="0"/>
              <a:t> </a:t>
            </a:r>
            <a:r>
              <a:rPr lang="en-US" spc="-10" dirty="0"/>
              <a:t>heigh</a:t>
            </a:r>
            <a:r>
              <a:rPr lang="en-US" spc="-5" dirty="0"/>
              <a:t>t</a:t>
            </a:r>
            <a:r>
              <a:rPr lang="en-US" spc="-35" dirty="0"/>
              <a:t> </a:t>
            </a:r>
            <a:r>
              <a:rPr lang="en-US" spc="-10" dirty="0"/>
              <a:t>i</a:t>
            </a:r>
            <a:r>
              <a:rPr lang="en-US" spc="-5" dirty="0"/>
              <a:t>s</a:t>
            </a:r>
            <a:r>
              <a:rPr lang="en-US" spc="-30" dirty="0"/>
              <a:t> </a:t>
            </a:r>
            <a:r>
              <a:rPr lang="en-US" i="1" spc="45" dirty="0"/>
              <a:t>h</a:t>
            </a:r>
            <a:r>
              <a:rPr lang="en-US" spc="-5" dirty="0"/>
              <a:t>(</a:t>
            </a:r>
            <a:r>
              <a:rPr lang="en-US" spc="-190" dirty="0"/>
              <a:t>−</a:t>
            </a:r>
            <a:r>
              <a:rPr lang="en-US" spc="-10" dirty="0"/>
              <a:t>50</a:t>
            </a:r>
            <a:r>
              <a:rPr lang="en-US" spc="-5" dirty="0"/>
              <a:t>)</a:t>
            </a:r>
            <a:r>
              <a:rPr lang="en-US" spc="25" dirty="0"/>
              <a:t> </a:t>
            </a:r>
            <a:r>
              <a:rPr lang="en-US" spc="-25" dirty="0"/>
              <a:t>=</a:t>
            </a:r>
            <a:r>
              <a:rPr lang="en-US" spc="-35" dirty="0"/>
              <a:t> </a:t>
            </a:r>
            <a:r>
              <a:rPr lang="en-US" i="1" spc="45" dirty="0"/>
              <a:t>h</a:t>
            </a:r>
            <a:r>
              <a:rPr lang="en-US" spc="-10" dirty="0"/>
              <a:t>(50</a:t>
            </a:r>
            <a:r>
              <a:rPr lang="en-US" spc="-5" dirty="0"/>
              <a:t>)</a:t>
            </a:r>
            <a:r>
              <a:rPr lang="en-US" spc="25" dirty="0"/>
              <a:t> </a:t>
            </a:r>
            <a:r>
              <a:rPr lang="en-US" spc="-25" dirty="0"/>
              <a:t>=</a:t>
            </a:r>
            <a:r>
              <a:rPr lang="en-US" spc="-40" dirty="0"/>
              <a:t> </a:t>
            </a:r>
            <a:r>
              <a:rPr lang="en-US" spc="-5" dirty="0"/>
              <a:t>250</a:t>
            </a:r>
            <a:r>
              <a:rPr lang="en-US" spc="-85" dirty="0"/>
              <a:t> </a:t>
            </a:r>
            <a:r>
              <a:rPr lang="en-US" spc="-5" dirty="0" err="1"/>
              <a:t>cosh</a:t>
            </a:r>
            <a:r>
              <a:rPr lang="en-US" spc="-5" dirty="0"/>
              <a:t>(0.2)</a:t>
            </a:r>
            <a:r>
              <a:rPr lang="en-US" spc="-30" dirty="0"/>
              <a:t> </a:t>
            </a:r>
            <a:r>
              <a:rPr lang="en-US" spc="-185" dirty="0"/>
              <a:t>−</a:t>
            </a:r>
            <a:r>
              <a:rPr lang="en-US" spc="-95" dirty="0"/>
              <a:t> </a:t>
            </a:r>
            <a:r>
              <a:rPr lang="en-US" spc="-10" dirty="0"/>
              <a:t>22</a:t>
            </a:r>
            <a:r>
              <a:rPr lang="en-US" spc="-5" dirty="0"/>
              <a:t>5</a:t>
            </a:r>
            <a:r>
              <a:rPr lang="en-US" spc="25" dirty="0"/>
              <a:t> </a:t>
            </a:r>
            <a:r>
              <a:rPr lang="en-US" spc="-25" dirty="0"/>
              <a:t>≈</a:t>
            </a:r>
            <a:r>
              <a:rPr lang="en-US" spc="-40" dirty="0"/>
              <a:t> </a:t>
            </a:r>
            <a:r>
              <a:rPr lang="en-US" spc="-10" dirty="0"/>
              <a:t>30.</a:t>
            </a:r>
            <a:r>
              <a:rPr lang="en-US" spc="-5" dirty="0"/>
              <a:t>0</a:t>
            </a:r>
            <a:r>
              <a:rPr lang="en-US" spc="-35" dirty="0"/>
              <a:t> </a:t>
            </a:r>
            <a:r>
              <a:rPr lang="en-US" spc="-10" dirty="0"/>
              <a:t>ft</a:t>
            </a:r>
            <a:r>
              <a:rPr lang="en-US" spc="-5" dirty="0"/>
              <a:t>.</a:t>
            </a:r>
            <a:r>
              <a:rPr lang="en-US" spc="-40" dirty="0"/>
              <a:t> </a:t>
            </a:r>
            <a:r>
              <a:rPr lang="en-US" spc="-15" dirty="0"/>
              <a:t>S</a:t>
            </a:r>
            <a:r>
              <a:rPr lang="en-US" spc="-5" dirty="0"/>
              <a:t>o</a:t>
            </a:r>
            <a:r>
              <a:rPr lang="en-US" spc="-35" dirty="0"/>
              <a:t> </a:t>
            </a:r>
            <a:r>
              <a:rPr lang="en-US" spc="-5" dirty="0"/>
              <a:t>t</a:t>
            </a:r>
            <a:r>
              <a:rPr lang="en-US" spc="-10" dirty="0"/>
              <a:t>h</a:t>
            </a:r>
            <a:r>
              <a:rPr lang="en-US" spc="-5" dirty="0"/>
              <a:t>e</a:t>
            </a:r>
            <a:r>
              <a:rPr lang="en-US" spc="-35" dirty="0"/>
              <a:t> </a:t>
            </a:r>
            <a:r>
              <a:rPr lang="en-US" spc="-10" dirty="0"/>
              <a:t>cabl</a:t>
            </a:r>
            <a:r>
              <a:rPr lang="en-US" spc="-5" dirty="0"/>
              <a:t>e</a:t>
            </a:r>
            <a:r>
              <a:rPr lang="en-US" spc="-35" dirty="0"/>
              <a:t> </a:t>
            </a:r>
            <a:r>
              <a:rPr lang="en-US" spc="-10" dirty="0"/>
              <a:t>hangs </a:t>
            </a:r>
            <a:r>
              <a:rPr lang="en-US" spc="-5" dirty="0"/>
              <a:t>5 ft l</a:t>
            </a:r>
            <a:r>
              <a:rPr lang="en-US" spc="-15" dirty="0"/>
              <a:t>owe</a:t>
            </a:r>
            <a:r>
              <a:rPr lang="en-US" spc="-5" dirty="0"/>
              <a:t>r </a:t>
            </a:r>
            <a:r>
              <a:rPr lang="en-US" spc="-10" dirty="0"/>
              <a:t>i</a:t>
            </a:r>
            <a:r>
              <a:rPr lang="en-US" spc="-5" dirty="0"/>
              <a:t>n </a:t>
            </a:r>
            <a:r>
              <a:rPr lang="en-US" spc="-10" dirty="0"/>
              <a:t>th</a:t>
            </a:r>
            <a:r>
              <a:rPr lang="en-US" spc="-5" dirty="0"/>
              <a:t>e </a:t>
            </a:r>
            <a:r>
              <a:rPr lang="en-US" spc="-10" dirty="0"/>
              <a:t>middl</a:t>
            </a:r>
            <a:r>
              <a:rPr lang="en-US" spc="-5" dirty="0"/>
              <a:t>e t</a:t>
            </a:r>
            <a:r>
              <a:rPr lang="en-US" spc="-10" dirty="0"/>
              <a:t>ha</a:t>
            </a:r>
            <a:r>
              <a:rPr lang="en-US" spc="-5" dirty="0"/>
              <a:t>n </a:t>
            </a:r>
            <a:r>
              <a:rPr lang="en-US" spc="-10" dirty="0"/>
              <a:t>th</a:t>
            </a:r>
            <a:r>
              <a:rPr lang="en-US" spc="-5" dirty="0"/>
              <a:t>e </a:t>
            </a:r>
            <a:r>
              <a:rPr lang="en-US" spc="-10" dirty="0"/>
              <a:t>heigh</a:t>
            </a:r>
            <a:r>
              <a:rPr lang="en-US" spc="-5" dirty="0"/>
              <a:t>t</a:t>
            </a:r>
            <a:r>
              <a:rPr lang="en-US" dirty="0"/>
              <a:t> </a:t>
            </a:r>
            <a:r>
              <a:rPr lang="en-US" spc="-10" dirty="0"/>
              <a:t>a</a:t>
            </a:r>
            <a:r>
              <a:rPr lang="en-US" spc="-5" dirty="0"/>
              <a:t>t </a:t>
            </a:r>
            <a:r>
              <a:rPr lang="en-US" spc="-10" dirty="0"/>
              <a:t>th</a:t>
            </a:r>
            <a:r>
              <a:rPr lang="en-US" spc="-5" dirty="0"/>
              <a:t>e </a:t>
            </a:r>
            <a:r>
              <a:rPr lang="en-US" spc="-10" dirty="0"/>
              <a:t>poles</a:t>
            </a:r>
            <a:r>
              <a:rPr lang="en-US" spc="-5" dirty="0"/>
              <a:t>.</a:t>
            </a:r>
            <a:r>
              <a:rPr lang="en-US" dirty="0"/>
              <a:t> </a:t>
            </a:r>
            <a:r>
              <a:rPr lang="en-US" spc="-10" dirty="0"/>
              <a:t>Wha</a:t>
            </a:r>
            <a:r>
              <a:rPr lang="en-US" spc="-5" dirty="0"/>
              <a:t>t </a:t>
            </a:r>
            <a:r>
              <a:rPr lang="en-US" spc="-10" dirty="0"/>
              <a:t>i</a:t>
            </a:r>
            <a:r>
              <a:rPr lang="en-US" spc="-5" dirty="0"/>
              <a:t>s </a:t>
            </a:r>
            <a:r>
              <a:rPr lang="en-US" spc="-10" dirty="0"/>
              <a:t>th</a:t>
            </a:r>
            <a:r>
              <a:rPr lang="en-US" spc="-5" dirty="0"/>
              <a:t>e l</a:t>
            </a:r>
            <a:r>
              <a:rPr lang="en-US" spc="-10" dirty="0"/>
              <a:t>engt</a:t>
            </a:r>
            <a:r>
              <a:rPr lang="en-US" spc="-5" dirty="0"/>
              <a:t>h </a:t>
            </a:r>
            <a:r>
              <a:rPr lang="en-US" spc="-10" dirty="0"/>
              <a:t>o</a:t>
            </a:r>
            <a:r>
              <a:rPr lang="en-US" spc="-5" dirty="0"/>
              <a:t>f t</a:t>
            </a:r>
            <a:r>
              <a:rPr lang="en-US" spc="-10" dirty="0"/>
              <a:t>h</a:t>
            </a:r>
            <a:r>
              <a:rPr lang="en-US" spc="-5" dirty="0"/>
              <a:t>e </a:t>
            </a:r>
            <a:r>
              <a:rPr lang="en-US" spc="-10" dirty="0"/>
              <a:t>cable?</a:t>
            </a:r>
            <a:endParaRPr lang="en-US" dirty="0"/>
          </a:p>
          <a:p>
            <a:pPr marL="0" marR="5080" indent="0" algn="just">
              <a:lnSpc>
                <a:spcPct val="100000"/>
              </a:lnSpc>
              <a:buNone/>
            </a:pPr>
            <a:endParaRPr lang="en-US" dirty="0">
              <a:solidFill>
                <a:schemeClr val="tx1"/>
              </a:solidFill>
            </a:endParaRPr>
          </a:p>
        </p:txBody>
      </p:sp>
      <p:pic>
        <p:nvPicPr>
          <p:cNvPr id="5" name="Picture 2" descr="An illustration shows a hanging cable on the x and y axes. The x axis has points labeled at negative 50 and 50. The y axis has points 15 and 30 labeled. Poles at x equals negative 50 and x equals 50 rise to a height of y equals 30. A concave curve is between the two poles with a minimum on the y axis between y equals 15 and y equals 30, and is labeled y equals h of x."/>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71861" y="1371600"/>
            <a:ext cx="5115610" cy="407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2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8.2  Arc Length and Surface </a:t>
            </a:r>
            <a:r>
              <a:rPr lang="en-US" sz="3100" dirty="0"/>
              <a:t>Area </a:t>
            </a:r>
            <a:r>
              <a:rPr lang="en-US" sz="3100" dirty="0" smtClean="0"/>
              <a:t>(9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spcBef>
                    <a:spcPts val="590"/>
                  </a:spcBef>
                  <a:buNone/>
                  <a:tabLst>
                    <a:tab pos="808990" algn="l"/>
                    <a:tab pos="1251585" algn="l"/>
                    <a:tab pos="1529080" algn="l"/>
                    <a:tab pos="1899285" algn="l"/>
                  </a:tabLst>
                </a:pPr>
                <a:r>
                  <a:rPr lang="en-US" b="1" spc="-5" dirty="0">
                    <a:solidFill>
                      <a:schemeClr val="tx1"/>
                    </a:solidFill>
                  </a:rPr>
                  <a:t>Solution </a:t>
                </a:r>
                <a:r>
                  <a:rPr lang="en-US" b="1" spc="95" dirty="0">
                    <a:solidFill>
                      <a:schemeClr val="tx1"/>
                    </a:solidFill>
                  </a:rPr>
                  <a:t> </a:t>
                </a:r>
                <a:r>
                  <a:rPr lang="en-US" spc="-15" dirty="0">
                    <a:solidFill>
                      <a:schemeClr val="tx1"/>
                    </a:solidFill>
                  </a:rPr>
                  <a:t>T</a:t>
                </a:r>
                <a:r>
                  <a:rPr lang="en-US" spc="-5" dirty="0">
                    <a:solidFill>
                      <a:schemeClr val="tx1"/>
                    </a:solidFill>
                  </a:rPr>
                  <a:t>o</a:t>
                </a:r>
                <a:r>
                  <a:rPr lang="en-US" dirty="0">
                    <a:solidFill>
                      <a:schemeClr val="tx1"/>
                    </a:solidFill>
                  </a:rPr>
                  <a:t>	</a:t>
                </a:r>
                <a:r>
                  <a:rPr lang="en-US" spc="-10" dirty="0">
                    <a:solidFill>
                      <a:schemeClr val="tx1"/>
                    </a:solidFill>
                  </a:rPr>
                  <a:t>begin</a:t>
                </a:r>
                <a:r>
                  <a:rPr lang="en-US" spc="-5"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hav</a:t>
                </a:r>
                <a:r>
                  <a:rPr lang="en-US" spc="-5" dirty="0">
                    <a:solidFill>
                      <a:schemeClr val="tx1"/>
                    </a:solidFill>
                  </a:rPr>
                  <a:t>e </a:t>
                </a:r>
                <a14:m>
                  <m:oMath xmlns:m="http://schemas.openxmlformats.org/officeDocument/2006/math">
                    <m:r>
                      <a:rPr lang="en-US" b="0" i="1" spc="45" dirty="0" smtClean="0">
                        <a:solidFill>
                          <a:schemeClr val="tx1"/>
                        </a:solidFill>
                        <a:latin typeface="Cambria Math" panose="02040503050406030204" pitchFamily="18" charset="0"/>
                        <a:cs typeface="Times New Roman"/>
                      </a:rPr>
                      <m:t>h</m:t>
                    </m:r>
                    <m:r>
                      <a:rPr lang="en-US" b="0" i="1" spc="45" dirty="0" smtClean="0">
                        <a:solidFill>
                          <a:schemeClr val="tx1"/>
                        </a:solidFill>
                        <a:latin typeface="Cambria Math" panose="02040503050406030204" pitchFamily="18" charset="0"/>
                        <a:cs typeface="Times New Roman"/>
                      </a:rPr>
                      <m:t>′</m:t>
                    </m:r>
                  </m:oMath>
                </a14:m>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0.004)(250</a:t>
                </a:r>
                <a:r>
                  <a:rPr lang="en-US" spc="-85" dirty="0">
                    <a:solidFill>
                      <a:schemeClr val="tx1"/>
                    </a:solidFill>
                  </a:rPr>
                  <a:t> </a:t>
                </a:r>
                <a:r>
                  <a:rPr lang="en-US" spc="-5" dirty="0" err="1">
                    <a:solidFill>
                      <a:schemeClr val="tx1"/>
                    </a:solidFill>
                  </a:rPr>
                  <a:t>sinh</a:t>
                </a:r>
                <a:r>
                  <a:rPr lang="en-US" spc="-5" dirty="0">
                    <a:solidFill>
                      <a:schemeClr val="tx1"/>
                    </a:solidFill>
                  </a:rPr>
                  <a:t>(0.00</a:t>
                </a:r>
                <a:r>
                  <a:rPr lang="en-US" spc="20" dirty="0">
                    <a:solidFill>
                      <a:schemeClr val="tx1"/>
                    </a:solidFill>
                  </a:rPr>
                  <a:t>4</a:t>
                </a:r>
                <a:r>
                  <a:rPr lang="en-US" i="1" spc="-5" dirty="0">
                    <a:solidFill>
                      <a:schemeClr val="tx1"/>
                    </a:solidFill>
                  </a:rPr>
                  <a:t>x</a:t>
                </a:r>
                <a:r>
                  <a:rPr lang="en-US" i="1" spc="-165" dirty="0">
                    <a:solidFill>
                      <a:schemeClr val="tx1"/>
                    </a:solidFill>
                  </a:rPr>
                  <a:t> </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err="1">
                    <a:solidFill>
                      <a:schemeClr val="tx1"/>
                    </a:solidFill>
                  </a:rPr>
                  <a:t>sinh</a:t>
                </a:r>
                <a:r>
                  <a:rPr lang="en-US" spc="-5" dirty="0">
                    <a:solidFill>
                      <a:schemeClr val="tx1"/>
                    </a:solidFill>
                  </a:rPr>
                  <a:t>(0.00</a:t>
                </a:r>
                <a:r>
                  <a:rPr lang="en-US" spc="20" dirty="0">
                    <a:solidFill>
                      <a:schemeClr val="tx1"/>
                    </a:solidFill>
                  </a:rPr>
                  <a:t>4</a:t>
                </a:r>
                <a:r>
                  <a:rPr lang="en-US" i="1" spc="-5" dirty="0">
                    <a:solidFill>
                      <a:schemeClr val="tx1"/>
                    </a:solidFill>
                  </a:rPr>
                  <a:t>x</a:t>
                </a:r>
                <a:r>
                  <a:rPr lang="en-US" i="1" spc="-165" dirty="0">
                    <a:solidFill>
                      <a:schemeClr val="tx1"/>
                    </a:solidFill>
                  </a:rPr>
                  <a:t> </a:t>
                </a:r>
                <a:r>
                  <a:rPr lang="en-US" spc="-5" dirty="0">
                    <a:solidFill>
                      <a:schemeClr val="tx1"/>
                    </a:solidFill>
                  </a:rPr>
                  <a:t>). </a:t>
                </a:r>
                <a:r>
                  <a:rPr lang="en-US" spc="-10" dirty="0">
                    <a:solidFill>
                      <a:schemeClr val="tx1"/>
                    </a:solidFill>
                  </a:rPr>
                  <a:t>Therefore,</a:t>
                </a:r>
                <a:endParaRPr lang="en-US" dirty="0">
                  <a:solidFill>
                    <a:schemeClr val="tx1"/>
                  </a:solidFill>
                </a:endParaRPr>
              </a:p>
              <a:p>
                <a:pPr marL="764540" indent="0" algn="ctr">
                  <a:lnSpc>
                    <a:spcPct val="100000"/>
                  </a:lnSpc>
                  <a:buNone/>
                </a:pPr>
                <a:r>
                  <a:rPr lang="en-US" spc="-5" dirty="0">
                    <a:solidFill>
                      <a:schemeClr val="tx1"/>
                    </a:solidFill>
                  </a:rPr>
                  <a:t>1</a:t>
                </a:r>
                <a:r>
                  <a:rPr lang="en-US" spc="-30" dirty="0">
                    <a:solidFill>
                      <a:schemeClr val="tx1"/>
                    </a:solidFill>
                  </a:rPr>
                  <a:t> </a:t>
                </a:r>
                <a:r>
                  <a:rPr lang="en-US" spc="-25" dirty="0">
                    <a:solidFill>
                      <a:schemeClr val="tx1"/>
                    </a:solidFill>
                  </a:rPr>
                  <a:t>+</a:t>
                </a:r>
                <a:r>
                  <a:rPr lang="en-US" spc="-90" dirty="0">
                    <a:solidFill>
                      <a:schemeClr val="tx1"/>
                    </a:solidFill>
                  </a:rPr>
                  <a:t> </a:t>
                </a:r>
                <a14:m>
                  <m:oMath xmlns:m="http://schemas.openxmlformats.org/officeDocument/2006/math">
                    <m:r>
                      <a:rPr lang="en-US" b="0" i="1" spc="45" dirty="0" smtClean="0">
                        <a:solidFill>
                          <a:schemeClr val="tx1"/>
                        </a:solidFill>
                        <a:latin typeface="Cambria Math" panose="02040503050406030204" pitchFamily="18" charset="0"/>
                        <a:cs typeface="Times New Roman"/>
                      </a:rPr>
                      <m:t>h</m:t>
                    </m:r>
                    <m:r>
                      <a:rPr lang="en-US" b="0" i="1" spc="45" dirty="0" smtClean="0">
                        <a:solidFill>
                          <a:schemeClr val="tx1"/>
                        </a:solidFill>
                        <a:latin typeface="Cambria Math" panose="02040503050406030204" pitchFamily="18" charset="0"/>
                        <a:cs typeface="Times New Roman"/>
                      </a:rPr>
                      <m:t>′</m:t>
                    </m:r>
                  </m:oMath>
                </a14:m>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a:t>
                </a:r>
                <a:r>
                  <a:rPr lang="en-US" baseline="29629" dirty="0">
                    <a:solidFill>
                      <a:schemeClr val="tx1"/>
                    </a:solidFill>
                  </a:rPr>
                  <a:t>2 </a:t>
                </a:r>
                <a:r>
                  <a:rPr lang="en-US" spc="-75" baseline="29629"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1</a:t>
                </a:r>
                <a:r>
                  <a:rPr lang="en-US" spc="-30" dirty="0">
                    <a:solidFill>
                      <a:schemeClr val="tx1"/>
                    </a:solidFill>
                  </a:rPr>
                  <a:t> </a:t>
                </a:r>
                <a:r>
                  <a:rPr lang="en-US" spc="-25" dirty="0">
                    <a:solidFill>
                      <a:schemeClr val="tx1"/>
                    </a:solidFill>
                  </a:rPr>
                  <a:t>+</a:t>
                </a:r>
                <a:r>
                  <a:rPr lang="en-US" spc="-95" dirty="0">
                    <a:solidFill>
                      <a:schemeClr val="tx1"/>
                    </a:solidFill>
                  </a:rPr>
                  <a:t> </a:t>
                </a:r>
                <a:r>
                  <a:rPr lang="en-US" spc="-5" dirty="0">
                    <a:solidFill>
                      <a:schemeClr val="tx1"/>
                    </a:solidFill>
                  </a:rPr>
                  <a:t>sinh</a:t>
                </a:r>
                <a:r>
                  <a:rPr lang="en-US" spc="67" baseline="29629" dirty="0">
                    <a:solidFill>
                      <a:schemeClr val="tx1"/>
                    </a:solidFill>
                  </a:rPr>
                  <a:t>2</a:t>
                </a:r>
                <a:r>
                  <a:rPr lang="en-US" spc="-10" dirty="0">
                    <a:solidFill>
                      <a:schemeClr val="tx1"/>
                    </a:solidFill>
                  </a:rPr>
                  <a:t>(0.00</a:t>
                </a:r>
                <a:r>
                  <a:rPr lang="en-US" spc="20" dirty="0">
                    <a:solidFill>
                      <a:schemeClr val="tx1"/>
                    </a:solidFill>
                  </a:rPr>
                  <a:t>4</a:t>
                </a:r>
                <a:r>
                  <a:rPr lang="en-US" i="1" spc="-5" dirty="0">
                    <a:solidFill>
                      <a:schemeClr val="tx1"/>
                    </a:solidFill>
                  </a:rPr>
                  <a:t>x</a:t>
                </a:r>
                <a:r>
                  <a:rPr lang="en-US" i="1" spc="-165" dirty="0">
                    <a:solidFill>
                      <a:schemeClr val="tx1"/>
                    </a:solidFill>
                  </a:rPr>
                  <a:t> </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cosh</a:t>
                </a:r>
                <a:r>
                  <a:rPr lang="en-US" spc="67" baseline="29629" dirty="0">
                    <a:solidFill>
                      <a:schemeClr val="tx1"/>
                    </a:solidFill>
                  </a:rPr>
                  <a:t>2</a:t>
                </a:r>
                <a:r>
                  <a:rPr lang="en-US" spc="-10" dirty="0">
                    <a:solidFill>
                      <a:schemeClr val="tx1"/>
                    </a:solidFill>
                  </a:rPr>
                  <a:t>(0.00</a:t>
                </a:r>
                <a:r>
                  <a:rPr lang="en-US" spc="20" dirty="0">
                    <a:solidFill>
                      <a:schemeClr val="tx1"/>
                    </a:solidFill>
                  </a:rPr>
                  <a:t>4</a:t>
                </a:r>
                <a:r>
                  <a:rPr lang="en-US" i="1" spc="-5" dirty="0">
                    <a:solidFill>
                      <a:schemeClr val="tx1"/>
                    </a:solidFill>
                  </a:rPr>
                  <a:t>x</a:t>
                </a:r>
                <a:r>
                  <a:rPr lang="en-US" i="1" spc="-165" dirty="0">
                    <a:solidFill>
                      <a:schemeClr val="tx1"/>
                    </a:solidFill>
                  </a:rPr>
                  <a:t> </a:t>
                </a:r>
                <a:r>
                  <a:rPr lang="en-US" spc="-5" dirty="0">
                    <a:solidFill>
                      <a:schemeClr val="tx1"/>
                    </a:solidFill>
                  </a:rPr>
                  <a:t>)</a:t>
                </a:r>
                <a:endParaRPr lang="en-US" dirty="0">
                  <a:solidFill>
                    <a:schemeClr val="tx1"/>
                  </a:solidFill>
                </a:endParaRPr>
              </a:p>
              <a:p>
                <a:pPr marL="0" indent="0">
                  <a:lnSpc>
                    <a:spcPct val="100000"/>
                  </a:lnSpc>
                  <a:spcBef>
                    <a:spcPts val="1045"/>
                  </a:spcBef>
                  <a:buNone/>
                </a:pPr>
                <a:r>
                  <a:rPr lang="en-US" spc="-5" dirty="0">
                    <a:solidFill>
                      <a:schemeClr val="tx1"/>
                    </a:solidFill>
                  </a:rPr>
                  <a:t>Because hyperbolic cosine is a positive function,</a:t>
                </a:r>
                <a:r>
                  <a:rPr lang="en-US" dirty="0">
                    <a:solidFill>
                      <a:schemeClr val="tx1"/>
                    </a:solidFill>
                  </a:rPr>
                  <a:t> </a:t>
                </a:r>
                <a:r>
                  <a:rPr lang="en-US" spc="-5" dirty="0">
                    <a:solidFill>
                      <a:schemeClr val="tx1"/>
                    </a:solidFill>
                  </a:rPr>
                  <a:t>it follows that</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nary>
                        <m:naryPr>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50</m:t>
                          </m:r>
                        </m:sub>
                        <m:sup>
                          <m:r>
                            <a:rPr lang="en-US" b="0" i="1" smtClean="0">
                              <a:solidFill>
                                <a:schemeClr val="tx1"/>
                              </a:solidFill>
                              <a:latin typeface="Cambria Math" panose="02040503050406030204" pitchFamily="18" charset="0"/>
                            </a:rPr>
                            <m:t>50</m:t>
                          </m:r>
                        </m:sup>
                        <m:e>
                          <m:rad>
                            <m:radPr>
                              <m:degHide m:val="on"/>
                              <m:ctrlPr>
                                <a:rPr lang="en-US" b="0" i="1" smtClean="0">
                                  <a:solidFill>
                                    <a:schemeClr val="tx1"/>
                                  </a:solidFill>
                                  <a:latin typeface="Cambria Math" panose="02040503050406030204" pitchFamily="18" charset="0"/>
                                </a:rPr>
                              </m:ctrlPr>
                            </m:radPr>
                            <m:deg/>
                            <m:e>
                              <m:r>
                                <m:rPr>
                                  <m:nor/>
                                </m:rPr>
                                <a:rPr lang="en-US" spc="-5" dirty="0">
                                  <a:solidFill>
                                    <a:schemeClr val="tx1"/>
                                  </a:solidFill>
                                </a:rPr>
                                <m:t>1</m:t>
                              </m:r>
                              <m:r>
                                <m:rPr>
                                  <m:nor/>
                                </m:rPr>
                                <a:rPr lang="en-US" spc="-30" dirty="0">
                                  <a:solidFill>
                                    <a:schemeClr val="tx1"/>
                                  </a:solidFill>
                                </a:rPr>
                                <m:t> </m:t>
                              </m:r>
                              <m:r>
                                <m:rPr>
                                  <m:nor/>
                                </m:rPr>
                                <a:rPr lang="en-US" spc="-25" dirty="0">
                                  <a:solidFill>
                                    <a:schemeClr val="tx1"/>
                                  </a:solidFill>
                                </a:rPr>
                                <m:t>+</m:t>
                              </m:r>
                              <m:r>
                                <m:rPr>
                                  <m:nor/>
                                </m:rPr>
                                <a:rPr lang="en-US" spc="-90" dirty="0">
                                  <a:solidFill>
                                    <a:schemeClr val="tx1"/>
                                  </a:solidFill>
                                </a:rPr>
                                <m:t> </m:t>
                              </m:r>
                              <m:r>
                                <a:rPr lang="en-US" i="1" spc="45" dirty="0">
                                  <a:solidFill>
                                    <a:schemeClr val="tx1"/>
                                  </a:solidFill>
                                  <a:latin typeface="Cambria Math" panose="02040503050406030204" pitchFamily="18" charset="0"/>
                                  <a:cs typeface="Times New Roman"/>
                                </a:rPr>
                                <m:t>h</m:t>
                              </m:r>
                              <m:r>
                                <a:rPr lang="en-US" i="1" spc="45" dirty="0">
                                  <a:solidFill>
                                    <a:schemeClr val="tx1"/>
                                  </a:solidFill>
                                  <a:latin typeface="Cambria Math" panose="02040503050406030204" pitchFamily="18" charset="0"/>
                                  <a:cs typeface="Times New Roman"/>
                                </a:rPr>
                                <m:t>′</m:t>
                              </m:r>
                              <m:r>
                                <m:rPr>
                                  <m:nor/>
                                </m:rPr>
                                <a:rPr lang="en-US" spc="20" dirty="0">
                                  <a:solidFill>
                                    <a:schemeClr val="tx1"/>
                                  </a:solidFill>
                                </a:rPr>
                                <m:t>(</m:t>
                              </m:r>
                              <m:r>
                                <m:rPr>
                                  <m:nor/>
                                </m:rPr>
                                <a:rPr lang="en-US" i="1" spc="-5" dirty="0">
                                  <a:solidFill>
                                    <a:schemeClr val="tx1"/>
                                  </a:solidFill>
                                </a:rPr>
                                <m:t>x</m:t>
                              </m:r>
                              <m:r>
                                <m:rPr>
                                  <m:nor/>
                                </m:rPr>
                                <a:rPr lang="en-US" i="1" spc="-165" dirty="0">
                                  <a:solidFill>
                                    <a:schemeClr val="tx1"/>
                                  </a:solidFill>
                                </a:rPr>
                                <m:t> </m:t>
                              </m:r>
                              <m:r>
                                <m:rPr>
                                  <m:nor/>
                                </m:rPr>
                                <a:rPr lang="en-US" spc="-5" dirty="0">
                                  <a:solidFill>
                                    <a:schemeClr val="tx1"/>
                                  </a:solidFill>
                                </a:rPr>
                                <m:t>)</m:t>
                              </m:r>
                              <m:r>
                                <m:rPr>
                                  <m:nor/>
                                </m:rPr>
                                <a:rPr lang="en-US" baseline="29629" dirty="0">
                                  <a:solidFill>
                                    <a:schemeClr val="tx1"/>
                                  </a:solidFill>
                                </a:rPr>
                                <m:t>2</m:t>
                              </m:r>
                            </m:e>
                          </m:rad>
                        </m:e>
                      </m:nary>
                      <m:r>
                        <a:rPr lang="en-US" b="0" i="1" smtClean="0">
                          <a:solidFill>
                            <a:schemeClr val="tx1"/>
                          </a:solidFill>
                          <a:latin typeface="Cambria Math" panose="02040503050406030204" pitchFamily="18" charset="0"/>
                        </a:rPr>
                        <m:t>𝑑𝑥</m:t>
                      </m:r>
                      <m:r>
                        <a:rPr lang="en-US" b="0" i="1" smtClean="0">
                          <a:solidFill>
                            <a:schemeClr val="tx1"/>
                          </a:solidFill>
                          <a:latin typeface="Cambria Math" panose="02040503050406030204" pitchFamily="18" charset="0"/>
                        </a:rPr>
                        <m:t>=</m:t>
                      </m:r>
                      <m:nary>
                        <m:naryPr>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50</m:t>
                          </m:r>
                        </m:sub>
                        <m:sup>
                          <m:r>
                            <a:rPr lang="en-US" b="0" i="1" smtClean="0">
                              <a:solidFill>
                                <a:schemeClr val="tx1"/>
                              </a:solidFill>
                              <a:latin typeface="Cambria Math" panose="02040503050406030204" pitchFamily="18" charset="0"/>
                            </a:rPr>
                            <m:t>50</m:t>
                          </m:r>
                        </m:sup>
                        <m:e>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cosh</m:t>
                              </m:r>
                            </m:fName>
                            <m:e>
                              <m:r>
                                <a:rPr lang="en-US" b="0" i="1" smtClean="0">
                                  <a:solidFill>
                                    <a:schemeClr val="tx1"/>
                                  </a:solidFill>
                                  <a:latin typeface="Cambria Math" panose="02040503050406030204" pitchFamily="18" charset="0"/>
                                </a:rPr>
                                <m:t>(0.004</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e>
                          </m:func>
                          <m:r>
                            <a:rPr lang="en-US" b="0" i="1" smtClean="0">
                              <a:solidFill>
                                <a:schemeClr val="tx1"/>
                              </a:solidFill>
                              <a:latin typeface="Cambria Math" panose="02040503050406030204" pitchFamily="18" charset="0"/>
                            </a:rPr>
                            <m:t>𝑑𝑥</m:t>
                          </m:r>
                        </m:e>
                      </m:nary>
                      <m:r>
                        <a:rPr lang="en-US" b="0" i="1" smtClean="0">
                          <a:solidFill>
                            <a:schemeClr val="tx1"/>
                          </a:solidFill>
                          <a:latin typeface="Cambria Math" panose="02040503050406030204" pitchFamily="18" charset="0"/>
                        </a:rPr>
                        <m:t>=250</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sinh</m:t>
                          </m:r>
                        </m:fName>
                        <m:e>
                          <m:r>
                            <a:rPr lang="en-US" b="0" i="1" smtClean="0">
                              <a:solidFill>
                                <a:schemeClr val="tx1"/>
                              </a:solidFill>
                              <a:latin typeface="Cambria Math" panose="02040503050406030204" pitchFamily="18" charset="0"/>
                            </a:rPr>
                            <m:t>(0.004</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e>
                      </m:func>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m:t>
                          </m:r>
                        </m:e>
                        <m:sub>
                          <m:r>
                            <a:rPr lang="en-US" b="0" i="1" smtClean="0">
                              <a:solidFill>
                                <a:schemeClr val="tx1"/>
                              </a:solidFill>
                              <a:latin typeface="Cambria Math" panose="02040503050406030204" pitchFamily="18" charset="0"/>
                            </a:rPr>
                            <m:t>−50</m:t>
                          </m:r>
                        </m:sub>
                        <m:sup>
                          <m:r>
                            <a:rPr lang="en-US" b="0" i="1" smtClean="0">
                              <a:solidFill>
                                <a:schemeClr val="tx1"/>
                              </a:solidFill>
                              <a:latin typeface="Cambria Math" panose="02040503050406030204" pitchFamily="18" charset="0"/>
                            </a:rPr>
                            <m:t>50</m:t>
                          </m:r>
                        </m:sup>
                      </m:sSubSup>
                      <m:r>
                        <a:rPr lang="en-US" b="0" i="1" smtClean="0">
                          <a:solidFill>
                            <a:schemeClr val="tx1"/>
                          </a:solidFill>
                          <a:latin typeface="Cambria Math" panose="02040503050406030204" pitchFamily="18" charset="0"/>
                        </a:rPr>
                        <m:t>=100.67</m:t>
                      </m:r>
                    </m:oMath>
                  </m:oMathPara>
                </a14:m>
                <a:endParaRPr lang="en-US" dirty="0">
                  <a:solidFill>
                    <a:schemeClr val="tx1"/>
                  </a:solidFill>
                </a:endParaRPr>
              </a:p>
              <a:p>
                <a:pPr marL="0" marR="5080" indent="0" algn="just">
                  <a:lnSpc>
                    <a:spcPct val="100000"/>
                  </a:lnSpc>
                  <a:buNone/>
                </a:pPr>
                <a:r>
                  <a:rPr lang="en-US" spc="-5" dirty="0">
                    <a:solidFill>
                      <a:schemeClr val="tx1"/>
                    </a:solidFill>
                  </a:rPr>
                  <a:t>It</a:t>
                </a:r>
                <a:r>
                  <a:rPr lang="en-US" spc="55" dirty="0">
                    <a:solidFill>
                      <a:schemeClr val="tx1"/>
                    </a:solidFill>
                  </a:rPr>
                  <a:t> </a:t>
                </a:r>
                <a:r>
                  <a:rPr lang="en-US" spc="-5" dirty="0">
                    <a:solidFill>
                      <a:schemeClr val="tx1"/>
                    </a:solidFill>
                  </a:rPr>
                  <a:t>is</a:t>
                </a:r>
                <a:r>
                  <a:rPr lang="en-US" spc="55" dirty="0">
                    <a:solidFill>
                      <a:schemeClr val="tx1"/>
                    </a:solidFill>
                  </a:rPr>
                  <a:t> </a:t>
                </a:r>
                <a:r>
                  <a:rPr lang="en-US" spc="-5" dirty="0">
                    <a:solidFill>
                      <a:schemeClr val="tx1"/>
                    </a:solidFill>
                  </a:rPr>
                  <a:t>interesting,</a:t>
                </a:r>
                <a:r>
                  <a:rPr lang="en-US" spc="55" dirty="0">
                    <a:solidFill>
                      <a:schemeClr val="tx1"/>
                    </a:solidFill>
                  </a:rPr>
                  <a:t> </a:t>
                </a:r>
                <a:r>
                  <a:rPr lang="en-US" spc="-5" dirty="0">
                    <a:solidFill>
                      <a:schemeClr val="tx1"/>
                    </a:solidFill>
                  </a:rPr>
                  <a:t>and</a:t>
                </a:r>
                <a:r>
                  <a:rPr lang="en-US" spc="60" dirty="0">
                    <a:solidFill>
                      <a:schemeClr val="tx1"/>
                    </a:solidFill>
                  </a:rPr>
                  <a:t> </a:t>
                </a:r>
                <a:r>
                  <a:rPr lang="en-US" spc="-5" dirty="0">
                    <a:solidFill>
                      <a:schemeClr val="tx1"/>
                    </a:solidFill>
                  </a:rPr>
                  <a:t>perhaps</a:t>
                </a:r>
                <a:r>
                  <a:rPr lang="en-US" spc="60" dirty="0">
                    <a:solidFill>
                      <a:schemeClr val="tx1"/>
                    </a:solidFill>
                  </a:rPr>
                  <a:t> </a:t>
                </a:r>
                <a:r>
                  <a:rPr lang="en-US" spc="-5" dirty="0">
                    <a:solidFill>
                      <a:schemeClr val="tx1"/>
                    </a:solidFill>
                  </a:rPr>
                  <a:t>surprising,</a:t>
                </a:r>
                <a:r>
                  <a:rPr lang="en-US" spc="55" dirty="0">
                    <a:solidFill>
                      <a:schemeClr val="tx1"/>
                    </a:solidFill>
                  </a:rPr>
                  <a:t> </a:t>
                </a:r>
                <a:r>
                  <a:rPr lang="en-US" spc="-5" dirty="0">
                    <a:solidFill>
                      <a:schemeClr val="tx1"/>
                    </a:solidFill>
                  </a:rPr>
                  <a:t>that</a:t>
                </a:r>
                <a:r>
                  <a:rPr lang="en-US" spc="55" dirty="0">
                    <a:solidFill>
                      <a:schemeClr val="tx1"/>
                    </a:solidFill>
                  </a:rPr>
                  <a:t> </a:t>
                </a:r>
                <a:r>
                  <a:rPr lang="en-US" spc="-5" dirty="0">
                    <a:solidFill>
                      <a:schemeClr val="tx1"/>
                    </a:solidFill>
                  </a:rPr>
                  <a:t>with</a:t>
                </a:r>
                <a:r>
                  <a:rPr lang="en-US" spc="55" dirty="0">
                    <a:solidFill>
                      <a:schemeClr val="tx1"/>
                    </a:solidFill>
                  </a:rPr>
                  <a:t> </a:t>
                </a:r>
                <a:r>
                  <a:rPr lang="en-US" spc="-5" dirty="0">
                    <a:solidFill>
                      <a:schemeClr val="tx1"/>
                    </a:solidFill>
                  </a:rPr>
                  <a:t>just</a:t>
                </a:r>
                <a:r>
                  <a:rPr lang="en-US" spc="55" dirty="0">
                    <a:solidFill>
                      <a:schemeClr val="tx1"/>
                    </a:solidFill>
                  </a:rPr>
                  <a:t> </a:t>
                </a:r>
                <a:r>
                  <a:rPr lang="en-US" spc="-5" dirty="0">
                    <a:solidFill>
                      <a:schemeClr val="tx1"/>
                    </a:solidFill>
                  </a:rPr>
                  <a:t>8</a:t>
                </a:r>
                <a:r>
                  <a:rPr lang="en-US" spc="55" dirty="0">
                    <a:solidFill>
                      <a:schemeClr val="tx1"/>
                    </a:solidFill>
                  </a:rPr>
                  <a:t> </a:t>
                </a:r>
                <a:r>
                  <a:rPr lang="en-US" spc="-5" dirty="0">
                    <a:solidFill>
                      <a:schemeClr val="tx1"/>
                    </a:solidFill>
                  </a:rPr>
                  <a:t>in.</a:t>
                </a:r>
                <a:r>
                  <a:rPr lang="en-US" spc="55" dirty="0">
                    <a:solidFill>
                      <a:schemeClr val="tx1"/>
                    </a:solidFill>
                  </a:rPr>
                  <a:t> </a:t>
                </a:r>
                <a:r>
                  <a:rPr lang="en-US" spc="-5" dirty="0">
                    <a:solidFill>
                      <a:schemeClr val="tx1"/>
                    </a:solidFill>
                  </a:rPr>
                  <a:t>of</a:t>
                </a:r>
                <a:r>
                  <a:rPr lang="en-US" spc="60" dirty="0">
                    <a:solidFill>
                      <a:schemeClr val="tx1"/>
                    </a:solidFill>
                  </a:rPr>
                  <a:t> </a:t>
                </a:r>
                <a:r>
                  <a:rPr lang="en-US" spc="-5" dirty="0">
                    <a:solidFill>
                      <a:schemeClr val="tx1"/>
                    </a:solidFill>
                  </a:rPr>
                  <a:t>length</a:t>
                </a:r>
                <a:r>
                  <a:rPr lang="en-US" spc="55" dirty="0">
                    <a:solidFill>
                      <a:schemeClr val="tx1"/>
                    </a:solidFill>
                  </a:rPr>
                  <a:t> </a:t>
                </a:r>
                <a:r>
                  <a:rPr lang="en-US" spc="-5" dirty="0">
                    <a:solidFill>
                      <a:schemeClr val="tx1"/>
                    </a:solidFill>
                  </a:rPr>
                  <a:t>beyond</a:t>
                </a:r>
                <a:r>
                  <a:rPr lang="en-US" spc="60" dirty="0">
                    <a:solidFill>
                      <a:schemeClr val="tx1"/>
                    </a:solidFill>
                  </a:rPr>
                  <a:t> </a:t>
                </a:r>
                <a:r>
                  <a:rPr lang="en-US" spc="-5" dirty="0">
                    <a:solidFill>
                      <a:schemeClr val="tx1"/>
                    </a:solidFill>
                  </a:rPr>
                  <a:t>the</a:t>
                </a:r>
                <a:r>
                  <a:rPr lang="en-US" spc="55" dirty="0">
                    <a:solidFill>
                      <a:schemeClr val="tx1"/>
                    </a:solidFill>
                  </a:rPr>
                  <a:t> </a:t>
                </a:r>
                <a:r>
                  <a:rPr lang="en-US" spc="-5" dirty="0">
                    <a:solidFill>
                      <a:schemeClr val="tx1"/>
                    </a:solidFill>
                  </a:rPr>
                  <a:t>100-ft </a:t>
                </a:r>
                <a:r>
                  <a:rPr lang="en-US" spc="-10" dirty="0">
                    <a:solidFill>
                      <a:schemeClr val="tx1"/>
                    </a:solidFill>
                  </a:rPr>
                  <a:t>direc</a:t>
                </a:r>
                <a:r>
                  <a:rPr lang="en-US" spc="-5" dirty="0">
                    <a:solidFill>
                      <a:schemeClr val="tx1"/>
                    </a:solidFill>
                  </a:rPr>
                  <a:t>t</a:t>
                </a:r>
                <a:r>
                  <a:rPr lang="en-US" spc="100" dirty="0">
                    <a:solidFill>
                      <a:schemeClr val="tx1"/>
                    </a:solidFill>
                  </a:rPr>
                  <a:t> </a:t>
                </a:r>
                <a:r>
                  <a:rPr lang="en-US" spc="-10" dirty="0">
                    <a:solidFill>
                      <a:schemeClr val="tx1"/>
                    </a:solidFill>
                  </a:rPr>
                  <a:t>distanc</a:t>
                </a:r>
                <a:r>
                  <a:rPr lang="en-US" spc="-5" dirty="0">
                    <a:solidFill>
                      <a:schemeClr val="tx1"/>
                    </a:solidFill>
                  </a:rPr>
                  <a:t>e</a:t>
                </a:r>
                <a:r>
                  <a:rPr lang="en-US" spc="100" dirty="0">
                    <a:solidFill>
                      <a:schemeClr val="tx1"/>
                    </a:solidFill>
                  </a:rPr>
                  <a:t> </a:t>
                </a:r>
                <a:r>
                  <a:rPr lang="en-US" spc="-10" dirty="0">
                    <a:solidFill>
                      <a:schemeClr val="tx1"/>
                    </a:solidFill>
                  </a:rPr>
                  <a:t>from</a:t>
                </a:r>
                <a:r>
                  <a:rPr lang="en-US" spc="95" dirty="0">
                    <a:solidFill>
                      <a:schemeClr val="tx1"/>
                    </a:solidFill>
                  </a:rPr>
                  <a:t> </a:t>
                </a:r>
                <a:r>
                  <a:rPr lang="en-US" spc="-10" dirty="0">
                    <a:solidFill>
                      <a:schemeClr val="tx1"/>
                    </a:solidFill>
                  </a:rPr>
                  <a:t>pol</a:t>
                </a:r>
                <a:r>
                  <a:rPr lang="en-US" spc="-5" dirty="0">
                    <a:solidFill>
                      <a:schemeClr val="tx1"/>
                    </a:solidFill>
                  </a:rPr>
                  <a:t>e</a:t>
                </a:r>
                <a:r>
                  <a:rPr lang="en-US" spc="100" dirty="0">
                    <a:solidFill>
                      <a:schemeClr val="tx1"/>
                    </a:solidFill>
                  </a:rPr>
                  <a:t> </a:t>
                </a:r>
                <a:r>
                  <a:rPr lang="en-US" spc="-5" dirty="0">
                    <a:solidFill>
                      <a:schemeClr val="tx1"/>
                    </a:solidFill>
                  </a:rPr>
                  <a:t>to</a:t>
                </a:r>
                <a:r>
                  <a:rPr lang="en-US" spc="100" dirty="0">
                    <a:solidFill>
                      <a:schemeClr val="tx1"/>
                    </a:solidFill>
                  </a:rPr>
                  <a:t> </a:t>
                </a:r>
                <a:r>
                  <a:rPr lang="en-US" spc="-10" dirty="0">
                    <a:solidFill>
                      <a:schemeClr val="tx1"/>
                    </a:solidFill>
                  </a:rPr>
                  <a:t>pole</a:t>
                </a:r>
                <a:r>
                  <a:rPr lang="en-US" spc="-5" dirty="0">
                    <a:solidFill>
                      <a:schemeClr val="tx1"/>
                    </a:solidFill>
                  </a:rPr>
                  <a:t>,</a:t>
                </a:r>
                <a:r>
                  <a:rPr lang="en-US" spc="100" dirty="0">
                    <a:solidFill>
                      <a:schemeClr val="tx1"/>
                    </a:solidFill>
                  </a:rPr>
                  <a:t> </a:t>
                </a:r>
                <a:r>
                  <a:rPr lang="en-US" spc="-10" dirty="0">
                    <a:solidFill>
                      <a:schemeClr val="tx1"/>
                    </a:solidFill>
                  </a:rPr>
                  <a:t>th</a:t>
                </a:r>
                <a:r>
                  <a:rPr lang="en-US" spc="-5" dirty="0">
                    <a:solidFill>
                      <a:schemeClr val="tx1"/>
                    </a:solidFill>
                  </a:rPr>
                  <a:t>e</a:t>
                </a:r>
                <a:r>
                  <a:rPr lang="en-US" spc="100" dirty="0">
                    <a:solidFill>
                      <a:schemeClr val="tx1"/>
                    </a:solidFill>
                  </a:rPr>
                  <a:t> </a:t>
                </a:r>
                <a:r>
                  <a:rPr lang="en-US" spc="-10" dirty="0">
                    <a:solidFill>
                      <a:schemeClr val="tx1"/>
                    </a:solidFill>
                  </a:rPr>
                  <a:t>cabl</a:t>
                </a:r>
                <a:r>
                  <a:rPr lang="en-US" spc="-5" dirty="0">
                    <a:solidFill>
                      <a:schemeClr val="tx1"/>
                    </a:solidFill>
                  </a:rPr>
                  <a:t>e</a:t>
                </a:r>
                <a:r>
                  <a:rPr lang="en-US" spc="100" dirty="0">
                    <a:solidFill>
                      <a:schemeClr val="tx1"/>
                    </a:solidFill>
                  </a:rPr>
                  <a:t> </a:t>
                </a:r>
                <a:r>
                  <a:rPr lang="en-US" spc="-10" dirty="0">
                    <a:solidFill>
                      <a:schemeClr val="tx1"/>
                    </a:solidFill>
                  </a:rPr>
                  <a:t>hang</a:t>
                </a:r>
                <a:r>
                  <a:rPr lang="en-US" spc="-5" dirty="0">
                    <a:solidFill>
                      <a:schemeClr val="tx1"/>
                    </a:solidFill>
                  </a:rPr>
                  <a:t>s</a:t>
                </a:r>
                <a:r>
                  <a:rPr lang="en-US" spc="100" dirty="0">
                    <a:solidFill>
                      <a:schemeClr val="tx1"/>
                    </a:solidFill>
                  </a:rPr>
                  <a:t> </a:t>
                </a:r>
                <a:r>
                  <a:rPr lang="en-US" spc="-5" dirty="0">
                    <a:solidFill>
                      <a:schemeClr val="tx1"/>
                    </a:solidFill>
                  </a:rPr>
                  <a:t>5</a:t>
                </a:r>
                <a:r>
                  <a:rPr lang="en-US" spc="100" dirty="0">
                    <a:solidFill>
                      <a:schemeClr val="tx1"/>
                    </a:solidFill>
                  </a:rPr>
                  <a:t> </a:t>
                </a:r>
                <a:r>
                  <a:rPr lang="en-US" spc="-5" dirty="0">
                    <a:solidFill>
                      <a:schemeClr val="tx1"/>
                    </a:solidFill>
                  </a:rPr>
                  <a:t>ft</a:t>
                </a:r>
                <a:r>
                  <a:rPr lang="en-US" spc="100" dirty="0">
                    <a:solidFill>
                      <a:schemeClr val="tx1"/>
                    </a:solidFill>
                  </a:rPr>
                  <a:t> </a:t>
                </a:r>
                <a:r>
                  <a:rPr lang="en-US" spc="-5" dirty="0">
                    <a:solidFill>
                      <a:schemeClr val="tx1"/>
                    </a:solidFill>
                  </a:rPr>
                  <a:t>l</a:t>
                </a:r>
                <a:r>
                  <a:rPr lang="en-US" spc="-15" dirty="0">
                    <a:solidFill>
                      <a:schemeClr val="tx1"/>
                    </a:solidFill>
                  </a:rPr>
                  <a:t>owe</a:t>
                </a:r>
                <a:r>
                  <a:rPr lang="en-US" spc="-5" dirty="0">
                    <a:solidFill>
                      <a:schemeClr val="tx1"/>
                    </a:solidFill>
                  </a:rPr>
                  <a:t>r</a:t>
                </a:r>
                <a:r>
                  <a:rPr lang="en-US" spc="100" dirty="0">
                    <a:solidFill>
                      <a:schemeClr val="tx1"/>
                    </a:solidFill>
                  </a:rPr>
                  <a:t> </a:t>
                </a:r>
                <a:r>
                  <a:rPr lang="en-US" spc="-10" dirty="0">
                    <a:solidFill>
                      <a:schemeClr val="tx1"/>
                    </a:solidFill>
                  </a:rPr>
                  <a:t>a</a:t>
                </a:r>
                <a:r>
                  <a:rPr lang="en-US" spc="-5" dirty="0">
                    <a:solidFill>
                      <a:schemeClr val="tx1"/>
                    </a:solidFill>
                  </a:rPr>
                  <a:t>t</a:t>
                </a:r>
                <a:r>
                  <a:rPr lang="en-US" spc="100" dirty="0">
                    <a:solidFill>
                      <a:schemeClr val="tx1"/>
                    </a:solidFill>
                  </a:rPr>
                  <a:t> </a:t>
                </a:r>
                <a:r>
                  <a:rPr lang="en-US" spc="-10" dirty="0">
                    <a:solidFill>
                      <a:schemeClr val="tx1"/>
                    </a:solidFill>
                  </a:rPr>
                  <a:t>th</a:t>
                </a:r>
                <a:r>
                  <a:rPr lang="en-US" spc="-5" dirty="0">
                    <a:solidFill>
                      <a:schemeClr val="tx1"/>
                    </a:solidFill>
                  </a:rPr>
                  <a:t>e</a:t>
                </a:r>
                <a:r>
                  <a:rPr lang="en-US" spc="100" dirty="0">
                    <a:solidFill>
                      <a:schemeClr val="tx1"/>
                    </a:solidFill>
                  </a:rPr>
                  <a:t> </a:t>
                </a:r>
                <a:r>
                  <a:rPr lang="en-US" spc="-10" dirty="0">
                    <a:solidFill>
                      <a:schemeClr val="tx1"/>
                    </a:solidFill>
                  </a:rPr>
                  <a:t>middl</a:t>
                </a:r>
                <a:r>
                  <a:rPr lang="en-US" spc="-5" dirty="0">
                    <a:solidFill>
                      <a:schemeClr val="tx1"/>
                    </a:solidFill>
                  </a:rPr>
                  <a:t>e</a:t>
                </a:r>
                <a:r>
                  <a:rPr lang="en-US" spc="100"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n</a:t>
                </a:r>
                <a:r>
                  <a:rPr lang="en-US" spc="100" dirty="0">
                    <a:solidFill>
                      <a:schemeClr val="tx1"/>
                    </a:solidFill>
                  </a:rPr>
                  <a:t> </a:t>
                </a:r>
                <a:r>
                  <a:rPr lang="en-US" spc="-10" dirty="0">
                    <a:solidFill>
                      <a:schemeClr val="tx1"/>
                    </a:solidFill>
                  </a:rPr>
                  <a:t>a</a:t>
                </a:r>
                <a:r>
                  <a:rPr lang="en-US" spc="-5" dirty="0">
                    <a:solidFill>
                      <a:schemeClr val="tx1"/>
                    </a:solidFill>
                  </a:rPr>
                  <a:t>t</a:t>
                </a:r>
                <a:r>
                  <a:rPr lang="en-US" spc="100" dirty="0">
                    <a:solidFill>
                      <a:schemeClr val="tx1"/>
                    </a:solidFill>
                  </a:rPr>
                  <a:t> </a:t>
                </a:r>
                <a:r>
                  <a:rPr lang="en-US" spc="-10" dirty="0">
                    <a:solidFill>
                      <a:schemeClr val="tx1"/>
                    </a:solidFill>
                  </a:rPr>
                  <a:t>the ends.</a:t>
                </a:r>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3209512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8.2  Arc Length and Surface </a:t>
            </a:r>
            <a:r>
              <a:rPr lang="en-US" sz="3100" dirty="0"/>
              <a:t>Area (</a:t>
            </a:r>
            <a:r>
              <a:rPr lang="en-US" sz="3100" dirty="0" smtClean="0"/>
              <a:t>10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10" dirty="0">
                    <a:solidFill>
                      <a:schemeClr val="tx1"/>
                    </a:solidFill>
                  </a:rPr>
                  <a:t>I</a:t>
                </a:r>
                <a:r>
                  <a:rPr lang="en-US" spc="-5" dirty="0">
                    <a:solidFill>
                      <a:schemeClr val="tx1"/>
                    </a:solidFill>
                  </a:rPr>
                  <a:t>n</a:t>
                </a:r>
                <a:r>
                  <a:rPr lang="en-US" dirty="0">
                    <a:solidFill>
                      <a:schemeClr val="tx1"/>
                    </a:solidFill>
                  </a:rPr>
                  <a:t> the last two e</a:t>
                </a:r>
                <a:r>
                  <a:rPr lang="en-US" spc="-10" dirty="0">
                    <a:solidFill>
                      <a:schemeClr val="tx1"/>
                    </a:solidFill>
                  </a:rPr>
                  <a:t>xample</a:t>
                </a:r>
                <a:r>
                  <a:rPr lang="en-US" spc="-5" dirty="0">
                    <a:solidFill>
                      <a:schemeClr val="tx1"/>
                    </a:solidFill>
                  </a:rPr>
                  <a:t>s,</a:t>
                </a:r>
                <a:r>
                  <a:rPr lang="en-US" dirty="0">
                    <a:solidFill>
                      <a:schemeClr val="tx1"/>
                    </a:solidFill>
                  </a:rPr>
                  <a:t> </a:t>
                </a:r>
                <a:r>
                  <a:rPr lang="en-US" spc="-65" dirty="0">
                    <a:solidFill>
                      <a:schemeClr val="tx1"/>
                    </a:solidFill>
                  </a:rPr>
                  <a:t> </a:t>
                </a:r>
                <a:r>
                  <a:rPr lang="en-US" spc="-15" dirty="0">
                    <a:solidFill>
                      <a:schemeClr val="tx1"/>
                    </a:solidFill>
                  </a:rPr>
                  <a:t>w</a:t>
                </a:r>
                <a:r>
                  <a:rPr lang="en-US" spc="-5" dirty="0">
                    <a:solidFill>
                      <a:schemeClr val="tx1"/>
                    </a:solidFill>
                  </a:rPr>
                  <a:t>e</a:t>
                </a:r>
                <a:r>
                  <a:rPr lang="en-US" dirty="0">
                    <a:solidFill>
                      <a:schemeClr val="tx1"/>
                    </a:solidFill>
                  </a:rPr>
                  <a:t> </a:t>
                </a:r>
                <a:r>
                  <a:rPr lang="en-US" spc="-65" dirty="0">
                    <a:solidFill>
                      <a:schemeClr val="tx1"/>
                    </a:solidFill>
                  </a:rPr>
                  <a:t> </a:t>
                </a:r>
                <a:r>
                  <a:rPr lang="en-US" spc="-10" dirty="0">
                    <a:solidFill>
                      <a:schemeClr val="tx1"/>
                    </a:solidFill>
                  </a:rPr>
                  <a:t>wer</a:t>
                </a:r>
                <a:r>
                  <a:rPr lang="en-US" spc="-5" dirty="0">
                    <a:solidFill>
                      <a:schemeClr val="tx1"/>
                    </a:solidFill>
                  </a:rPr>
                  <a:t>e</a:t>
                </a:r>
                <a:r>
                  <a:rPr lang="en-US" dirty="0">
                    <a:solidFill>
                      <a:schemeClr val="tx1"/>
                    </a:solidFill>
                  </a:rPr>
                  <a:t> </a:t>
                </a:r>
                <a:r>
                  <a:rPr lang="en-US" spc="-65" dirty="0">
                    <a:solidFill>
                      <a:schemeClr val="tx1"/>
                    </a:solidFill>
                  </a:rPr>
                  <a:t> </a:t>
                </a:r>
                <a:r>
                  <a:rPr lang="en-US" spc="-10" dirty="0">
                    <a:solidFill>
                      <a:schemeClr val="tx1"/>
                    </a:solidFill>
                  </a:rPr>
                  <a:t>abl</a:t>
                </a:r>
                <a:r>
                  <a:rPr lang="en-US" spc="-5" dirty="0">
                    <a:solidFill>
                      <a:schemeClr val="tx1"/>
                    </a:solidFill>
                  </a:rPr>
                  <a:t>e</a:t>
                </a:r>
                <a:r>
                  <a:rPr lang="en-US" dirty="0">
                    <a:solidFill>
                      <a:schemeClr val="tx1"/>
                    </a:solidFill>
                  </a:rPr>
                  <a:t> </a:t>
                </a:r>
                <a:r>
                  <a:rPr lang="en-US" spc="-65" dirty="0">
                    <a:solidFill>
                      <a:schemeClr val="tx1"/>
                    </a:solidFill>
                  </a:rPr>
                  <a:t> </a:t>
                </a:r>
                <a:r>
                  <a:rPr lang="en-US" spc="-5" dirty="0">
                    <a:solidFill>
                      <a:schemeClr val="tx1"/>
                    </a:solidFill>
                  </a:rPr>
                  <a:t>to</a:t>
                </a:r>
                <a:r>
                  <a:rPr lang="en-US" dirty="0">
                    <a:solidFill>
                      <a:schemeClr val="tx1"/>
                    </a:solidFill>
                  </a:rPr>
                  <a:t> </a:t>
                </a:r>
                <a:r>
                  <a:rPr lang="en-US" spc="-65" dirty="0">
                    <a:solidFill>
                      <a:schemeClr val="tx1"/>
                    </a:solidFill>
                  </a:rPr>
                  <a:t> </a:t>
                </a:r>
                <a:r>
                  <a:rPr lang="en-US" spc="-10" dirty="0">
                    <a:solidFill>
                      <a:schemeClr val="tx1"/>
                    </a:solidFill>
                  </a:rPr>
                  <a:t>comput</a:t>
                </a:r>
                <a:r>
                  <a:rPr lang="en-US" spc="-5" dirty="0">
                    <a:solidFill>
                      <a:schemeClr val="tx1"/>
                    </a:solidFill>
                  </a:rPr>
                  <a:t>e</a:t>
                </a:r>
                <a:r>
                  <a:rPr lang="en-US" dirty="0">
                    <a:solidFill>
                      <a:schemeClr val="tx1"/>
                    </a:solidFill>
                  </a:rPr>
                  <a:t> </a:t>
                </a:r>
                <a:r>
                  <a:rPr lang="en-US" spc="-6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dirty="0">
                    <a:solidFill>
                      <a:schemeClr val="tx1"/>
                    </a:solidFill>
                  </a:rPr>
                  <a:t> </a:t>
                </a:r>
                <a:r>
                  <a:rPr lang="en-US" spc="-65" dirty="0">
                    <a:solidFill>
                      <a:schemeClr val="tx1"/>
                    </a:solidFill>
                  </a:rPr>
                  <a:t> </a:t>
                </a:r>
                <a:r>
                  <a:rPr lang="en-US" spc="-10" dirty="0">
                    <a:solidFill>
                      <a:schemeClr val="tx1"/>
                    </a:solidFill>
                  </a:rPr>
                  <a:t>ar</a:t>
                </a:r>
                <a:r>
                  <a:rPr lang="en-US" spc="-5" dirty="0">
                    <a:solidFill>
                      <a:schemeClr val="tx1"/>
                    </a:solidFill>
                  </a:rPr>
                  <a:t>c</a:t>
                </a:r>
                <a:r>
                  <a:rPr lang="en-US" dirty="0">
                    <a:solidFill>
                      <a:schemeClr val="tx1"/>
                    </a:solidFill>
                  </a:rPr>
                  <a:t> </a:t>
                </a:r>
                <a:r>
                  <a:rPr lang="en-US" spc="-65" dirty="0">
                    <a:solidFill>
                      <a:schemeClr val="tx1"/>
                    </a:solidFill>
                  </a:rPr>
                  <a:t> </a:t>
                </a:r>
                <a:r>
                  <a:rPr lang="en-US" spc="-5" dirty="0">
                    <a:solidFill>
                      <a:schemeClr val="tx1"/>
                    </a:solidFill>
                  </a:rPr>
                  <a:t>l</a:t>
                </a:r>
                <a:r>
                  <a:rPr lang="en-US" spc="-10" dirty="0">
                    <a:solidFill>
                      <a:schemeClr val="tx1"/>
                    </a:solidFill>
                  </a:rPr>
                  <a:t>engt</a:t>
                </a:r>
                <a:r>
                  <a:rPr lang="en-US" spc="-5" dirty="0">
                    <a:solidFill>
                      <a:schemeClr val="tx1"/>
                    </a:solidFill>
                  </a:rPr>
                  <a:t>h</a:t>
                </a:r>
                <a:r>
                  <a:rPr lang="en-US" dirty="0">
                    <a:solidFill>
                      <a:schemeClr val="tx1"/>
                    </a:solidFill>
                  </a:rPr>
                  <a:t> </a:t>
                </a:r>
                <a:r>
                  <a:rPr lang="en-US" spc="-65" dirty="0">
                    <a:solidFill>
                      <a:schemeClr val="tx1"/>
                    </a:solidFill>
                  </a:rPr>
                  <a:t> </a:t>
                </a:r>
                <a:r>
                  <a:rPr lang="en-US" spc="-10" dirty="0">
                    <a:solidFill>
                      <a:schemeClr val="tx1"/>
                    </a:solidFill>
                  </a:rPr>
                  <a:t>exactl</a:t>
                </a:r>
                <a:r>
                  <a:rPr lang="en-US" spc="-5" dirty="0">
                    <a:solidFill>
                      <a:schemeClr val="tx1"/>
                    </a:solidFill>
                  </a:rPr>
                  <a:t>y</a:t>
                </a:r>
                <a:r>
                  <a:rPr lang="en-US" dirty="0">
                    <a:solidFill>
                      <a:schemeClr val="tx1"/>
                    </a:solidFill>
                  </a:rPr>
                  <a:t> </a:t>
                </a:r>
                <a:r>
                  <a:rPr lang="en-US" spc="-65" dirty="0">
                    <a:solidFill>
                      <a:schemeClr val="tx1"/>
                    </a:solidFill>
                  </a:rPr>
                  <a:t> </a:t>
                </a:r>
                <a:r>
                  <a:rPr lang="en-US" spc="-10" dirty="0">
                    <a:solidFill>
                      <a:schemeClr val="tx1"/>
                    </a:solidFill>
                  </a:rPr>
                  <a:t>because</a:t>
                </a:r>
                <a:endParaRPr lang="en-US" dirty="0">
                  <a:solidFill>
                    <a:schemeClr val="tx1"/>
                  </a:solidFill>
                </a:endParaRPr>
              </a:p>
              <a:p>
                <a:pPr marL="0" marR="5080" indent="0">
                  <a:lnSpc>
                    <a:spcPct val="100000"/>
                  </a:lnSpc>
                  <a:buNone/>
                </a:pPr>
                <a:r>
                  <a:rPr lang="en-US" spc="-5" dirty="0">
                    <a:solidFill>
                      <a:schemeClr val="tx1"/>
                    </a:solidFill>
                  </a:rPr>
                  <a:t>1</a:t>
                </a:r>
                <a:r>
                  <a:rPr lang="en-US" spc="-30" dirty="0">
                    <a:solidFill>
                      <a:schemeClr val="tx1"/>
                    </a:solidFill>
                  </a:rPr>
                  <a:t> </a:t>
                </a:r>
                <a:r>
                  <a:rPr lang="en-US" spc="-25" dirty="0">
                    <a:solidFill>
                      <a:schemeClr val="tx1"/>
                    </a:solidFill>
                  </a:rPr>
                  <a:t>+</a:t>
                </a:r>
                <a:r>
                  <a:rPr lang="en-US" spc="120" dirty="0">
                    <a:solidFill>
                      <a:schemeClr val="tx1"/>
                    </a:solidFill>
                  </a:rPr>
                  <a:t> </a:t>
                </a:r>
                <a14:m>
                  <m:oMath xmlns:m="http://schemas.openxmlformats.org/officeDocument/2006/math">
                    <m:r>
                      <a:rPr lang="en-US" b="0" i="1" spc="-5" dirty="0" smtClean="0">
                        <a:solidFill>
                          <a:schemeClr val="tx1"/>
                        </a:solidFill>
                        <a:latin typeface="Cambria Math" panose="02040503050406030204" pitchFamily="18" charset="0"/>
                        <a:cs typeface="Times New Roman"/>
                      </a:rPr>
                      <m:t>𝑓</m:t>
                    </m:r>
                    <m:r>
                      <a:rPr lang="en-US" b="0" i="1" spc="-5" dirty="0" smtClean="0">
                        <a:solidFill>
                          <a:schemeClr val="tx1"/>
                        </a:solidFill>
                        <a:latin typeface="Cambria Math" panose="02040503050406030204" pitchFamily="18" charset="0"/>
                        <a:cs typeface="Times New Roman"/>
                      </a:rPr>
                      <m:t>′(</m:t>
                    </m:r>
                    <m:r>
                      <a:rPr lang="en-US" b="0" i="1" spc="-5" dirty="0" smtClean="0">
                        <a:solidFill>
                          <a:schemeClr val="tx1"/>
                        </a:solidFill>
                        <a:latin typeface="Cambria Math" panose="02040503050406030204" pitchFamily="18" charset="0"/>
                        <a:cs typeface="Times New Roman"/>
                      </a:rPr>
                      <m:t>𝑥</m:t>
                    </m:r>
                    <m:r>
                      <a:rPr lang="en-US" b="0" i="1" spc="-5" dirty="0" smtClean="0">
                        <a:solidFill>
                          <a:schemeClr val="tx1"/>
                        </a:solidFill>
                        <a:latin typeface="Cambria Math" panose="02040503050406030204" pitchFamily="18" charset="0"/>
                        <a:cs typeface="Times New Roman"/>
                      </a:rPr>
                      <m:t>)</m:t>
                    </m:r>
                  </m:oMath>
                </a14:m>
                <a:r>
                  <a:rPr lang="en-US" baseline="25925" dirty="0">
                    <a:solidFill>
                      <a:schemeClr val="tx1"/>
                    </a:solidFill>
                  </a:rPr>
                  <a:t>2 </a:t>
                </a:r>
                <a:r>
                  <a:rPr lang="en-US" spc="-142" baseline="25925" dirty="0">
                    <a:solidFill>
                      <a:schemeClr val="tx1"/>
                    </a:solidFill>
                  </a:rPr>
                  <a:t> </a:t>
                </a:r>
                <a:r>
                  <a:rPr lang="en-US" spc="-10" dirty="0">
                    <a:solidFill>
                      <a:schemeClr val="tx1"/>
                    </a:solidFill>
                  </a:rPr>
                  <a:t>coul</a:t>
                </a:r>
                <a:r>
                  <a:rPr lang="en-US" spc="-5" dirty="0">
                    <a:solidFill>
                      <a:schemeClr val="tx1"/>
                    </a:solidFill>
                  </a:rPr>
                  <a:t>d</a:t>
                </a:r>
                <a:r>
                  <a:rPr lang="en-US" spc="-20" dirty="0">
                    <a:solidFill>
                      <a:schemeClr val="tx1"/>
                    </a:solidFill>
                  </a:rPr>
                  <a:t> </a:t>
                </a:r>
                <a:r>
                  <a:rPr lang="en-US" spc="-10" dirty="0">
                    <a:solidFill>
                      <a:schemeClr val="tx1"/>
                    </a:solidFill>
                  </a:rPr>
                  <a:t>b</a:t>
                </a:r>
                <a:r>
                  <a:rPr lang="en-US" spc="-5" dirty="0">
                    <a:solidFill>
                      <a:schemeClr val="tx1"/>
                    </a:solidFill>
                  </a:rPr>
                  <a:t>e</a:t>
                </a:r>
                <a:r>
                  <a:rPr lang="en-US" spc="-20" dirty="0">
                    <a:solidFill>
                      <a:schemeClr val="tx1"/>
                    </a:solidFill>
                  </a:rPr>
                  <a:t> </a:t>
                </a:r>
                <a:r>
                  <a:rPr lang="en-US" spc="-10" dirty="0">
                    <a:solidFill>
                      <a:schemeClr val="tx1"/>
                    </a:solidFill>
                  </a:rPr>
                  <a:t>expresse</a:t>
                </a:r>
                <a:r>
                  <a:rPr lang="en-US" spc="-5" dirty="0">
                    <a:solidFill>
                      <a:schemeClr val="tx1"/>
                    </a:solidFill>
                  </a:rPr>
                  <a:t>d</a:t>
                </a:r>
                <a:r>
                  <a:rPr lang="en-US" spc="-20" dirty="0">
                    <a:solidFill>
                      <a:schemeClr val="tx1"/>
                    </a:solidFill>
                  </a:rPr>
                  <a:t> </a:t>
                </a:r>
                <a:r>
                  <a:rPr lang="en-US" spc="-10" dirty="0">
                    <a:solidFill>
                      <a:schemeClr val="tx1"/>
                    </a:solidFill>
                  </a:rPr>
                  <a:t>a</a:t>
                </a:r>
                <a:r>
                  <a:rPr lang="en-US" spc="-5" dirty="0">
                    <a:solidFill>
                      <a:schemeClr val="tx1"/>
                    </a:solidFill>
                  </a:rPr>
                  <a:t>s</a:t>
                </a:r>
                <a:r>
                  <a:rPr lang="en-US" spc="-20" dirty="0">
                    <a:solidFill>
                      <a:schemeClr val="tx1"/>
                    </a:solidFill>
                  </a:rPr>
                  <a:t> </a:t>
                </a:r>
                <a:r>
                  <a:rPr lang="en-US" spc="-5" dirty="0">
                    <a:solidFill>
                      <a:schemeClr val="tx1"/>
                    </a:solidFill>
                  </a:rPr>
                  <a:t>a</a:t>
                </a:r>
                <a:r>
                  <a:rPr lang="en-US" spc="-20" dirty="0">
                    <a:solidFill>
                      <a:schemeClr val="tx1"/>
                    </a:solidFill>
                  </a:rPr>
                  <a:t> </a:t>
                </a:r>
                <a:r>
                  <a:rPr lang="en-US" spc="-10" dirty="0">
                    <a:solidFill>
                      <a:schemeClr val="tx1"/>
                    </a:solidFill>
                  </a:rPr>
                  <a:t>squar</a:t>
                </a:r>
                <a:r>
                  <a:rPr lang="en-US" spc="-5" dirty="0">
                    <a:solidFill>
                      <a:schemeClr val="tx1"/>
                    </a:solidFill>
                  </a:rPr>
                  <a:t>e</a:t>
                </a:r>
                <a:r>
                  <a:rPr lang="en-US" spc="-20"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20" dirty="0">
                    <a:solidFill>
                      <a:schemeClr val="tx1"/>
                    </a:solidFill>
                  </a:rPr>
                  <a:t> </a:t>
                </a:r>
                <a:r>
                  <a:rPr lang="en-US" spc="-10" dirty="0">
                    <a:solidFill>
                      <a:schemeClr val="tx1"/>
                    </a:solidFill>
                  </a:rPr>
                  <a:t>enable</a:t>
                </a:r>
                <a:r>
                  <a:rPr lang="en-US" spc="-5" dirty="0">
                    <a:solidFill>
                      <a:schemeClr val="tx1"/>
                    </a:solidFill>
                  </a:rPr>
                  <a:t>d</a:t>
                </a:r>
                <a:r>
                  <a:rPr lang="en-US" spc="-20" dirty="0">
                    <a:solidFill>
                      <a:schemeClr val="tx1"/>
                    </a:solidFill>
                  </a:rPr>
                  <a:t> </a:t>
                </a:r>
                <a:r>
                  <a:rPr lang="en-US" spc="-10" dirty="0">
                    <a:solidFill>
                      <a:schemeClr val="tx1"/>
                    </a:solidFill>
                  </a:rPr>
                  <a:t>u</a:t>
                </a:r>
                <a:r>
                  <a:rPr lang="en-US" spc="-5" dirty="0">
                    <a:solidFill>
                      <a:schemeClr val="tx1"/>
                    </a:solidFill>
                  </a:rPr>
                  <a:t>s</a:t>
                </a:r>
                <a:r>
                  <a:rPr lang="en-US" spc="-20" dirty="0">
                    <a:solidFill>
                      <a:schemeClr val="tx1"/>
                    </a:solidFill>
                  </a:rPr>
                  <a:t> </a:t>
                </a:r>
                <a:r>
                  <a:rPr lang="en-US" spc="-10" dirty="0">
                    <a:solidFill>
                      <a:schemeClr val="tx1"/>
                    </a:solidFill>
                  </a:rPr>
                  <a:t>t</a:t>
                </a:r>
                <a:r>
                  <a:rPr lang="en-US" spc="-5" dirty="0">
                    <a:solidFill>
                      <a:schemeClr val="tx1"/>
                    </a:solidFill>
                  </a:rPr>
                  <a:t>o</a:t>
                </a:r>
                <a:r>
                  <a:rPr lang="en-US" spc="-20" dirty="0">
                    <a:solidFill>
                      <a:schemeClr val="tx1"/>
                    </a:solidFill>
                  </a:rPr>
                  <a:t> </a:t>
                </a:r>
                <a:r>
                  <a:rPr lang="en-US" spc="-10" dirty="0">
                    <a:solidFill>
                      <a:schemeClr val="tx1"/>
                    </a:solidFill>
                  </a:rPr>
                  <a:t>simplif</a:t>
                </a:r>
                <a:r>
                  <a:rPr lang="en-US" spc="-5" dirty="0">
                    <a:solidFill>
                      <a:schemeClr val="tx1"/>
                    </a:solidFill>
                  </a:rPr>
                  <a:t>y</a:t>
                </a:r>
                <a:r>
                  <a:rPr lang="en-US" spc="-2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20" dirty="0">
                    <a:solidFill>
                      <a:schemeClr val="tx1"/>
                    </a:solidFill>
                  </a:rPr>
                  <a:t> </a:t>
                </a:r>
                <a:r>
                  <a:rPr lang="en-US" spc="-10" dirty="0">
                    <a:solidFill>
                      <a:schemeClr val="tx1"/>
                    </a:solidFill>
                  </a:rPr>
                  <a:t>integrand</a:t>
                </a:r>
                <a:r>
                  <a:rPr lang="en-US" spc="-5" dirty="0">
                    <a:solidFill>
                      <a:schemeClr val="tx1"/>
                    </a:solidFill>
                  </a:rPr>
                  <a:t>.</a:t>
                </a:r>
                <a:r>
                  <a:rPr lang="en-US" spc="-20" dirty="0">
                    <a:solidFill>
                      <a:schemeClr val="tx1"/>
                    </a:solidFill>
                  </a:rPr>
                  <a:t> </a:t>
                </a:r>
              </a:p>
              <a:p>
                <a:pPr marL="0" marR="5080" indent="0">
                  <a:lnSpc>
                    <a:spcPct val="100000"/>
                  </a:lnSpc>
                  <a:buNone/>
                </a:pPr>
                <a:endParaRPr lang="en-US" spc="-20" dirty="0">
                  <a:solidFill>
                    <a:schemeClr val="tx1"/>
                  </a:solidFill>
                </a:endParaRPr>
              </a:p>
              <a:p>
                <a:pPr marL="0" marR="5080" indent="0">
                  <a:lnSpc>
                    <a:spcPct val="100000"/>
                  </a:lnSpc>
                  <a:buNone/>
                </a:pPr>
                <a:r>
                  <a:rPr lang="en-US" spc="-10" dirty="0">
                    <a:solidFill>
                      <a:schemeClr val="tx1"/>
                    </a:solidFill>
                  </a:rPr>
                  <a:t>Usu</a:t>
                </a:r>
                <a:r>
                  <a:rPr lang="en-US" spc="-5" dirty="0">
                    <a:solidFill>
                      <a:schemeClr val="tx1"/>
                    </a:solidFill>
                  </a:rPr>
                  <a:t>ally,</a:t>
                </a:r>
                <a:r>
                  <a:rPr lang="en-US" spc="120" dirty="0">
                    <a:solidFill>
                      <a:schemeClr val="tx1"/>
                    </a:solidFill>
                  </a:rPr>
                  <a:t> </a:t>
                </a:r>
                <a14:m>
                  <m:oMath xmlns:m="http://schemas.openxmlformats.org/officeDocument/2006/math">
                    <m:rad>
                      <m:radPr>
                        <m:degHide m:val="on"/>
                        <m:ctrlPr>
                          <a:rPr lang="en-US" i="1" spc="120" smtClean="0">
                            <a:solidFill>
                              <a:schemeClr val="tx1"/>
                            </a:solidFill>
                            <a:latin typeface="Cambria Math" panose="02040503050406030204" pitchFamily="18" charset="0"/>
                            <a:cs typeface="Times New Roman"/>
                          </a:rPr>
                        </m:ctrlPr>
                      </m:radPr>
                      <m:deg/>
                      <m:e>
                        <m:r>
                          <m:rPr>
                            <m:nor/>
                          </m:rPr>
                          <a:rPr lang="en-US" spc="-5" dirty="0">
                            <a:solidFill>
                              <a:schemeClr val="tx1"/>
                            </a:solidFill>
                          </a:rPr>
                          <m:t>1</m:t>
                        </m:r>
                        <m:r>
                          <m:rPr>
                            <m:nor/>
                          </m:rPr>
                          <a:rPr lang="en-US" spc="-30" dirty="0">
                            <a:solidFill>
                              <a:schemeClr val="tx1"/>
                            </a:solidFill>
                          </a:rPr>
                          <m:t> </m:t>
                        </m:r>
                        <m:r>
                          <m:rPr>
                            <m:nor/>
                          </m:rPr>
                          <a:rPr lang="en-US" spc="-25" dirty="0">
                            <a:solidFill>
                              <a:schemeClr val="tx1"/>
                            </a:solidFill>
                          </a:rPr>
                          <m:t>+</m:t>
                        </m:r>
                        <m:r>
                          <m:rPr>
                            <m:nor/>
                          </m:rPr>
                          <a:rPr lang="en-US" spc="120" dirty="0">
                            <a:solidFill>
                              <a:schemeClr val="tx1"/>
                            </a:solidFill>
                          </a:rPr>
                          <m:t> </m:t>
                        </m:r>
                        <m:r>
                          <a:rPr lang="en-US" i="1" spc="-5" dirty="0">
                            <a:solidFill>
                              <a:schemeClr val="tx1"/>
                            </a:solidFill>
                            <a:latin typeface="Cambria Math" panose="02040503050406030204" pitchFamily="18" charset="0"/>
                            <a:cs typeface="Times New Roman"/>
                          </a:rPr>
                          <m:t>𝑓</m:t>
                        </m:r>
                        <m:r>
                          <a:rPr lang="en-US" i="1" spc="-5" dirty="0">
                            <a:solidFill>
                              <a:schemeClr val="tx1"/>
                            </a:solidFill>
                            <a:latin typeface="Cambria Math" panose="02040503050406030204" pitchFamily="18" charset="0"/>
                            <a:cs typeface="Times New Roman"/>
                          </a:rPr>
                          <m:t>′(</m:t>
                        </m:r>
                        <m:r>
                          <a:rPr lang="en-US" i="1" spc="-5" dirty="0">
                            <a:solidFill>
                              <a:schemeClr val="tx1"/>
                            </a:solidFill>
                            <a:latin typeface="Cambria Math" panose="02040503050406030204" pitchFamily="18" charset="0"/>
                            <a:cs typeface="Times New Roman"/>
                          </a:rPr>
                          <m:t>𝑥</m:t>
                        </m:r>
                        <m:r>
                          <a:rPr lang="en-US" i="1" spc="-5" dirty="0">
                            <a:solidFill>
                              <a:schemeClr val="tx1"/>
                            </a:solidFill>
                            <a:latin typeface="Cambria Math" panose="02040503050406030204" pitchFamily="18" charset="0"/>
                            <a:cs typeface="Times New Roman"/>
                          </a:rPr>
                          <m:t>)</m:t>
                        </m:r>
                        <m:r>
                          <m:rPr>
                            <m:nor/>
                          </m:rPr>
                          <a:rPr lang="en-US" baseline="25925" dirty="0">
                            <a:solidFill>
                              <a:schemeClr val="tx1"/>
                            </a:solidFill>
                          </a:rPr>
                          <m:t>2</m:t>
                        </m:r>
                      </m:e>
                    </m:rad>
                  </m:oMath>
                </a14:m>
                <a:r>
                  <a:rPr lang="en-US" spc="-10" dirty="0">
                    <a:solidFill>
                      <a:schemeClr val="tx1"/>
                    </a:solidFill>
                  </a:rPr>
                  <a:t>  doe</a:t>
                </a:r>
                <a:r>
                  <a:rPr lang="en-US" spc="-5" dirty="0">
                    <a:solidFill>
                      <a:schemeClr val="tx1"/>
                    </a:solidFill>
                  </a:rPr>
                  <a:t>s</a:t>
                </a:r>
                <a:r>
                  <a:rPr lang="en-US" spc="120" dirty="0">
                    <a:solidFill>
                      <a:schemeClr val="tx1"/>
                    </a:solidFill>
                  </a:rPr>
                  <a:t> </a:t>
                </a:r>
                <a:r>
                  <a:rPr lang="en-US" spc="-10" dirty="0">
                    <a:solidFill>
                      <a:schemeClr val="tx1"/>
                    </a:solidFill>
                  </a:rPr>
                  <a:t>no</a:t>
                </a:r>
                <a:r>
                  <a:rPr lang="en-US" spc="-5" dirty="0">
                    <a:solidFill>
                      <a:schemeClr val="tx1"/>
                    </a:solidFill>
                  </a:rPr>
                  <a:t>t</a:t>
                </a:r>
                <a:r>
                  <a:rPr lang="en-US" spc="120" dirty="0">
                    <a:solidFill>
                      <a:schemeClr val="tx1"/>
                    </a:solidFill>
                  </a:rPr>
                  <a:t> </a:t>
                </a:r>
                <a:r>
                  <a:rPr lang="en-US" spc="-10" dirty="0">
                    <a:solidFill>
                      <a:schemeClr val="tx1"/>
                    </a:solidFill>
                  </a:rPr>
                  <a:t>hav</a:t>
                </a:r>
                <a:r>
                  <a:rPr lang="en-US" spc="-5" dirty="0">
                    <a:solidFill>
                      <a:schemeClr val="tx1"/>
                    </a:solidFill>
                  </a:rPr>
                  <a:t>e</a:t>
                </a:r>
                <a:r>
                  <a:rPr lang="en-US" spc="120" dirty="0">
                    <a:solidFill>
                      <a:schemeClr val="tx1"/>
                    </a:solidFill>
                  </a:rPr>
                  <a:t> </a:t>
                </a:r>
                <a:r>
                  <a:rPr lang="en-US" spc="-10" dirty="0">
                    <a:solidFill>
                      <a:schemeClr val="tx1"/>
                    </a:solidFill>
                  </a:rPr>
                  <a:t>a</a:t>
                </a:r>
                <a:r>
                  <a:rPr lang="en-US" spc="-5" dirty="0">
                    <a:solidFill>
                      <a:schemeClr val="tx1"/>
                    </a:solidFill>
                  </a:rPr>
                  <a:t>n</a:t>
                </a:r>
                <a:r>
                  <a:rPr lang="en-US" spc="120" dirty="0">
                    <a:solidFill>
                      <a:schemeClr val="tx1"/>
                    </a:solidFill>
                  </a:rPr>
                  <a:t> </a:t>
                </a:r>
                <a:r>
                  <a:rPr lang="en-US" spc="-10" dirty="0">
                    <a:solidFill>
                      <a:schemeClr val="tx1"/>
                    </a:solidFill>
                  </a:rPr>
                  <a:t>elementar</a:t>
                </a:r>
                <a:r>
                  <a:rPr lang="en-US" spc="-5" dirty="0">
                    <a:solidFill>
                      <a:schemeClr val="tx1"/>
                    </a:solidFill>
                  </a:rPr>
                  <a:t>y</a:t>
                </a:r>
                <a:r>
                  <a:rPr lang="en-US" spc="120" dirty="0">
                    <a:solidFill>
                      <a:schemeClr val="tx1"/>
                    </a:solidFill>
                  </a:rPr>
                  <a:t> </a:t>
                </a:r>
                <a:r>
                  <a:rPr lang="en-US" spc="-10" dirty="0">
                    <a:solidFill>
                      <a:schemeClr val="tx1"/>
                    </a:solidFill>
                  </a:rPr>
                  <a:t>antiderivativ</a:t>
                </a:r>
                <a:r>
                  <a:rPr lang="en-US" spc="-5" dirty="0">
                    <a:solidFill>
                      <a:schemeClr val="tx1"/>
                    </a:solidFill>
                  </a:rPr>
                  <a:t>e</a:t>
                </a:r>
                <a:r>
                  <a:rPr lang="en-US" spc="120" dirty="0">
                    <a:solidFill>
                      <a:schemeClr val="tx1"/>
                    </a:solidFill>
                  </a:rPr>
                  <a:t> </a:t>
                </a:r>
                <a:r>
                  <a:rPr lang="en-US" spc="-10" dirty="0">
                    <a:solidFill>
                      <a:schemeClr val="tx1"/>
                    </a:solidFill>
                  </a:rPr>
                  <a:t>an</a:t>
                </a:r>
                <a:r>
                  <a:rPr lang="en-US" spc="-5" dirty="0">
                    <a:solidFill>
                      <a:schemeClr val="tx1"/>
                    </a:solidFill>
                  </a:rPr>
                  <a:t>d</a:t>
                </a:r>
                <a:r>
                  <a:rPr lang="en-US" spc="120" dirty="0">
                    <a:solidFill>
                      <a:schemeClr val="tx1"/>
                    </a:solidFill>
                  </a:rPr>
                  <a:t> </a:t>
                </a:r>
                <a:r>
                  <a:rPr lang="en-US" spc="-10" dirty="0">
                    <a:solidFill>
                      <a:schemeClr val="tx1"/>
                    </a:solidFill>
                  </a:rPr>
                  <a:t>ther</a:t>
                </a:r>
                <a:r>
                  <a:rPr lang="en-US" spc="-5" dirty="0">
                    <a:solidFill>
                      <a:schemeClr val="tx1"/>
                    </a:solidFill>
                  </a:rPr>
                  <a:t>e</a:t>
                </a:r>
                <a:r>
                  <a:rPr lang="en-US" spc="120" dirty="0">
                    <a:solidFill>
                      <a:schemeClr val="tx1"/>
                    </a:solidFill>
                  </a:rPr>
                  <a:t> </a:t>
                </a:r>
                <a:r>
                  <a:rPr lang="en-US" spc="-5" dirty="0">
                    <a:solidFill>
                      <a:schemeClr val="tx1"/>
                    </a:solidFill>
                  </a:rPr>
                  <a:t>is</a:t>
                </a:r>
                <a:r>
                  <a:rPr lang="en-US" spc="120" dirty="0">
                    <a:solidFill>
                      <a:schemeClr val="tx1"/>
                    </a:solidFill>
                  </a:rPr>
                  <a:t> </a:t>
                </a:r>
                <a:r>
                  <a:rPr lang="en-US" spc="-10" dirty="0">
                    <a:solidFill>
                      <a:schemeClr val="tx1"/>
                    </a:solidFill>
                  </a:rPr>
                  <a:t>n</a:t>
                </a:r>
                <a:r>
                  <a:rPr lang="en-US" spc="-5" dirty="0">
                    <a:solidFill>
                      <a:schemeClr val="tx1"/>
                    </a:solidFill>
                  </a:rPr>
                  <a:t>o</a:t>
                </a:r>
                <a:r>
                  <a:rPr lang="en-US" spc="120" dirty="0">
                    <a:solidFill>
                      <a:schemeClr val="tx1"/>
                    </a:solidFill>
                  </a:rPr>
                  <a:t> </a:t>
                </a:r>
                <a:r>
                  <a:rPr lang="en-US" spc="-10" dirty="0">
                    <a:solidFill>
                      <a:schemeClr val="tx1"/>
                    </a:solidFill>
                  </a:rPr>
                  <a:t>explicit formul</a:t>
                </a:r>
                <a:r>
                  <a:rPr lang="en-US" spc="-5" dirty="0">
                    <a:solidFill>
                      <a:schemeClr val="tx1"/>
                    </a:solidFill>
                  </a:rPr>
                  <a:t>a</a:t>
                </a:r>
                <a:r>
                  <a:rPr lang="en-US" spc="110" dirty="0">
                    <a:solidFill>
                      <a:schemeClr val="tx1"/>
                    </a:solidFill>
                  </a:rPr>
                  <a:t> </a:t>
                </a:r>
                <a:r>
                  <a:rPr lang="en-US" spc="-5" dirty="0">
                    <a:solidFill>
                      <a:schemeClr val="tx1"/>
                    </a:solidFill>
                  </a:rPr>
                  <a:t>f</a:t>
                </a:r>
                <a:r>
                  <a:rPr lang="en-US" spc="-10" dirty="0">
                    <a:solidFill>
                      <a:schemeClr val="tx1"/>
                    </a:solidFill>
                  </a:rPr>
                  <a:t>o</a:t>
                </a:r>
                <a:r>
                  <a:rPr lang="en-US" spc="-5" dirty="0">
                    <a:solidFill>
                      <a:schemeClr val="tx1"/>
                    </a:solidFill>
                  </a:rPr>
                  <a:t>r</a:t>
                </a:r>
                <a:r>
                  <a:rPr lang="en-US" spc="110" dirty="0">
                    <a:solidFill>
                      <a:schemeClr val="tx1"/>
                    </a:solidFill>
                  </a:rPr>
                  <a:t> </a:t>
                </a:r>
                <a:r>
                  <a:rPr lang="en-US" spc="-10" dirty="0">
                    <a:solidFill>
                      <a:schemeClr val="tx1"/>
                    </a:solidFill>
                  </a:rPr>
                  <a:t>th</a:t>
                </a:r>
                <a:r>
                  <a:rPr lang="en-US" spc="-5" dirty="0">
                    <a:solidFill>
                      <a:schemeClr val="tx1"/>
                    </a:solidFill>
                  </a:rPr>
                  <a:t>e</a:t>
                </a:r>
                <a:r>
                  <a:rPr lang="en-US" spc="110" dirty="0">
                    <a:solidFill>
                      <a:schemeClr val="tx1"/>
                    </a:solidFill>
                  </a:rPr>
                  <a:t> </a:t>
                </a:r>
                <a:r>
                  <a:rPr lang="en-US" spc="-10" dirty="0">
                    <a:solidFill>
                      <a:schemeClr val="tx1"/>
                    </a:solidFill>
                  </a:rPr>
                  <a:t>ar</a:t>
                </a:r>
                <a:r>
                  <a:rPr lang="en-US" spc="-5" dirty="0">
                    <a:solidFill>
                      <a:schemeClr val="tx1"/>
                    </a:solidFill>
                  </a:rPr>
                  <a:t>c</a:t>
                </a:r>
                <a:r>
                  <a:rPr lang="en-US" spc="110" dirty="0">
                    <a:solidFill>
                      <a:schemeClr val="tx1"/>
                    </a:solidFill>
                  </a:rPr>
                  <a:t> </a:t>
                </a:r>
                <a:r>
                  <a:rPr lang="en-US" spc="-10" dirty="0">
                    <a:solidFill>
                      <a:schemeClr val="tx1"/>
                    </a:solidFill>
                  </a:rPr>
                  <a:t>length</a:t>
                </a:r>
                <a:r>
                  <a:rPr lang="en-US" spc="-5" dirty="0">
                    <a:solidFill>
                      <a:schemeClr val="tx1"/>
                    </a:solidFill>
                  </a:rPr>
                  <a:t>.</a:t>
                </a:r>
                <a:r>
                  <a:rPr lang="en-US" spc="114" dirty="0">
                    <a:solidFill>
                      <a:schemeClr val="tx1"/>
                    </a:solidFill>
                  </a:rPr>
                  <a:t> </a:t>
                </a:r>
                <a:r>
                  <a:rPr lang="en-US" spc="-15" dirty="0">
                    <a:solidFill>
                      <a:schemeClr val="tx1"/>
                    </a:solidFill>
                  </a:rPr>
                  <a:t>However</a:t>
                </a:r>
                <a:r>
                  <a:rPr lang="en-US" spc="-5" dirty="0">
                    <a:solidFill>
                      <a:schemeClr val="tx1"/>
                    </a:solidFill>
                  </a:rPr>
                  <a:t>,</a:t>
                </a:r>
                <a:r>
                  <a:rPr lang="en-US" spc="110" dirty="0">
                    <a:solidFill>
                      <a:schemeClr val="tx1"/>
                    </a:solidFill>
                  </a:rPr>
                  <a:t> </a:t>
                </a:r>
                <a:r>
                  <a:rPr lang="en-US" spc="-15" dirty="0">
                    <a:solidFill>
                      <a:schemeClr val="tx1"/>
                    </a:solidFill>
                  </a:rPr>
                  <a:t>w</a:t>
                </a:r>
                <a:r>
                  <a:rPr lang="en-US" spc="-5" dirty="0">
                    <a:solidFill>
                      <a:schemeClr val="tx1"/>
                    </a:solidFill>
                  </a:rPr>
                  <a:t>e</a:t>
                </a:r>
                <a:r>
                  <a:rPr lang="en-US" spc="110" dirty="0">
                    <a:solidFill>
                      <a:schemeClr val="tx1"/>
                    </a:solidFill>
                  </a:rPr>
                  <a:t> </a:t>
                </a:r>
                <a:r>
                  <a:rPr lang="en-US" spc="-10" dirty="0">
                    <a:solidFill>
                      <a:schemeClr val="tx1"/>
                    </a:solidFill>
                  </a:rPr>
                  <a:t>ca</a:t>
                </a:r>
                <a:r>
                  <a:rPr lang="en-US" spc="-5" dirty="0">
                    <a:solidFill>
                      <a:schemeClr val="tx1"/>
                    </a:solidFill>
                  </a:rPr>
                  <a:t>n</a:t>
                </a:r>
                <a:r>
                  <a:rPr lang="en-US" spc="110" dirty="0">
                    <a:solidFill>
                      <a:schemeClr val="tx1"/>
                    </a:solidFill>
                  </a:rPr>
                  <a:t> </a:t>
                </a:r>
                <a:r>
                  <a:rPr lang="en-US" spc="-10" dirty="0">
                    <a:solidFill>
                      <a:schemeClr val="tx1"/>
                    </a:solidFill>
                  </a:rPr>
                  <a:t>alway</a:t>
                </a:r>
                <a:r>
                  <a:rPr lang="en-US" spc="-5" dirty="0">
                    <a:solidFill>
                      <a:schemeClr val="tx1"/>
                    </a:solidFill>
                  </a:rPr>
                  <a:t>s</a:t>
                </a:r>
                <a:r>
                  <a:rPr lang="en-US" spc="110" dirty="0">
                    <a:solidFill>
                      <a:schemeClr val="tx1"/>
                    </a:solidFill>
                  </a:rPr>
                  <a:t> </a:t>
                </a:r>
                <a:r>
                  <a:rPr lang="en-US" spc="-10" dirty="0">
                    <a:solidFill>
                      <a:schemeClr val="tx1"/>
                    </a:solidFill>
                  </a:rPr>
                  <a:t>approximat</a:t>
                </a:r>
                <a:r>
                  <a:rPr lang="en-US" spc="-5" dirty="0">
                    <a:solidFill>
                      <a:schemeClr val="tx1"/>
                    </a:solidFill>
                  </a:rPr>
                  <a:t>e</a:t>
                </a:r>
                <a:r>
                  <a:rPr lang="en-US" spc="114" dirty="0">
                    <a:solidFill>
                      <a:schemeClr val="tx1"/>
                    </a:solidFill>
                  </a:rPr>
                  <a:t> </a:t>
                </a:r>
                <a:r>
                  <a:rPr lang="en-US" spc="-10" dirty="0">
                    <a:solidFill>
                      <a:schemeClr val="tx1"/>
                    </a:solidFill>
                  </a:rPr>
                  <a:t>ar</a:t>
                </a:r>
                <a:r>
                  <a:rPr lang="en-US" spc="-5" dirty="0">
                    <a:solidFill>
                      <a:schemeClr val="tx1"/>
                    </a:solidFill>
                  </a:rPr>
                  <a:t>c</a:t>
                </a:r>
                <a:r>
                  <a:rPr lang="en-US" spc="110" dirty="0">
                    <a:solidFill>
                      <a:schemeClr val="tx1"/>
                    </a:solidFill>
                  </a:rPr>
                  <a:t> </a:t>
                </a:r>
                <a:r>
                  <a:rPr lang="en-US" spc="-5" dirty="0">
                    <a:solidFill>
                      <a:schemeClr val="tx1"/>
                    </a:solidFill>
                  </a:rPr>
                  <a:t>l</a:t>
                </a:r>
                <a:r>
                  <a:rPr lang="en-US" spc="-10" dirty="0">
                    <a:solidFill>
                      <a:schemeClr val="tx1"/>
                    </a:solidFill>
                  </a:rPr>
                  <a:t>engt</a:t>
                </a:r>
                <a:r>
                  <a:rPr lang="en-US" spc="-5" dirty="0">
                    <a:solidFill>
                      <a:schemeClr val="tx1"/>
                    </a:solidFill>
                  </a:rPr>
                  <a:t>h</a:t>
                </a:r>
                <a:r>
                  <a:rPr lang="en-US" spc="110" dirty="0">
                    <a:solidFill>
                      <a:schemeClr val="tx1"/>
                    </a:solidFill>
                  </a:rPr>
                  <a:t> </a:t>
                </a:r>
                <a:r>
                  <a:rPr lang="en-US" spc="-10" dirty="0">
                    <a:solidFill>
                      <a:schemeClr val="tx1"/>
                    </a:solidFill>
                  </a:rPr>
                  <a:t>b</a:t>
                </a:r>
                <a:r>
                  <a:rPr lang="en-US" spc="-5" dirty="0">
                    <a:solidFill>
                      <a:schemeClr val="tx1"/>
                    </a:solidFill>
                  </a:rPr>
                  <a:t>y</a:t>
                </a:r>
                <a:r>
                  <a:rPr lang="en-US" spc="110" dirty="0">
                    <a:solidFill>
                      <a:schemeClr val="tx1"/>
                    </a:solidFill>
                  </a:rPr>
                  <a:t> </a:t>
                </a:r>
                <a:r>
                  <a:rPr lang="en-US" spc="-10" dirty="0">
                    <a:solidFill>
                      <a:schemeClr val="tx1"/>
                    </a:solidFill>
                  </a:rPr>
                  <a:t>using numerica</a:t>
                </a:r>
                <a:r>
                  <a:rPr lang="en-US" spc="-5" dirty="0">
                    <a:solidFill>
                      <a:schemeClr val="tx1"/>
                    </a:solidFill>
                  </a:rPr>
                  <a:t>l</a:t>
                </a:r>
                <a:r>
                  <a:rPr lang="en-US" dirty="0">
                    <a:solidFill>
                      <a:schemeClr val="tx1"/>
                    </a:solidFill>
                  </a:rPr>
                  <a:t> </a:t>
                </a:r>
                <a:r>
                  <a:rPr lang="en-US" spc="-10" dirty="0">
                    <a:solidFill>
                      <a:schemeClr val="tx1"/>
                    </a:solidFill>
                  </a:rPr>
                  <a:t>integration.</a:t>
                </a:r>
                <a:endParaRPr lang="en-US" dirty="0">
                  <a:solidFill>
                    <a:schemeClr val="tx1"/>
                  </a:solidFill>
                </a:endParaRPr>
              </a:p>
              <a:p>
                <a:pPr marL="0" marR="5080" indent="0" algn="just">
                  <a:lnSpc>
                    <a:spcPct val="100000"/>
                  </a:lnSpc>
                  <a:buNone/>
                </a:pPr>
                <a:endParaRPr lang="en-US" dirty="0"/>
              </a:p>
              <a:p>
                <a:pPr marL="0" indent="0">
                  <a:lnSpc>
                    <a:spcPts val="1200"/>
                  </a:lnSpc>
                  <a:buNone/>
                </a:pPr>
                <a:r>
                  <a:rPr lang="en-US" b="1" u="sng" spc="-170" dirty="0"/>
                  <a:t>E</a:t>
                </a:r>
                <a:r>
                  <a:rPr lang="en-US" b="1" u="sng" spc="-30" dirty="0"/>
                  <a:t>X</a:t>
                </a:r>
                <a:r>
                  <a:rPr lang="en-US" b="1" u="sng" spc="-20" dirty="0"/>
                  <a:t>AMPL</a:t>
                </a:r>
                <a:r>
                  <a:rPr lang="en-US" b="1" u="sng" spc="-120" dirty="0"/>
                  <a:t>E</a:t>
                </a:r>
                <a:r>
                  <a:rPr lang="en-US" b="1" spc="-120" dirty="0"/>
                  <a:t>:</a:t>
                </a:r>
                <a:r>
                  <a:rPr lang="en-US" dirty="0"/>
                  <a:t>  </a:t>
                </a:r>
                <a:r>
                  <a:rPr lang="en-US" spc="-120" dirty="0"/>
                  <a:t> </a:t>
                </a:r>
                <a:r>
                  <a:rPr lang="en-US" b="1" dirty="0"/>
                  <a:t>N</a:t>
                </a:r>
                <a:r>
                  <a:rPr lang="en-US" b="1" spc="5" dirty="0"/>
                  <a:t>o</a:t>
                </a:r>
                <a:r>
                  <a:rPr lang="en-US" b="1" spc="-5" dirty="0"/>
                  <a:t> Exac</a:t>
                </a:r>
                <a:r>
                  <a:rPr lang="en-US" b="1" dirty="0"/>
                  <a:t>t</a:t>
                </a:r>
                <a:r>
                  <a:rPr lang="en-US" b="1" spc="-5" dirty="0"/>
                  <a:t> Formul</a:t>
                </a:r>
                <a:r>
                  <a:rPr lang="en-US" b="1" dirty="0"/>
                  <a:t>a</a:t>
                </a:r>
                <a:r>
                  <a:rPr lang="en-US" b="1" spc="-5" dirty="0"/>
                  <a:t> fo</a:t>
                </a:r>
                <a:r>
                  <a:rPr lang="en-US" b="1" dirty="0"/>
                  <a:t>r</a:t>
                </a:r>
                <a:r>
                  <a:rPr lang="en-US" b="1" spc="-5" dirty="0"/>
                  <a:t> </a:t>
                </a:r>
                <a:r>
                  <a:rPr lang="en-US" b="1" spc="-50" dirty="0"/>
                  <a:t>A</a:t>
                </a:r>
                <a:r>
                  <a:rPr lang="en-US" b="1" spc="15" dirty="0"/>
                  <a:t>r</a:t>
                </a:r>
                <a:r>
                  <a:rPr lang="en-US" b="1" spc="30" dirty="0"/>
                  <a:t>c</a:t>
                </a:r>
                <a:r>
                  <a:rPr lang="en-US" b="1" spc="-5" dirty="0"/>
                  <a:t> </a:t>
                </a:r>
                <a:r>
                  <a:rPr lang="en-US" b="1" spc="-10" dirty="0"/>
                  <a:t>Lengt</a:t>
                </a:r>
                <a:r>
                  <a:rPr lang="en-US" b="1" spc="-5" dirty="0"/>
                  <a:t>h</a:t>
                </a:r>
                <a:r>
                  <a:rPr lang="en-US" b="1" dirty="0"/>
                  <a:t>   </a:t>
                </a:r>
                <a:r>
                  <a:rPr lang="en-US" b="1" spc="85" dirty="0"/>
                  <a:t> </a:t>
                </a:r>
                <a:r>
                  <a:rPr lang="en-US" spc="-10" dirty="0"/>
                  <a:t>Approximat</a:t>
                </a:r>
                <a:r>
                  <a:rPr lang="en-US" spc="-5" dirty="0"/>
                  <a:t>e</a:t>
                </a:r>
                <a:r>
                  <a:rPr lang="en-US" spc="-50" dirty="0"/>
                  <a:t> </a:t>
                </a:r>
                <a:r>
                  <a:rPr lang="en-US" spc="-10" dirty="0"/>
                  <a:t>th</a:t>
                </a:r>
                <a:r>
                  <a:rPr lang="en-US" spc="-5" dirty="0"/>
                  <a:t>e</a:t>
                </a:r>
                <a:r>
                  <a:rPr lang="en-US" spc="-50" dirty="0"/>
                  <a:t> </a:t>
                </a:r>
                <a:r>
                  <a:rPr lang="en-US" spc="-5" dirty="0"/>
                  <a:t>l</a:t>
                </a:r>
                <a:r>
                  <a:rPr lang="en-US" spc="-10" dirty="0"/>
                  <a:t>engt</a:t>
                </a:r>
                <a:r>
                  <a:rPr lang="en-US" spc="-5" dirty="0"/>
                  <a:t>h</a:t>
                </a:r>
                <a:r>
                  <a:rPr lang="en-US" spc="-50" dirty="0"/>
                  <a:t> </a:t>
                </a:r>
                <a:r>
                  <a:rPr lang="en-US" i="1" spc="-5" dirty="0"/>
                  <a:t>s</a:t>
                </a:r>
                <a:r>
                  <a:rPr lang="en-US" i="1" spc="10" dirty="0"/>
                  <a:t> </a:t>
                </a:r>
                <a:r>
                  <a:rPr lang="en-US" spc="-10" dirty="0"/>
                  <a:t>o</a:t>
                </a:r>
                <a:r>
                  <a:rPr lang="en-US" spc="-5" dirty="0"/>
                  <a:t>f</a:t>
                </a:r>
                <a:r>
                  <a:rPr lang="en-US" spc="15" dirty="0"/>
                  <a:t> </a:t>
                </a:r>
                <a:r>
                  <a:rPr lang="en-US" i="1" spc="-5" dirty="0"/>
                  <a:t>y</a:t>
                </a:r>
                <a:r>
                  <a:rPr lang="en-US" i="1" spc="75" dirty="0"/>
                  <a:t> </a:t>
                </a:r>
                <a:r>
                  <a:rPr lang="en-US" spc="-25" dirty="0"/>
                  <a:t>=</a:t>
                </a:r>
                <a:r>
                  <a:rPr lang="en-US" spc="-40" dirty="0"/>
                  <a:t> </a:t>
                </a:r>
                <a:r>
                  <a:rPr lang="en-US" spc="-5" dirty="0"/>
                  <a:t>sin</a:t>
                </a:r>
                <a:r>
                  <a:rPr lang="en-US" spc="-60" dirty="0"/>
                  <a:t> </a:t>
                </a:r>
                <a:r>
                  <a:rPr lang="en-US" i="1" spc="-5" dirty="0"/>
                  <a:t>x</a:t>
                </a:r>
                <a:endParaRPr lang="en-US" dirty="0"/>
              </a:p>
              <a:p>
                <a:pPr marL="0" indent="0">
                  <a:lnSpc>
                    <a:spcPts val="1200"/>
                  </a:lnSpc>
                  <a:buNone/>
                </a:pPr>
                <a:r>
                  <a:rPr lang="en-US" spc="-10" dirty="0"/>
                  <a:t>ove</a:t>
                </a:r>
                <a:r>
                  <a:rPr lang="en-US" spc="-5" dirty="0"/>
                  <a:t>r [0,</a:t>
                </a:r>
                <a:r>
                  <a:rPr lang="en-US" spc="-85" dirty="0"/>
                  <a:t> </a:t>
                </a:r>
                <a:r>
                  <a:rPr lang="en-US" i="1" spc="-45" dirty="0"/>
                  <a:t>π</a:t>
                </a:r>
                <a:r>
                  <a:rPr lang="en-US" i="1" spc="-254" dirty="0"/>
                  <a:t> </a:t>
                </a:r>
                <a:r>
                  <a:rPr lang="en-US" spc="-5" dirty="0"/>
                  <a:t>] </a:t>
                </a:r>
                <a:r>
                  <a:rPr lang="en-US" spc="-10" dirty="0"/>
                  <a:t>usin</a:t>
                </a:r>
                <a:r>
                  <a:rPr lang="en-US" spc="-5" dirty="0"/>
                  <a:t>g </a:t>
                </a:r>
                <a:r>
                  <a:rPr lang="en-US" spc="-10" dirty="0"/>
                  <a:t>Simpson’</a:t>
                </a:r>
                <a:r>
                  <a:rPr lang="en-US" spc="-5" dirty="0"/>
                  <a:t>s</a:t>
                </a:r>
                <a:r>
                  <a:rPr lang="en-US" dirty="0"/>
                  <a:t> </a:t>
                </a:r>
                <a:r>
                  <a:rPr lang="en-US" spc="-10" dirty="0"/>
                  <a:t>Rule</a:t>
                </a:r>
                <a:r>
                  <a:rPr lang="en-US" spc="-5" dirty="0"/>
                  <a:t>, </a:t>
                </a:r>
                <a:r>
                  <a:rPr lang="en-US" spc="-10" dirty="0"/>
                  <a:t>computin</a:t>
                </a:r>
                <a:r>
                  <a:rPr lang="en-US" spc="-5" dirty="0"/>
                  <a:t>g</a:t>
                </a:r>
                <a:r>
                  <a:rPr lang="en-US" spc="50" dirty="0"/>
                  <a:t> </a:t>
                </a:r>
                <a:r>
                  <a:rPr lang="en-US" i="1" spc="25" dirty="0"/>
                  <a:t>S</a:t>
                </a:r>
                <a:r>
                  <a:rPr lang="en-US" i="1" baseline="-11111" dirty="0"/>
                  <a:t>N </a:t>
                </a:r>
                <a:r>
                  <a:rPr lang="en-US" i="1" spc="15" baseline="-11111" dirty="0"/>
                  <a:t> </a:t>
                </a:r>
                <a:r>
                  <a:rPr lang="en-US" spc="-5" dirty="0"/>
                  <a:t>for</a:t>
                </a:r>
                <a:r>
                  <a:rPr lang="en-US" spc="65" dirty="0"/>
                  <a:t> </a:t>
                </a:r>
                <a:r>
                  <a:rPr lang="en-US" i="1" spc="-10" dirty="0"/>
                  <a:t>N</a:t>
                </a:r>
                <a:r>
                  <a:rPr lang="en-US" i="1" dirty="0"/>
                  <a:t> </a:t>
                </a:r>
                <a:r>
                  <a:rPr lang="en-US" i="1" spc="-110" dirty="0"/>
                  <a:t> </a:t>
                </a:r>
                <a:r>
                  <a:rPr lang="en-US" spc="-25" dirty="0"/>
                  <a:t>=</a:t>
                </a:r>
                <a:r>
                  <a:rPr lang="en-US" spc="-40" dirty="0"/>
                  <a:t> </a:t>
                </a:r>
                <a:r>
                  <a:rPr lang="en-US" spc="-10" dirty="0"/>
                  <a:t>6</a:t>
                </a:r>
                <a:r>
                  <a:rPr lang="en-US" spc="-5" dirty="0"/>
                  <a:t>.</a:t>
                </a:r>
                <a:endParaRPr lang="en-US" dirty="0"/>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1553657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8.2  Arc Length and Surface </a:t>
            </a:r>
            <a:r>
              <a:rPr lang="en-US" sz="3100" dirty="0"/>
              <a:t>Area (</a:t>
            </a:r>
            <a:r>
              <a:rPr lang="en-US" sz="3100" dirty="0" smtClean="0"/>
              <a:t>11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spc="-5" dirty="0">
                    <a:solidFill>
                      <a:schemeClr val="tx1"/>
                    </a:solidFill>
                  </a:rPr>
                  <a:t>Solution </a:t>
                </a:r>
                <a:r>
                  <a:rPr lang="en-US" b="1" spc="95"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hav</a:t>
                </a:r>
                <a:r>
                  <a:rPr lang="en-US" spc="-5" dirty="0">
                    <a:solidFill>
                      <a:schemeClr val="tx1"/>
                    </a:solidFill>
                  </a:rPr>
                  <a:t>e</a:t>
                </a:r>
                <a:r>
                  <a:rPr lang="en-US" spc="60" dirty="0">
                    <a:solidFill>
                      <a:schemeClr val="tx1"/>
                    </a:solidFill>
                  </a:rPr>
                  <a:t> </a:t>
                </a:r>
                <a:r>
                  <a:rPr lang="en-US" i="1" spc="45" dirty="0">
                    <a:solidFill>
                      <a:schemeClr val="tx1"/>
                    </a:solidFill>
                  </a:rPr>
                  <a:t>y</a:t>
                </a:r>
                <a14:m>
                  <m:oMath xmlns:m="http://schemas.openxmlformats.org/officeDocument/2006/math">
                    <m:r>
                      <a:rPr lang="en-US" i="1" spc="-5" dirty="0">
                        <a:latin typeface="Cambria Math" panose="02040503050406030204" pitchFamily="18" charset="0"/>
                        <a:cs typeface="Times New Roman"/>
                      </a:rPr>
                      <m:t>′</m:t>
                    </m:r>
                  </m:oMath>
                </a14:m>
                <a:r>
                  <a:rPr lang="en-US" spc="135" baseline="259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co</a:t>
                </a:r>
                <a:r>
                  <a:rPr lang="en-US" spc="-5" dirty="0">
                    <a:solidFill>
                      <a:schemeClr val="tx1"/>
                    </a:solidFill>
                  </a:rPr>
                  <a:t>s</a:t>
                </a:r>
                <a:r>
                  <a:rPr lang="en-US" spc="-60" dirty="0">
                    <a:solidFill>
                      <a:schemeClr val="tx1"/>
                    </a:solidFill>
                  </a:rPr>
                  <a:t> </a:t>
                </a:r>
                <a:r>
                  <a:rPr lang="en-US" i="1" spc="-5" dirty="0">
                    <a:solidFill>
                      <a:schemeClr val="tx1"/>
                    </a:solidFill>
                  </a:rPr>
                  <a:t>x</a:t>
                </a:r>
                <a:r>
                  <a:rPr lang="en-US" i="1" spc="85" dirty="0">
                    <a:solidFill>
                      <a:schemeClr val="tx1"/>
                    </a:solidFill>
                  </a:rPr>
                  <a:t> </a:t>
                </a:r>
                <a:r>
                  <a:rPr lang="en-US" spc="-10" dirty="0">
                    <a:solidFill>
                      <a:schemeClr val="tx1"/>
                    </a:solidFill>
                  </a:rPr>
                  <a:t>an</a:t>
                </a:r>
                <a:r>
                  <a:rPr lang="en-US" spc="-5" dirty="0">
                    <a:solidFill>
                      <a:schemeClr val="tx1"/>
                    </a:solidFill>
                  </a:rPr>
                  <a:t>d</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cs typeface="Times New Roman"/>
                      </a:rPr>
                      <m:t>𝑔</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e>
                    </m:d>
                    <m:r>
                      <a:rPr lang="en-US" b="0" i="0" smtClean="0">
                        <a:solidFill>
                          <a:schemeClr val="tx1"/>
                        </a:solidFill>
                        <a:latin typeface="Cambria Math" panose="02040503050406030204" pitchFamily="18" charset="0"/>
                        <a:cs typeface="Times New Roman"/>
                      </a:rPr>
                      <m:t>=</m:t>
                    </m:r>
                    <m:rad>
                      <m:radPr>
                        <m:degHide m:val="on"/>
                        <m:ctrlPr>
                          <a:rPr lang="en-US" i="1" smtClean="0">
                            <a:solidFill>
                              <a:schemeClr val="tx1"/>
                            </a:solidFill>
                            <a:latin typeface="Cambria Math" panose="02040503050406030204" pitchFamily="18" charset="0"/>
                            <a:cs typeface="Times New Roman"/>
                          </a:rPr>
                        </m:ctrlPr>
                      </m:radPr>
                      <m:deg/>
                      <m:e>
                        <m:r>
                          <a:rPr lang="en-US" b="0" i="1" smtClean="0">
                            <a:solidFill>
                              <a:schemeClr val="tx1"/>
                            </a:solidFill>
                            <a:latin typeface="Cambria Math" panose="02040503050406030204" pitchFamily="18" charset="0"/>
                            <a:cs typeface="Times New Roman"/>
                          </a:rPr>
                          <m:t>1+</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𝑓</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e>
                          <m:sup>
                            <m:r>
                              <a:rPr lang="en-US" b="0" i="1" smtClean="0">
                                <a:solidFill>
                                  <a:schemeClr val="tx1"/>
                                </a:solidFill>
                                <a:latin typeface="Cambria Math" panose="02040503050406030204" pitchFamily="18" charset="0"/>
                                <a:cs typeface="Times New Roman"/>
                              </a:rPr>
                              <m:t>2</m:t>
                            </m:r>
                          </m:sup>
                        </m:sSup>
                      </m:e>
                    </m:rad>
                    <m:r>
                      <a:rPr lang="en-US" b="0" i="1" smtClean="0">
                        <a:solidFill>
                          <a:schemeClr val="tx1"/>
                        </a:solidFill>
                        <a:latin typeface="Cambria Math" panose="02040503050406030204" pitchFamily="18" charset="0"/>
                        <a:cs typeface="Times New Roman"/>
                      </a:rPr>
                      <m:t>=</m:t>
                    </m:r>
                    <m:rad>
                      <m:radPr>
                        <m:degHide m:val="on"/>
                        <m:ctrlPr>
                          <a:rPr lang="en-US" b="0" i="1" smtClean="0">
                            <a:solidFill>
                              <a:schemeClr val="tx1"/>
                            </a:solidFill>
                            <a:latin typeface="Cambria Math" panose="02040503050406030204" pitchFamily="18" charset="0"/>
                            <a:cs typeface="Times New Roman"/>
                          </a:rPr>
                        </m:ctrlPr>
                      </m:radPr>
                      <m:deg/>
                      <m:e>
                        <m:r>
                          <a:rPr lang="en-US" b="0" i="1" smtClean="0">
                            <a:solidFill>
                              <a:schemeClr val="tx1"/>
                            </a:solidFill>
                            <a:latin typeface="Cambria Math" panose="02040503050406030204" pitchFamily="18" charset="0"/>
                            <a:cs typeface="Times New Roman"/>
                          </a:rPr>
                          <m:t>1+</m:t>
                        </m:r>
                        <m:sSup>
                          <m:sSupPr>
                            <m:ctrlPr>
                              <a:rPr lang="en-US" b="0" i="1" smtClean="0">
                                <a:solidFill>
                                  <a:schemeClr val="tx1"/>
                                </a:solidFill>
                                <a:latin typeface="Cambria Math" panose="02040503050406030204" pitchFamily="18" charset="0"/>
                                <a:cs typeface="Times New Roman"/>
                              </a:rPr>
                            </m:ctrlPr>
                          </m:sSupPr>
                          <m:e>
                            <m:r>
                              <m:rPr>
                                <m:sty m:val="p"/>
                              </m:rPr>
                              <a:rPr lang="en-US" b="0" i="0" smtClean="0">
                                <a:solidFill>
                                  <a:schemeClr val="tx1"/>
                                </a:solidFill>
                                <a:latin typeface="Cambria Math" panose="02040503050406030204" pitchFamily="18" charset="0"/>
                                <a:cs typeface="Times New Roman"/>
                              </a:rPr>
                              <m:t>cos</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𝑥</m:t>
                        </m:r>
                      </m:e>
                    </m:rad>
                  </m:oMath>
                </a14:m>
                <a:r>
                  <a:rPr lang="en-US" spc="-5" dirty="0">
                    <a:solidFill>
                      <a:schemeClr val="tx1"/>
                    </a:solidFill>
                  </a:rPr>
                  <a:t>. </a:t>
                </a:r>
                <a:r>
                  <a:rPr lang="en-US" spc="-15" dirty="0">
                    <a:solidFill>
                      <a:schemeClr val="tx1"/>
                    </a:solidFill>
                  </a:rPr>
                  <a:t>Th</a:t>
                </a:r>
                <a:r>
                  <a:rPr lang="en-US" spc="-5" dirty="0">
                    <a:solidFill>
                      <a:schemeClr val="tx1"/>
                    </a:solidFill>
                  </a:rPr>
                  <a:t>e </a:t>
                </a:r>
                <a:r>
                  <a:rPr lang="en-US" spc="-10" dirty="0">
                    <a:solidFill>
                      <a:schemeClr val="tx1"/>
                    </a:solidFill>
                  </a:rPr>
                  <a:t>ar</a:t>
                </a:r>
                <a:r>
                  <a:rPr lang="en-US" spc="-5" dirty="0">
                    <a:solidFill>
                      <a:schemeClr val="tx1"/>
                    </a:solidFill>
                  </a:rPr>
                  <a:t>c l</a:t>
                </a:r>
                <a:r>
                  <a:rPr lang="en-US" spc="-10" dirty="0">
                    <a:solidFill>
                      <a:schemeClr val="tx1"/>
                    </a:solidFill>
                  </a:rPr>
                  <a:t>engt</a:t>
                </a:r>
                <a:r>
                  <a:rPr lang="en-US" spc="-5" dirty="0">
                    <a:solidFill>
                      <a:schemeClr val="tx1"/>
                    </a:solidFill>
                  </a:rPr>
                  <a:t>h</a:t>
                </a:r>
                <a:r>
                  <a:rPr lang="en-US" dirty="0">
                    <a:solidFill>
                      <a:schemeClr val="tx1"/>
                    </a:solidFill>
                  </a:rPr>
                  <a:t> </a:t>
                </a:r>
                <a:r>
                  <a:rPr lang="en-US" spc="-5" dirty="0">
                    <a:solidFill>
                      <a:schemeClr val="tx1"/>
                    </a:solidFill>
                  </a:rPr>
                  <a:t>is</a:t>
                </a: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𝑠</m:t>
                      </m:r>
                      <m:r>
                        <a:rPr lang="en-US" b="0" i="1" smtClean="0">
                          <a:solidFill>
                            <a:schemeClr val="tx1"/>
                          </a:solidFill>
                          <a:latin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0</m:t>
                          </m:r>
                        </m:sub>
                        <m:sup>
                          <m:r>
                            <a:rPr lang="en-US" b="0" i="1" smtClean="0">
                              <a:solidFill>
                                <a:schemeClr val="tx1"/>
                              </a:solidFill>
                              <a:latin typeface="Cambria Math" panose="02040503050406030204" pitchFamily="18" charset="0"/>
                              <a:ea typeface="Cambria Math" panose="02040503050406030204" pitchFamily="18" charset="0"/>
                              <a:cs typeface="Times New Roman"/>
                            </a:rPr>
                            <m:t>𝜋</m:t>
                          </m:r>
                        </m:sup>
                        <m:e>
                          <m:rad>
                            <m:radPr>
                              <m:degHide m:val="on"/>
                              <m:ctrlPr>
                                <a:rPr lang="en-US" i="1">
                                  <a:solidFill>
                                    <a:schemeClr val="tx1"/>
                                  </a:solidFill>
                                  <a:latin typeface="Cambria Math" panose="02040503050406030204" pitchFamily="18" charset="0"/>
                                  <a:cs typeface="Times New Roman"/>
                                </a:rPr>
                              </m:ctrlPr>
                            </m:radPr>
                            <m:deg/>
                            <m:e>
                              <m:r>
                                <a:rPr lang="en-US" i="1">
                                  <a:solidFill>
                                    <a:schemeClr val="tx1"/>
                                  </a:solidFill>
                                  <a:latin typeface="Cambria Math" panose="02040503050406030204" pitchFamily="18" charset="0"/>
                                  <a:cs typeface="Times New Roman"/>
                                </a:rPr>
                                <m:t>1+</m:t>
                              </m:r>
                              <m:sSup>
                                <m:sSupPr>
                                  <m:ctrlPr>
                                    <a:rPr lang="en-US" i="1">
                                      <a:solidFill>
                                        <a:schemeClr val="tx1"/>
                                      </a:solidFill>
                                      <a:latin typeface="Cambria Math" panose="02040503050406030204" pitchFamily="18" charset="0"/>
                                      <a:cs typeface="Times New Roman"/>
                                    </a:rPr>
                                  </m:ctrlPr>
                                </m:sSupPr>
                                <m:e>
                                  <m:r>
                                    <m:rPr>
                                      <m:sty m:val="p"/>
                                    </m:rPr>
                                    <a:rPr lang="en-US">
                                      <a:solidFill>
                                        <a:schemeClr val="tx1"/>
                                      </a:solidFill>
                                      <a:latin typeface="Cambria Math" panose="02040503050406030204" pitchFamily="18" charset="0"/>
                                      <a:cs typeface="Times New Roman"/>
                                    </a:rPr>
                                    <m:t>cos</m:t>
                                  </m:r>
                                </m:e>
                                <m:sup>
                                  <m:r>
                                    <a:rPr lang="en-US" i="1">
                                      <a:solidFill>
                                        <a:schemeClr val="tx1"/>
                                      </a:solidFill>
                                      <a:latin typeface="Cambria Math" panose="02040503050406030204" pitchFamily="18" charset="0"/>
                                      <a:cs typeface="Times New Roman"/>
                                    </a:rPr>
                                    <m:t>2</m:t>
                                  </m:r>
                                </m:sup>
                              </m:sSup>
                              <m:r>
                                <a:rPr lang="en-US" i="1">
                                  <a:solidFill>
                                    <a:schemeClr val="tx1"/>
                                  </a:solidFill>
                                  <a:latin typeface="Cambria Math" panose="02040503050406030204" pitchFamily="18" charset="0"/>
                                  <a:cs typeface="Times New Roman"/>
                                </a:rPr>
                                <m:t>𝑥</m:t>
                              </m:r>
                            </m:e>
                          </m:rad>
                        </m:e>
                      </m:nary>
                      <m:r>
                        <a:rPr lang="en-US" b="0" i="1" smtClean="0">
                          <a:solidFill>
                            <a:schemeClr val="tx1"/>
                          </a:solidFill>
                          <a:latin typeface="Cambria Math" panose="02040503050406030204" pitchFamily="18" charset="0"/>
                          <a:cs typeface="Times New Roman"/>
                        </a:rPr>
                        <m:t>𝑑𝑥</m:t>
                      </m:r>
                    </m:oMath>
                  </m:oMathPara>
                </a14:m>
                <a:endParaRPr lang="en-US" dirty="0">
                  <a:solidFill>
                    <a:schemeClr val="tx1"/>
                  </a:solidFill>
                </a:endParaRPr>
              </a:p>
              <a:p>
                <a:pPr marL="0" marR="5080" indent="0" algn="just">
                  <a:lnSpc>
                    <a:spcPct val="100000"/>
                  </a:lnSpc>
                  <a:buNone/>
                </a:pPr>
                <a:r>
                  <a:rPr lang="en-US" spc="-10" dirty="0">
                    <a:solidFill>
                      <a:schemeClr val="tx1"/>
                    </a:solidFill>
                  </a:rPr>
                  <a:t>Thi</a:t>
                </a:r>
                <a:r>
                  <a:rPr lang="en-US" spc="-5" dirty="0">
                    <a:solidFill>
                      <a:schemeClr val="tx1"/>
                    </a:solidFill>
                  </a:rPr>
                  <a:t>s</a:t>
                </a:r>
                <a:r>
                  <a:rPr lang="en-US" spc="-25" dirty="0">
                    <a:solidFill>
                      <a:schemeClr val="tx1"/>
                    </a:solidFill>
                  </a:rPr>
                  <a:t> </a:t>
                </a:r>
                <a:r>
                  <a:rPr lang="en-US" spc="-10" dirty="0">
                    <a:solidFill>
                      <a:schemeClr val="tx1"/>
                    </a:solidFill>
                  </a:rPr>
                  <a:t>integra</a:t>
                </a:r>
                <a:r>
                  <a:rPr lang="en-US" spc="-5" dirty="0">
                    <a:solidFill>
                      <a:schemeClr val="tx1"/>
                    </a:solidFill>
                  </a:rPr>
                  <a:t>l</a:t>
                </a:r>
                <a:r>
                  <a:rPr lang="en-US" spc="-25" dirty="0">
                    <a:solidFill>
                      <a:schemeClr val="tx1"/>
                    </a:solidFill>
                  </a:rPr>
                  <a:t> </a:t>
                </a:r>
                <a:r>
                  <a:rPr lang="en-US" spc="-10" dirty="0">
                    <a:solidFill>
                      <a:schemeClr val="tx1"/>
                    </a:solidFill>
                  </a:rPr>
                  <a:t>canno</a:t>
                </a:r>
                <a:r>
                  <a:rPr lang="en-US" spc="-5" dirty="0">
                    <a:solidFill>
                      <a:schemeClr val="tx1"/>
                    </a:solidFill>
                  </a:rPr>
                  <a:t>t</a:t>
                </a:r>
                <a:r>
                  <a:rPr lang="en-US" spc="-20" dirty="0">
                    <a:solidFill>
                      <a:schemeClr val="tx1"/>
                    </a:solidFill>
                  </a:rPr>
                  <a:t> </a:t>
                </a:r>
                <a:r>
                  <a:rPr lang="en-US" spc="-10" dirty="0">
                    <a:solidFill>
                      <a:schemeClr val="tx1"/>
                    </a:solidFill>
                  </a:rPr>
                  <a:t>b</a:t>
                </a:r>
                <a:r>
                  <a:rPr lang="en-US" spc="-5" dirty="0">
                    <a:solidFill>
                      <a:schemeClr val="tx1"/>
                    </a:solidFill>
                  </a:rPr>
                  <a:t>e</a:t>
                </a:r>
                <a:r>
                  <a:rPr lang="en-US" spc="-25" dirty="0">
                    <a:solidFill>
                      <a:schemeClr val="tx1"/>
                    </a:solidFill>
                  </a:rPr>
                  <a:t> </a:t>
                </a:r>
                <a:r>
                  <a:rPr lang="en-US" spc="-10" dirty="0">
                    <a:solidFill>
                      <a:schemeClr val="tx1"/>
                    </a:solidFill>
                  </a:rPr>
                  <a:t>evaluate</a:t>
                </a:r>
                <a:r>
                  <a:rPr lang="en-US" spc="-5" dirty="0">
                    <a:solidFill>
                      <a:schemeClr val="tx1"/>
                    </a:solidFill>
                  </a:rPr>
                  <a:t>d</a:t>
                </a:r>
                <a:r>
                  <a:rPr lang="en-US" spc="-20" dirty="0">
                    <a:solidFill>
                      <a:schemeClr val="tx1"/>
                    </a:solidFill>
                  </a:rPr>
                  <a:t> </a:t>
                </a:r>
                <a:r>
                  <a:rPr lang="en-US" spc="-10" dirty="0">
                    <a:solidFill>
                      <a:schemeClr val="tx1"/>
                    </a:solidFill>
                  </a:rPr>
                  <a:t>explicitly</a:t>
                </a:r>
                <a:r>
                  <a:rPr lang="en-US" spc="-5" dirty="0">
                    <a:solidFill>
                      <a:schemeClr val="tx1"/>
                    </a:solidFill>
                  </a:rPr>
                  <a:t>,</a:t>
                </a:r>
                <a:r>
                  <a:rPr lang="en-US" spc="-20" dirty="0">
                    <a:solidFill>
                      <a:schemeClr val="tx1"/>
                    </a:solidFill>
                  </a:rPr>
                  <a:t> </a:t>
                </a:r>
                <a:r>
                  <a:rPr lang="en-US" spc="-5" dirty="0">
                    <a:solidFill>
                      <a:schemeClr val="tx1"/>
                    </a:solidFill>
                  </a:rPr>
                  <a:t>so</a:t>
                </a:r>
                <a:r>
                  <a:rPr lang="en-US" spc="-25" dirty="0">
                    <a:solidFill>
                      <a:schemeClr val="tx1"/>
                    </a:solidFill>
                  </a:rPr>
                  <a:t> </a:t>
                </a:r>
                <a:r>
                  <a:rPr lang="en-US" spc="-15" dirty="0">
                    <a:solidFill>
                      <a:schemeClr val="tx1"/>
                    </a:solidFill>
                  </a:rPr>
                  <a:t>w</a:t>
                </a:r>
                <a:r>
                  <a:rPr lang="en-US" spc="-5" dirty="0">
                    <a:solidFill>
                      <a:schemeClr val="tx1"/>
                    </a:solidFill>
                  </a:rPr>
                  <a:t>e</a:t>
                </a:r>
                <a:r>
                  <a:rPr lang="en-US" spc="-20" dirty="0">
                    <a:solidFill>
                      <a:schemeClr val="tx1"/>
                    </a:solidFill>
                  </a:rPr>
                  <a:t> </a:t>
                </a:r>
                <a:r>
                  <a:rPr lang="en-US" spc="-10" dirty="0">
                    <a:solidFill>
                      <a:schemeClr val="tx1"/>
                    </a:solidFill>
                  </a:rPr>
                  <a:t>approximat</a:t>
                </a:r>
                <a:r>
                  <a:rPr lang="en-US" spc="-5" dirty="0">
                    <a:solidFill>
                      <a:schemeClr val="tx1"/>
                    </a:solidFill>
                  </a:rPr>
                  <a:t>e</a:t>
                </a:r>
                <a:r>
                  <a:rPr lang="en-US" spc="-20" dirty="0">
                    <a:solidFill>
                      <a:schemeClr val="tx1"/>
                    </a:solidFill>
                  </a:rPr>
                  <a:t> </a:t>
                </a:r>
                <a:r>
                  <a:rPr lang="en-US" spc="-10" dirty="0">
                    <a:solidFill>
                      <a:schemeClr val="tx1"/>
                    </a:solidFill>
                  </a:rPr>
                  <a:t>i</a:t>
                </a:r>
                <a:r>
                  <a:rPr lang="en-US" spc="-5" dirty="0">
                    <a:solidFill>
                      <a:schemeClr val="tx1"/>
                    </a:solidFill>
                  </a:rPr>
                  <a:t>t</a:t>
                </a:r>
                <a:r>
                  <a:rPr lang="en-US" spc="-25" dirty="0">
                    <a:solidFill>
                      <a:schemeClr val="tx1"/>
                    </a:solidFill>
                  </a:rPr>
                  <a:t> </a:t>
                </a:r>
                <a:r>
                  <a:rPr lang="en-US" spc="-10" dirty="0">
                    <a:solidFill>
                      <a:schemeClr val="tx1"/>
                    </a:solidFill>
                  </a:rPr>
                  <a:t>b</a:t>
                </a:r>
                <a:r>
                  <a:rPr lang="en-US" spc="-5" dirty="0">
                    <a:solidFill>
                      <a:schemeClr val="tx1"/>
                    </a:solidFill>
                  </a:rPr>
                  <a:t>y</a:t>
                </a:r>
                <a:r>
                  <a:rPr lang="en-US" spc="-20" dirty="0">
                    <a:solidFill>
                      <a:schemeClr val="tx1"/>
                    </a:solidFill>
                  </a:rPr>
                  <a:t> </a:t>
                </a:r>
                <a:r>
                  <a:rPr lang="en-US" spc="-10" dirty="0">
                    <a:solidFill>
                      <a:schemeClr val="tx1"/>
                    </a:solidFill>
                  </a:rPr>
                  <a:t>applyin</a:t>
                </a:r>
                <a:r>
                  <a:rPr lang="en-US" spc="-5" dirty="0">
                    <a:solidFill>
                      <a:schemeClr val="tx1"/>
                    </a:solidFill>
                  </a:rPr>
                  <a:t>g</a:t>
                </a:r>
                <a:r>
                  <a:rPr lang="en-US" spc="-20" dirty="0">
                    <a:solidFill>
                      <a:schemeClr val="tx1"/>
                    </a:solidFill>
                  </a:rPr>
                  <a:t> </a:t>
                </a:r>
                <a:r>
                  <a:rPr lang="en-US" spc="-10" dirty="0">
                    <a:solidFill>
                      <a:schemeClr val="tx1"/>
                    </a:solidFill>
                  </a:rPr>
                  <a:t>Simpson’s </a:t>
                </a:r>
                <a:r>
                  <a:rPr lang="en-US" spc="-5" dirty="0">
                    <a:solidFill>
                      <a:schemeClr val="tx1"/>
                    </a:solidFill>
                  </a:rPr>
                  <a:t>Rule</a:t>
                </a:r>
                <a:r>
                  <a:rPr lang="en-US" spc="-25" dirty="0">
                    <a:solidFill>
                      <a:schemeClr val="tx1"/>
                    </a:solidFill>
                  </a:rPr>
                  <a:t> </a:t>
                </a:r>
                <a:r>
                  <a:rPr lang="en-US" spc="-5" dirty="0">
                    <a:solidFill>
                      <a:schemeClr val="tx1"/>
                    </a:solidFill>
                  </a:rPr>
                  <a:t>(Section</a:t>
                </a:r>
                <a:r>
                  <a:rPr lang="en-US" spc="-20" dirty="0">
                    <a:solidFill>
                      <a:schemeClr val="tx1"/>
                    </a:solidFill>
                  </a:rPr>
                  <a:t> </a:t>
                </a:r>
                <a:r>
                  <a:rPr lang="en-US" spc="-10" dirty="0">
                    <a:solidFill>
                      <a:schemeClr val="tx1"/>
                    </a:solidFill>
                  </a:rPr>
                  <a:t>7</a:t>
                </a:r>
                <a:r>
                  <a:rPr lang="en-US" spc="-5" dirty="0">
                    <a:solidFill>
                      <a:schemeClr val="tx1"/>
                    </a:solidFill>
                  </a:rPr>
                  <a:t>.8)</a:t>
                </a:r>
                <a:r>
                  <a:rPr lang="en-US" spc="-25" dirty="0">
                    <a:solidFill>
                      <a:schemeClr val="tx1"/>
                    </a:solidFill>
                  </a:rPr>
                  <a:t> </a:t>
                </a:r>
                <a:r>
                  <a:rPr lang="en-US" spc="-15" dirty="0">
                    <a:solidFill>
                      <a:schemeClr val="tx1"/>
                    </a:solidFill>
                  </a:rPr>
                  <a:t>w</a:t>
                </a:r>
                <a:r>
                  <a:rPr lang="en-US" spc="-5" dirty="0">
                    <a:solidFill>
                      <a:schemeClr val="tx1"/>
                    </a:solidFill>
                  </a:rPr>
                  <a:t>ith</a:t>
                </a:r>
                <a:r>
                  <a:rPr lang="en-US" spc="40" dirty="0">
                    <a:solidFill>
                      <a:schemeClr val="tx1"/>
                    </a:solidFill>
                  </a:rPr>
                  <a:t> </a:t>
                </a:r>
                <a:r>
                  <a:rPr lang="en-US" i="1" spc="-10" dirty="0">
                    <a:solidFill>
                      <a:schemeClr val="tx1"/>
                    </a:solidFill>
                  </a:rPr>
                  <a:t>N</a:t>
                </a:r>
                <a:r>
                  <a:rPr lang="en-US" i="1" dirty="0">
                    <a:solidFill>
                      <a:schemeClr val="tx1"/>
                    </a:solidFill>
                  </a:rPr>
                  <a:t> </a:t>
                </a:r>
                <a:r>
                  <a:rPr lang="en-US" i="1" spc="-110"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6</a:t>
                </a:r>
                <a:r>
                  <a:rPr lang="en-US" spc="-5" dirty="0">
                    <a:solidFill>
                      <a:schemeClr val="tx1"/>
                    </a:solidFill>
                  </a:rPr>
                  <a:t>.</a:t>
                </a:r>
                <a:r>
                  <a:rPr lang="en-US" spc="-25" dirty="0">
                    <a:solidFill>
                      <a:schemeClr val="tx1"/>
                    </a:solidFill>
                  </a:rPr>
                  <a:t> </a:t>
                </a:r>
                <a:r>
                  <a:rPr lang="en-US" spc="-15" dirty="0">
                    <a:solidFill>
                      <a:schemeClr val="tx1"/>
                    </a:solidFill>
                  </a:rPr>
                  <a:t>D</a:t>
                </a:r>
                <a:r>
                  <a:rPr lang="en-US" spc="-5" dirty="0">
                    <a:solidFill>
                      <a:schemeClr val="tx1"/>
                    </a:solidFill>
                  </a:rPr>
                  <a:t>ivide</a:t>
                </a:r>
                <a:r>
                  <a:rPr lang="en-US" spc="-25" dirty="0">
                    <a:solidFill>
                      <a:schemeClr val="tx1"/>
                    </a:solidFill>
                  </a:rPr>
                  <a:t> </a:t>
                </a:r>
                <a:r>
                  <a:rPr lang="en-US" spc="-5" dirty="0">
                    <a:solidFill>
                      <a:schemeClr val="tx1"/>
                    </a:solidFill>
                  </a:rPr>
                  <a:t>[0,</a:t>
                </a:r>
                <a:r>
                  <a:rPr lang="en-US" spc="-85" dirty="0">
                    <a:solidFill>
                      <a:schemeClr val="tx1"/>
                    </a:solidFill>
                  </a:rPr>
                  <a:t> </a:t>
                </a:r>
                <a:r>
                  <a:rPr lang="en-US" i="1" spc="-45" dirty="0">
                    <a:solidFill>
                      <a:schemeClr val="tx1"/>
                    </a:solidFill>
                  </a:rPr>
                  <a:t>π</a:t>
                </a:r>
                <a:r>
                  <a:rPr lang="en-US" i="1" spc="-254" dirty="0">
                    <a:solidFill>
                      <a:schemeClr val="tx1"/>
                    </a:solidFill>
                  </a:rPr>
                  <a:t> </a:t>
                </a:r>
                <a:r>
                  <a:rPr lang="en-US" spc="-5" dirty="0">
                    <a:solidFill>
                      <a:schemeClr val="tx1"/>
                    </a:solidFill>
                  </a:rPr>
                  <a:t>]</a:t>
                </a:r>
                <a:r>
                  <a:rPr lang="en-US" spc="-25" dirty="0">
                    <a:solidFill>
                      <a:schemeClr val="tx1"/>
                    </a:solidFill>
                  </a:rPr>
                  <a:t> </a:t>
                </a:r>
                <a:r>
                  <a:rPr lang="en-US" spc="-5" dirty="0">
                    <a:solidFill>
                      <a:schemeClr val="tx1"/>
                    </a:solidFill>
                  </a:rPr>
                  <a:t>into</a:t>
                </a:r>
                <a:r>
                  <a:rPr lang="en-US" spc="-25" dirty="0">
                    <a:solidFill>
                      <a:schemeClr val="tx1"/>
                    </a:solidFill>
                  </a:rPr>
                  <a:t> </a:t>
                </a:r>
                <a:r>
                  <a:rPr lang="en-US" spc="-5" dirty="0">
                    <a:solidFill>
                      <a:schemeClr val="tx1"/>
                    </a:solidFill>
                  </a:rPr>
                  <a:t>subintervals</a:t>
                </a:r>
                <a:r>
                  <a:rPr lang="en-US" spc="-25" dirty="0">
                    <a:solidFill>
                      <a:schemeClr val="tx1"/>
                    </a:solidFill>
                  </a:rPr>
                  <a:t> </a:t>
                </a:r>
                <a:r>
                  <a:rPr lang="en-US" spc="-10" dirty="0">
                    <a:solidFill>
                      <a:schemeClr val="tx1"/>
                    </a:solidFill>
                  </a:rPr>
                  <a:t>o</a:t>
                </a:r>
                <a:r>
                  <a:rPr lang="en-US" spc="-5" dirty="0">
                    <a:solidFill>
                      <a:schemeClr val="tx1"/>
                    </a:solidFill>
                  </a:rPr>
                  <a:t>f</a:t>
                </a:r>
                <a:r>
                  <a:rPr lang="en-US" spc="-25" dirty="0">
                    <a:solidFill>
                      <a:schemeClr val="tx1"/>
                    </a:solidFill>
                  </a:rPr>
                  <a:t> </a:t>
                </a:r>
                <a:r>
                  <a:rPr lang="en-US" spc="-15" dirty="0">
                    <a:solidFill>
                      <a:schemeClr val="tx1"/>
                    </a:solidFill>
                  </a:rPr>
                  <a:t>w</a:t>
                </a:r>
                <a:r>
                  <a:rPr lang="en-US" spc="-5" dirty="0">
                    <a:solidFill>
                      <a:schemeClr val="tx1"/>
                    </a:solidFill>
                  </a:rPr>
                  <a:t>idth</a:t>
                </a:r>
                <a:r>
                  <a:rPr lang="en-US" spc="-25" dirty="0">
                    <a:solidFill>
                      <a:schemeClr val="tx1"/>
                    </a:solidFill>
                  </a:rPr>
                  <a:t> </a:t>
                </a:r>
                <a:r>
                  <a:rPr lang="en-US" i="1" spc="-105" dirty="0">
                    <a:solidFill>
                      <a:schemeClr val="tx1"/>
                    </a:solidFill>
                    <a:ea typeface="Cambria Math" panose="02040503050406030204" pitchFamily="18" charset="0"/>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i="1" spc="25" dirty="0">
                    <a:solidFill>
                      <a:schemeClr val="tx1"/>
                    </a:solidFill>
                  </a:rPr>
                  <a:t>π</a:t>
                </a:r>
                <a:r>
                  <a:rPr lang="en-US" i="1" spc="-20" dirty="0">
                    <a:solidFill>
                      <a:schemeClr val="tx1"/>
                    </a:solidFill>
                  </a:rPr>
                  <a:t>/</a:t>
                </a:r>
                <a:r>
                  <a:rPr lang="en-US" spc="-10" dirty="0">
                    <a:solidFill>
                      <a:schemeClr val="tx1"/>
                    </a:solidFill>
                  </a:rPr>
                  <a:t>6</a:t>
                </a:r>
                <a:r>
                  <a:rPr lang="en-US" spc="-5" dirty="0">
                    <a:solidFill>
                      <a:schemeClr val="tx1"/>
                    </a:solidFill>
                  </a:rPr>
                  <a:t>.</a:t>
                </a:r>
                <a:r>
                  <a:rPr lang="en-US" spc="-25" dirty="0">
                    <a:solidFill>
                      <a:schemeClr val="tx1"/>
                    </a:solidFill>
                  </a:rPr>
                  <a:t> </a:t>
                </a:r>
                <a:r>
                  <a:rPr lang="en-US" spc="-15" dirty="0">
                    <a:solidFill>
                      <a:schemeClr val="tx1"/>
                    </a:solidFill>
                  </a:rPr>
                  <a:t>Then</a:t>
                </a:r>
                <a:endParaRPr lang="en-US" dirty="0">
                  <a:solidFill>
                    <a:schemeClr val="tx1"/>
                  </a:solidFill>
                </a:endParaRPr>
              </a:p>
              <a:p>
                <a:pPr marL="0" marR="5080" indent="0" algn="just">
                  <a:lnSpc>
                    <a:spcPct val="100000"/>
                  </a:lnSpc>
                  <a:buNone/>
                </a:pPr>
                <a14:m>
                  <m:oMath xmlns:m="http://schemas.openxmlformats.org/officeDocument/2006/math">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𝑥</m:t>
                        </m:r>
                      </m:num>
                      <m:den>
                        <m:r>
                          <a:rPr lang="en-US" b="0" i="1" smtClean="0">
                            <a:solidFill>
                              <a:schemeClr val="tx1"/>
                            </a:solidFill>
                            <a:latin typeface="Cambria Math" panose="02040503050406030204" pitchFamily="18" charset="0"/>
                            <a:ea typeface="Cambria Math" panose="02040503050406030204" pitchFamily="18" charset="0"/>
                          </a:rPr>
                          <m:t>3</m:t>
                        </m:r>
                      </m:den>
                    </m:f>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𝑔</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0" smtClean="0">
                            <a:solidFill>
                              <a:schemeClr val="tx1"/>
                            </a:solidFill>
                            <a:latin typeface="Cambria Math" panose="02040503050406030204" pitchFamily="18" charset="0"/>
                            <a:ea typeface="Cambria Math" panose="02040503050406030204" pitchFamily="18" charset="0"/>
                          </a:rPr>
                          <m:t>0</m:t>
                        </m:r>
                      </m:e>
                    </m:d>
                    <m:r>
                      <a:rPr lang="en-US" b="0" i="0" smtClean="0">
                        <a:solidFill>
                          <a:schemeClr val="tx1"/>
                        </a:solidFill>
                        <a:latin typeface="Cambria Math" panose="02040503050406030204" pitchFamily="18" charset="0"/>
                        <a:ea typeface="Cambria Math" panose="02040503050406030204" pitchFamily="18" charset="0"/>
                      </a:rPr>
                      <m:t>+4</m:t>
                    </m:r>
                    <m:r>
                      <m:rPr>
                        <m:sty m:val="p"/>
                      </m:rPr>
                      <a:rPr lang="en-US" b="0" i="0" smtClean="0">
                        <a:solidFill>
                          <a:schemeClr val="tx1"/>
                        </a:solidFill>
                        <a:latin typeface="Cambria Math" panose="02040503050406030204" pitchFamily="18" charset="0"/>
                        <a:ea typeface="Cambria Math" panose="02040503050406030204" pitchFamily="18" charset="0"/>
                      </a:rPr>
                      <m:t>g</m:t>
                    </m:r>
                    <m:d>
                      <m:dPr>
                        <m:ctrlPr>
                          <a:rPr lang="en-US" b="0" i="1" smtClean="0">
                            <a:solidFill>
                              <a:schemeClr val="tx1"/>
                            </a:solidFill>
                            <a:latin typeface="Cambria Math" panose="02040503050406030204" pitchFamily="18" charset="0"/>
                            <a:ea typeface="Cambria Math" panose="02040503050406030204" pitchFamily="18" charset="0"/>
                          </a:rPr>
                        </m:ctrlPr>
                      </m:dPr>
                      <m:e>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𝜋</m:t>
                            </m:r>
                          </m:num>
                          <m:den>
                            <m:r>
                              <a:rPr lang="en-US" b="0" i="1" smtClean="0">
                                <a:solidFill>
                                  <a:schemeClr val="tx1"/>
                                </a:solidFill>
                                <a:latin typeface="Cambria Math" panose="02040503050406030204" pitchFamily="18" charset="0"/>
                                <a:ea typeface="Cambria Math" panose="02040503050406030204" pitchFamily="18" charset="0"/>
                              </a:rPr>
                              <m:t>6</m:t>
                            </m:r>
                          </m:den>
                        </m:f>
                      </m:e>
                    </m:d>
                    <m:r>
                      <a:rPr lang="en-US" b="0" i="1" smtClean="0">
                        <a:solidFill>
                          <a:schemeClr val="tx1"/>
                        </a:solidFill>
                        <a:latin typeface="Cambria Math" panose="02040503050406030204" pitchFamily="18" charset="0"/>
                        <a:ea typeface="Cambria Math" panose="02040503050406030204" pitchFamily="18" charset="0"/>
                      </a:rPr>
                      <m:t>+</m:t>
                    </m:r>
                    <m:r>
                      <a:rPr lang="en-US" b="0" i="0" smtClean="0">
                        <a:solidFill>
                          <a:schemeClr val="tx1"/>
                        </a:solidFill>
                        <a:latin typeface="Cambria Math" panose="02040503050406030204" pitchFamily="18" charset="0"/>
                        <a:ea typeface="Cambria Math" panose="02040503050406030204" pitchFamily="18" charset="0"/>
                      </a:rPr>
                      <m:t>2</m:t>
                    </m:r>
                    <m:r>
                      <m:rPr>
                        <m:sty m:val="p"/>
                      </m:rPr>
                      <a:rPr lang="en-US">
                        <a:solidFill>
                          <a:schemeClr val="tx1"/>
                        </a:solidFill>
                        <a:latin typeface="Cambria Math" panose="02040503050406030204" pitchFamily="18" charset="0"/>
                        <a:ea typeface="Cambria Math" panose="02040503050406030204" pitchFamily="18" charset="0"/>
                      </a:rPr>
                      <m:t>g</m:t>
                    </m:r>
                    <m:d>
                      <m:dPr>
                        <m:ctrlPr>
                          <a:rPr lang="en-US" i="1">
                            <a:solidFill>
                              <a:schemeClr val="tx1"/>
                            </a:solidFill>
                            <a:latin typeface="Cambria Math" panose="02040503050406030204" pitchFamily="18" charset="0"/>
                            <a:ea typeface="Cambria Math" panose="02040503050406030204" pitchFamily="18" charset="0"/>
                          </a:rPr>
                        </m:ctrlPr>
                      </m:dPr>
                      <m:e>
                        <m:f>
                          <m:fPr>
                            <m:ctrlPr>
                              <a:rPr lang="en-US" i="1">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2</m:t>
                            </m:r>
                            <m:r>
                              <a:rPr lang="en-US" i="1">
                                <a:solidFill>
                                  <a:schemeClr val="tx1"/>
                                </a:solidFill>
                                <a:latin typeface="Cambria Math" panose="02040503050406030204" pitchFamily="18" charset="0"/>
                                <a:ea typeface="Cambria Math" panose="02040503050406030204" pitchFamily="18" charset="0"/>
                              </a:rPr>
                              <m:t>𝜋</m:t>
                            </m:r>
                          </m:num>
                          <m:den>
                            <m:r>
                              <a:rPr lang="en-US" i="1">
                                <a:solidFill>
                                  <a:schemeClr val="tx1"/>
                                </a:solidFill>
                                <a:latin typeface="Cambria Math" panose="02040503050406030204" pitchFamily="18" charset="0"/>
                                <a:ea typeface="Cambria Math" panose="02040503050406030204" pitchFamily="18" charset="0"/>
                              </a:rPr>
                              <m:t>6</m:t>
                            </m:r>
                          </m:den>
                        </m:f>
                      </m:e>
                    </m:d>
                    <m:r>
                      <a:rPr lang="en-US" b="0" i="1" smtClean="0">
                        <a:solidFill>
                          <a:schemeClr val="tx1"/>
                        </a:solidFill>
                        <a:latin typeface="Cambria Math" panose="02040503050406030204" pitchFamily="18" charset="0"/>
                        <a:ea typeface="Cambria Math" panose="02040503050406030204" pitchFamily="18" charset="0"/>
                      </a:rPr>
                      <m:t>+</m:t>
                    </m:r>
                    <m:r>
                      <a:rPr lang="en-US">
                        <a:solidFill>
                          <a:schemeClr val="tx1"/>
                        </a:solidFill>
                        <a:latin typeface="Cambria Math" panose="02040503050406030204" pitchFamily="18" charset="0"/>
                        <a:ea typeface="Cambria Math" panose="02040503050406030204" pitchFamily="18" charset="0"/>
                      </a:rPr>
                      <m:t>4</m:t>
                    </m:r>
                    <m:r>
                      <m:rPr>
                        <m:sty m:val="p"/>
                      </m:rPr>
                      <a:rPr lang="en-US">
                        <a:solidFill>
                          <a:schemeClr val="tx1"/>
                        </a:solidFill>
                        <a:latin typeface="Cambria Math" panose="02040503050406030204" pitchFamily="18" charset="0"/>
                        <a:ea typeface="Cambria Math" panose="02040503050406030204" pitchFamily="18" charset="0"/>
                      </a:rPr>
                      <m:t>g</m:t>
                    </m:r>
                    <m:d>
                      <m:dPr>
                        <m:ctrlPr>
                          <a:rPr lang="en-US" i="1">
                            <a:solidFill>
                              <a:schemeClr val="tx1"/>
                            </a:solidFill>
                            <a:latin typeface="Cambria Math" panose="02040503050406030204" pitchFamily="18" charset="0"/>
                            <a:ea typeface="Cambria Math" panose="02040503050406030204" pitchFamily="18" charset="0"/>
                          </a:rPr>
                        </m:ctrlPr>
                      </m:dPr>
                      <m:e>
                        <m:f>
                          <m:fPr>
                            <m:ctrlPr>
                              <a:rPr lang="en-US" i="1">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3</m:t>
                            </m:r>
                            <m:r>
                              <a:rPr lang="en-US" i="1">
                                <a:solidFill>
                                  <a:schemeClr val="tx1"/>
                                </a:solidFill>
                                <a:latin typeface="Cambria Math" panose="02040503050406030204" pitchFamily="18" charset="0"/>
                                <a:ea typeface="Cambria Math" panose="02040503050406030204" pitchFamily="18" charset="0"/>
                              </a:rPr>
                              <m:t>𝜋</m:t>
                            </m:r>
                          </m:num>
                          <m:den>
                            <m:r>
                              <a:rPr lang="en-US" i="1">
                                <a:solidFill>
                                  <a:schemeClr val="tx1"/>
                                </a:solidFill>
                                <a:latin typeface="Cambria Math" panose="02040503050406030204" pitchFamily="18" charset="0"/>
                                <a:ea typeface="Cambria Math" panose="02040503050406030204" pitchFamily="18" charset="0"/>
                              </a:rPr>
                              <m:t>6</m:t>
                            </m:r>
                          </m:den>
                        </m:f>
                      </m:e>
                    </m:d>
                    <m:r>
                      <a:rPr lang="en-US" b="0" i="1" smtClean="0">
                        <a:solidFill>
                          <a:schemeClr val="tx1"/>
                        </a:solidFill>
                        <a:latin typeface="Cambria Math" panose="02040503050406030204" pitchFamily="18" charset="0"/>
                        <a:ea typeface="Cambria Math" panose="02040503050406030204" pitchFamily="18" charset="0"/>
                      </a:rPr>
                      <m:t>+</m:t>
                    </m:r>
                    <m:r>
                      <a:rPr lang="en-US" b="0" i="0" smtClean="0">
                        <a:solidFill>
                          <a:schemeClr val="tx1"/>
                        </a:solidFill>
                        <a:latin typeface="Cambria Math" panose="02040503050406030204" pitchFamily="18" charset="0"/>
                        <a:ea typeface="Cambria Math" panose="02040503050406030204" pitchFamily="18" charset="0"/>
                      </a:rPr>
                      <m:t>2</m:t>
                    </m:r>
                    <m:r>
                      <m:rPr>
                        <m:sty m:val="p"/>
                      </m:rPr>
                      <a:rPr lang="en-US">
                        <a:solidFill>
                          <a:schemeClr val="tx1"/>
                        </a:solidFill>
                        <a:latin typeface="Cambria Math" panose="02040503050406030204" pitchFamily="18" charset="0"/>
                        <a:ea typeface="Cambria Math" panose="02040503050406030204" pitchFamily="18" charset="0"/>
                      </a:rPr>
                      <m:t>g</m:t>
                    </m:r>
                    <m:d>
                      <m:dPr>
                        <m:ctrlPr>
                          <a:rPr lang="en-US" i="1">
                            <a:solidFill>
                              <a:schemeClr val="tx1"/>
                            </a:solidFill>
                            <a:latin typeface="Cambria Math" panose="02040503050406030204" pitchFamily="18" charset="0"/>
                            <a:ea typeface="Cambria Math" panose="02040503050406030204" pitchFamily="18" charset="0"/>
                          </a:rPr>
                        </m:ctrlPr>
                      </m:dPr>
                      <m:e>
                        <m:f>
                          <m:fPr>
                            <m:ctrlPr>
                              <a:rPr lang="en-US" i="1">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4</m:t>
                            </m:r>
                            <m:r>
                              <a:rPr lang="en-US" i="1">
                                <a:solidFill>
                                  <a:schemeClr val="tx1"/>
                                </a:solidFill>
                                <a:latin typeface="Cambria Math" panose="02040503050406030204" pitchFamily="18" charset="0"/>
                                <a:ea typeface="Cambria Math" panose="02040503050406030204" pitchFamily="18" charset="0"/>
                              </a:rPr>
                              <m:t>𝜋</m:t>
                            </m:r>
                          </m:num>
                          <m:den>
                            <m:r>
                              <a:rPr lang="en-US" i="1">
                                <a:solidFill>
                                  <a:schemeClr val="tx1"/>
                                </a:solidFill>
                                <a:latin typeface="Cambria Math" panose="02040503050406030204" pitchFamily="18" charset="0"/>
                                <a:ea typeface="Cambria Math" panose="02040503050406030204" pitchFamily="18" charset="0"/>
                              </a:rPr>
                              <m:t>6</m:t>
                            </m:r>
                          </m:den>
                        </m:f>
                      </m:e>
                    </m:d>
                    <m:r>
                      <a:rPr lang="en-US" b="0" i="1" smtClean="0">
                        <a:solidFill>
                          <a:schemeClr val="tx1"/>
                        </a:solidFill>
                        <a:latin typeface="Cambria Math" panose="02040503050406030204" pitchFamily="18" charset="0"/>
                        <a:ea typeface="Cambria Math" panose="02040503050406030204" pitchFamily="18" charset="0"/>
                      </a:rPr>
                      <m:t>+</m:t>
                    </m:r>
                    <m:r>
                      <a:rPr lang="en-US">
                        <a:solidFill>
                          <a:schemeClr val="tx1"/>
                        </a:solidFill>
                        <a:latin typeface="Cambria Math" panose="02040503050406030204" pitchFamily="18" charset="0"/>
                        <a:ea typeface="Cambria Math" panose="02040503050406030204" pitchFamily="18" charset="0"/>
                      </a:rPr>
                      <m:t>4</m:t>
                    </m:r>
                    <m:r>
                      <m:rPr>
                        <m:sty m:val="p"/>
                      </m:rPr>
                      <a:rPr lang="en-US">
                        <a:solidFill>
                          <a:schemeClr val="tx1"/>
                        </a:solidFill>
                        <a:latin typeface="Cambria Math" panose="02040503050406030204" pitchFamily="18" charset="0"/>
                        <a:ea typeface="Cambria Math" panose="02040503050406030204" pitchFamily="18" charset="0"/>
                      </a:rPr>
                      <m:t>g</m:t>
                    </m:r>
                    <m:d>
                      <m:dPr>
                        <m:ctrlPr>
                          <a:rPr lang="en-US" i="1">
                            <a:solidFill>
                              <a:schemeClr val="tx1"/>
                            </a:solidFill>
                            <a:latin typeface="Cambria Math" panose="02040503050406030204" pitchFamily="18" charset="0"/>
                            <a:ea typeface="Cambria Math" panose="02040503050406030204" pitchFamily="18" charset="0"/>
                          </a:rPr>
                        </m:ctrlPr>
                      </m:dPr>
                      <m:e>
                        <m:f>
                          <m:fPr>
                            <m:ctrlPr>
                              <a:rPr lang="en-US" i="1">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5</m:t>
                            </m:r>
                            <m:r>
                              <a:rPr lang="en-US" i="1">
                                <a:solidFill>
                                  <a:schemeClr val="tx1"/>
                                </a:solidFill>
                                <a:latin typeface="Cambria Math" panose="02040503050406030204" pitchFamily="18" charset="0"/>
                                <a:ea typeface="Cambria Math" panose="02040503050406030204" pitchFamily="18" charset="0"/>
                              </a:rPr>
                              <m:t>𝜋</m:t>
                            </m:r>
                          </m:num>
                          <m:den>
                            <m:r>
                              <a:rPr lang="en-US" i="1">
                                <a:solidFill>
                                  <a:schemeClr val="tx1"/>
                                </a:solidFill>
                                <a:latin typeface="Cambria Math" panose="02040503050406030204" pitchFamily="18" charset="0"/>
                                <a:ea typeface="Cambria Math" panose="02040503050406030204" pitchFamily="18" charset="0"/>
                              </a:rPr>
                              <m:t>6</m:t>
                            </m:r>
                          </m:den>
                        </m:f>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𝑔</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𝜋</m:t>
                        </m:r>
                      </m:e>
                    </m:d>
                    <m:r>
                      <a:rPr lang="en-US" b="0"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a:t>
                </a:r>
              </a:p>
              <a:p>
                <a:pPr marL="0" indent="0">
                  <a:lnSpc>
                    <a:spcPct val="100000"/>
                  </a:lnSpc>
                  <a:buNone/>
                </a:pPr>
                <a14:m>
                  <m:oMath xmlns:m="http://schemas.openxmlformats.org/officeDocument/2006/math">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𝜋</m:t>
                        </m:r>
                      </m:num>
                      <m:den>
                        <m:r>
                          <a:rPr lang="en-US" b="0" i="1" smtClean="0">
                            <a:solidFill>
                              <a:schemeClr val="tx1"/>
                            </a:solidFill>
                            <a:latin typeface="Cambria Math" panose="02040503050406030204" pitchFamily="18" charset="0"/>
                          </a:rPr>
                          <m:t>18</m:t>
                        </m:r>
                      </m:den>
                    </m:f>
                    <m:r>
                      <a:rPr lang="en-US" b="0" i="1" smtClean="0">
                        <a:solidFill>
                          <a:schemeClr val="tx1"/>
                        </a:solidFill>
                        <a:latin typeface="Cambria Math" panose="02040503050406030204" pitchFamily="18" charset="0"/>
                      </a:rPr>
                      <m:t>(</m:t>
                    </m:r>
                    <m:r>
                      <m:rPr>
                        <m:nor/>
                      </m:rPr>
                      <a:rPr lang="en-US" spc="-10" dirty="0">
                        <a:solidFill>
                          <a:schemeClr val="tx1"/>
                        </a:solidFill>
                      </a:rPr>
                      <m:t>1.414</m:t>
                    </m:r>
                    <m:r>
                      <m:rPr>
                        <m:nor/>
                      </m:rPr>
                      <a:rPr lang="en-US" spc="-5" dirty="0">
                        <a:solidFill>
                          <a:schemeClr val="tx1"/>
                        </a:solidFill>
                      </a:rPr>
                      <m:t>2</m:t>
                    </m:r>
                    <m:r>
                      <m:rPr>
                        <m:nor/>
                      </m:rPr>
                      <a:rPr lang="en-US" spc="-30"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10" dirty="0">
                        <a:solidFill>
                          <a:schemeClr val="tx1"/>
                        </a:solidFill>
                      </a:rPr>
                      <m:t>5.291</m:t>
                    </m:r>
                    <m:r>
                      <m:rPr>
                        <m:nor/>
                      </m:rPr>
                      <a:rPr lang="en-US" spc="-5" dirty="0">
                        <a:solidFill>
                          <a:schemeClr val="tx1"/>
                        </a:solidFill>
                      </a:rPr>
                      <m:t>5</m:t>
                    </m:r>
                    <m:r>
                      <m:rPr>
                        <m:nor/>
                      </m:rPr>
                      <a:rPr lang="en-US" spc="-30"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10" dirty="0">
                        <a:solidFill>
                          <a:schemeClr val="tx1"/>
                        </a:solidFill>
                      </a:rPr>
                      <m:t>2.236</m:t>
                    </m:r>
                    <m:r>
                      <m:rPr>
                        <m:nor/>
                      </m:rPr>
                      <a:rPr lang="en-US" spc="-5" dirty="0">
                        <a:solidFill>
                          <a:schemeClr val="tx1"/>
                        </a:solidFill>
                      </a:rPr>
                      <m:t>1</m:t>
                    </m:r>
                    <m:r>
                      <m:rPr>
                        <m:nor/>
                      </m:rPr>
                      <a:rPr lang="en-US" spc="-30"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5" dirty="0">
                        <a:solidFill>
                          <a:schemeClr val="tx1"/>
                        </a:solidFill>
                      </a:rPr>
                      <m:t>4</m:t>
                    </m:r>
                    <m:r>
                      <m:rPr>
                        <m:nor/>
                      </m:rPr>
                      <a:rPr lang="en-US" spc="-30"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10" dirty="0">
                        <a:solidFill>
                          <a:schemeClr val="tx1"/>
                        </a:solidFill>
                      </a:rPr>
                      <m:t>2.236</m:t>
                    </m:r>
                    <m:r>
                      <m:rPr>
                        <m:nor/>
                      </m:rPr>
                      <a:rPr lang="en-US" spc="-5" dirty="0">
                        <a:solidFill>
                          <a:schemeClr val="tx1"/>
                        </a:solidFill>
                      </a:rPr>
                      <m:t>1</m:t>
                    </m:r>
                    <m:r>
                      <m:rPr>
                        <m:nor/>
                      </m:rPr>
                      <a:rPr lang="en-US" spc="-30"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10" dirty="0">
                        <a:solidFill>
                          <a:schemeClr val="tx1"/>
                        </a:solidFill>
                      </a:rPr>
                      <m:t>5.291</m:t>
                    </m:r>
                    <m:r>
                      <m:rPr>
                        <m:nor/>
                      </m:rPr>
                      <a:rPr lang="en-US" spc="-5" dirty="0">
                        <a:solidFill>
                          <a:schemeClr val="tx1"/>
                        </a:solidFill>
                      </a:rPr>
                      <m:t>5</m:t>
                    </m:r>
                    <m:r>
                      <m:rPr>
                        <m:nor/>
                      </m:rPr>
                      <a:rPr lang="en-US" spc="-30"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10" dirty="0">
                        <a:solidFill>
                          <a:schemeClr val="tx1"/>
                        </a:solidFill>
                      </a:rPr>
                      <m:t>1.4142</m:t>
                    </m:r>
                    <m:r>
                      <m:rPr>
                        <m:nor/>
                      </m:rPr>
                      <a:rPr lang="en-US" spc="-5" dirty="0">
                        <a:solidFill>
                          <a:schemeClr val="tx1"/>
                        </a:solidFill>
                      </a:rPr>
                      <m:t>)</m:t>
                    </m:r>
                    <m:r>
                      <m:rPr>
                        <m:nor/>
                      </m:rPr>
                      <a:rPr lang="en-US" spc="25" dirty="0">
                        <a:solidFill>
                          <a:schemeClr val="tx1"/>
                        </a:solidFill>
                      </a:rPr>
                      <m:t> </m:t>
                    </m:r>
                  </m:oMath>
                </a14:m>
                <a:r>
                  <a:rPr lang="en-US" spc="25" dirty="0">
                    <a:solidFill>
                      <a:schemeClr val="tx1"/>
                    </a:solidFill>
                  </a:rPr>
                  <a:t> </a:t>
                </a:r>
              </a:p>
              <a:p>
                <a:pPr marL="0" indent="0">
                  <a:lnSpc>
                    <a:spcPct val="100000"/>
                  </a:lnSpc>
                  <a:buNone/>
                </a:pPr>
                <a14:m>
                  <m:oMath xmlns:m="http://schemas.openxmlformats.org/officeDocument/2006/math">
                    <m:r>
                      <m:rPr>
                        <m:nor/>
                      </m:rPr>
                      <a:rPr lang="en-US" spc="-25" dirty="0">
                        <a:solidFill>
                          <a:schemeClr val="tx1"/>
                        </a:solidFill>
                      </a:rPr>
                      <m:t>≈</m:t>
                    </m:r>
                    <m:r>
                      <m:rPr>
                        <m:nor/>
                      </m:rPr>
                      <a:rPr lang="en-US" spc="-40" dirty="0">
                        <a:solidFill>
                          <a:schemeClr val="tx1"/>
                        </a:solidFill>
                      </a:rPr>
                      <m:t> </m:t>
                    </m:r>
                    <m:r>
                      <m:rPr>
                        <m:nor/>
                      </m:rPr>
                      <a:rPr lang="en-US" spc="-10" dirty="0">
                        <a:solidFill>
                          <a:schemeClr val="tx1"/>
                        </a:solidFill>
                      </a:rPr>
                      <m:t>3.82</m:t>
                    </m:r>
                  </m:oMath>
                </a14:m>
                <a:r>
                  <a:rPr lang="en-US" dirty="0">
                    <a:solidFill>
                      <a:schemeClr val="tx1"/>
                    </a:solidFill>
                  </a:rPr>
                  <a:t> </a:t>
                </a:r>
              </a:p>
              <a:p>
                <a:pPr marL="0" indent="0">
                  <a:lnSpc>
                    <a:spcPct val="100000"/>
                  </a:lnSpc>
                  <a:spcBef>
                    <a:spcPts val="1045"/>
                  </a:spcBef>
                  <a:buNone/>
                </a:pPr>
                <a14:m>
                  <m:oMathPara xmlns:m="http://schemas.openxmlformats.org/officeDocument/2006/math">
                    <m:oMathParaPr>
                      <m:jc m:val="left"/>
                    </m:oMathParaPr>
                    <m:oMath xmlns:m="http://schemas.openxmlformats.org/officeDocument/2006/math">
                      <m:r>
                        <m:rPr>
                          <m:nor/>
                        </m:rPr>
                        <a:rPr lang="en-US" spc="-10" dirty="0">
                          <a:solidFill>
                            <a:schemeClr val="tx1"/>
                          </a:solidFill>
                        </a:rPr>
                        <m:t>Thus</m:t>
                      </m:r>
                      <m:r>
                        <m:rPr>
                          <m:nor/>
                        </m:rPr>
                        <a:rPr lang="en-US" spc="-5" dirty="0">
                          <a:solidFill>
                            <a:schemeClr val="tx1"/>
                          </a:solidFill>
                        </a:rPr>
                        <m:t>, </m:t>
                      </m:r>
                      <m:r>
                        <m:rPr>
                          <m:nor/>
                        </m:rPr>
                        <a:rPr lang="en-US" i="1" spc="-5" dirty="0">
                          <a:solidFill>
                            <a:schemeClr val="tx1"/>
                          </a:solidFill>
                        </a:rPr>
                        <m:t>s</m:t>
                      </m:r>
                      <m:r>
                        <m:rPr>
                          <m:nor/>
                        </m:rPr>
                        <a:rPr lang="en-US" i="1" spc="85" dirty="0">
                          <a:solidFill>
                            <a:schemeClr val="tx1"/>
                          </a:solidFill>
                        </a:rPr>
                        <m:t> </m:t>
                      </m:r>
                      <m:r>
                        <m:rPr>
                          <m:nor/>
                        </m:rPr>
                        <a:rPr lang="en-US" spc="-25" dirty="0">
                          <a:solidFill>
                            <a:schemeClr val="tx1"/>
                          </a:solidFill>
                        </a:rPr>
                        <m:t>≈</m:t>
                      </m:r>
                      <m:r>
                        <m:rPr>
                          <m:nor/>
                        </m:rPr>
                        <a:rPr lang="en-US" spc="-40" dirty="0">
                          <a:solidFill>
                            <a:schemeClr val="tx1"/>
                          </a:solidFill>
                        </a:rPr>
                        <m:t> </m:t>
                      </m:r>
                      <m:r>
                        <m:rPr>
                          <m:nor/>
                        </m:rPr>
                        <a:rPr lang="en-US" spc="-10" dirty="0">
                          <a:solidFill>
                            <a:schemeClr val="tx1"/>
                          </a:solidFill>
                        </a:rPr>
                        <m:t>3.8</m:t>
                      </m:r>
                      <m:r>
                        <m:rPr>
                          <m:nor/>
                        </m:rPr>
                        <a:rPr lang="en-US" spc="-5" dirty="0">
                          <a:solidFill>
                            <a:schemeClr val="tx1"/>
                          </a:solidFill>
                        </a:rPr>
                        <m:t>2</m:t>
                      </m:r>
                      <m:r>
                        <m:rPr>
                          <m:nor/>
                        </m:rPr>
                        <a:rPr lang="en-US" dirty="0">
                          <a:solidFill>
                            <a:schemeClr val="tx1"/>
                          </a:solidFill>
                        </a:rPr>
                        <m:t> </m:t>
                      </m:r>
                      <m:r>
                        <m:rPr>
                          <m:nor/>
                        </m:rPr>
                        <a:rPr lang="en-US" spc="-5" dirty="0">
                          <a:solidFill>
                            <a:schemeClr val="tx1"/>
                          </a:solidFill>
                        </a:rPr>
                        <m:t>(</m:t>
                      </m:r>
                      <m:r>
                        <m:rPr>
                          <m:nor/>
                        </m:rPr>
                        <a:rPr lang="en-US" spc="-5" dirty="0">
                          <a:solidFill>
                            <a:schemeClr val="tx1"/>
                          </a:solidFill>
                        </a:rPr>
                        <m:t>Figure</m:t>
                      </m:r>
                      <m:r>
                        <m:rPr>
                          <m:nor/>
                        </m:rPr>
                        <a:rPr lang="en-US" spc="-5" dirty="0">
                          <a:solidFill>
                            <a:schemeClr val="tx1"/>
                          </a:solidFill>
                        </a:rPr>
                        <m:t> 6).</m:t>
                      </m:r>
                    </m:oMath>
                  </m:oMathPara>
                </a14:m>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r="-677"/>
                </a:stretch>
              </a:blipFill>
            </p:spPr>
            <p:txBody>
              <a:bodyPr/>
              <a:lstStyle/>
              <a:p>
                <a:r>
                  <a:rPr lang="en-US">
                    <a:noFill/>
                  </a:rPr>
                  <a:t> </a:t>
                </a:r>
              </a:p>
            </p:txBody>
          </p:sp>
        </mc:Fallback>
      </mc:AlternateContent>
      <p:pic>
        <p:nvPicPr>
          <p:cNvPr id="5" name="Picture 2" descr="A graph shows the curve of y equals sine of x between x equal 0 to x equals pi. The x axis ranges from 0 to pi with points pi over 6, pi over 3, pi over 2, 2 pi over 3, 5 pi over 6, and pi labeled. The y axis has the point 1 labeled. The curve of y equals sine of x is concave down, begins at the origin, rises to a maximum of y equals 1 at x equals pi over 2, then descends to the x axis at x equals pi."/>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11845" y="4058531"/>
            <a:ext cx="3449633" cy="2661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844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8.2  Arc Length and Surface </a:t>
            </a:r>
            <a:r>
              <a:rPr lang="en-US" sz="3100" dirty="0"/>
              <a:t>Area (</a:t>
            </a:r>
            <a:r>
              <a:rPr lang="en-US" sz="3100" dirty="0" smtClean="0"/>
              <a:t>12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8" y="1371600"/>
            <a:ext cx="6046305" cy="4370567"/>
          </a:xfrm>
        </p:spPr>
        <p:txBody>
          <a:bodyPr>
            <a:noAutofit/>
          </a:bodyPr>
          <a:lstStyle/>
          <a:p>
            <a:pPr marL="0" marR="5080" indent="0">
              <a:lnSpc>
                <a:spcPct val="100000"/>
              </a:lnSpc>
              <a:buNone/>
            </a:pPr>
            <a:r>
              <a:rPr lang="en-US" spc="-15" dirty="0">
                <a:latin typeface="Times New Roman"/>
                <a:cs typeface="Times New Roman"/>
              </a:rPr>
              <a:t>Th</a:t>
            </a:r>
            <a:r>
              <a:rPr lang="en-US" spc="-5" dirty="0">
                <a:latin typeface="Times New Roman"/>
                <a:cs typeface="Times New Roman"/>
              </a:rPr>
              <a:t>e</a:t>
            </a:r>
            <a:r>
              <a:rPr lang="en-US" spc="3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urfac</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are</a:t>
            </a:r>
            <a:r>
              <a:rPr lang="en-US" spc="-5" dirty="0">
                <a:latin typeface="Times New Roman"/>
                <a:cs typeface="Times New Roman"/>
              </a:rPr>
              <a:t>a</a:t>
            </a:r>
            <a:r>
              <a:rPr lang="en-US" spc="80" dirty="0">
                <a:latin typeface="Times New Roman"/>
                <a:cs typeface="Times New Roman"/>
              </a:rPr>
              <a:t> </a:t>
            </a:r>
            <a:r>
              <a:rPr lang="en-US" i="1" spc="-5" dirty="0">
                <a:latin typeface="Times New Roman"/>
                <a:cs typeface="Times New Roman"/>
              </a:rPr>
              <a:t>S</a:t>
            </a:r>
            <a:r>
              <a:rPr lang="en-US" i="1" spc="7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0" dirty="0">
                <a:latin typeface="Times New Roman"/>
                <a:cs typeface="Times New Roman"/>
              </a:rPr>
              <a:t> </a:t>
            </a:r>
            <a:r>
              <a:rPr lang="en-US" spc="-5" dirty="0">
                <a:latin typeface="Times New Roman"/>
                <a:cs typeface="Times New Roman"/>
              </a:rPr>
              <a:t>a</a:t>
            </a:r>
            <a:r>
              <a:rPr lang="en-US" spc="3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urfac</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0" dirty="0">
                <a:latin typeface="Times New Roman"/>
                <a:cs typeface="Times New Roman"/>
              </a:rPr>
              <a:t> </a:t>
            </a:r>
            <a:r>
              <a:rPr lang="en-US" spc="-10" dirty="0">
                <a:latin typeface="Times New Roman"/>
                <a:cs typeface="Times New Roman"/>
              </a:rPr>
              <a:t>revolutio</a:t>
            </a:r>
            <a:r>
              <a:rPr lang="en-US" spc="-5" dirty="0">
                <a:latin typeface="Times New Roman"/>
                <a:cs typeface="Times New Roman"/>
              </a:rPr>
              <a:t>n</a:t>
            </a:r>
            <a:r>
              <a:rPr lang="en-US" spc="30" dirty="0">
                <a:latin typeface="Times New Roman"/>
                <a:cs typeface="Times New Roman"/>
              </a:rPr>
              <a:t> </a:t>
            </a:r>
            <a:r>
              <a:rPr lang="en-US" spc="-5" dirty="0">
                <a:latin typeface="Times New Roman"/>
                <a:cs typeface="Times New Roman"/>
              </a:rPr>
              <a:t>(</a:t>
            </a:r>
            <a:r>
              <a:rPr lang="en-US" spc="-10" dirty="0">
                <a:latin typeface="Times New Roman"/>
                <a:cs typeface="Times New Roman"/>
              </a:rPr>
              <a:t>Figur</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7</a:t>
            </a:r>
            <a:r>
              <a:rPr lang="en-US" spc="-5" dirty="0">
                <a:latin typeface="Times New Roman"/>
                <a:cs typeface="Times New Roman"/>
              </a:rPr>
              <a:t>)</a:t>
            </a:r>
            <a:r>
              <a:rPr lang="en-US" spc="30" dirty="0">
                <a:latin typeface="Times New Roman"/>
                <a:cs typeface="Times New Roman"/>
              </a:rPr>
              <a:t> </a:t>
            </a:r>
            <a:r>
              <a:rPr lang="en-US" spc="-10" dirty="0">
                <a:latin typeface="Times New Roman"/>
                <a:cs typeface="Times New Roman"/>
              </a:rPr>
              <a:t>ca</a:t>
            </a:r>
            <a:r>
              <a:rPr lang="en-US" spc="-5" dirty="0">
                <a:latin typeface="Times New Roman"/>
                <a:cs typeface="Times New Roman"/>
              </a:rPr>
              <a:t>n</a:t>
            </a:r>
            <a:r>
              <a:rPr lang="en-US" spc="30" dirty="0">
                <a:latin typeface="Times New Roman"/>
                <a:cs typeface="Times New Roman"/>
              </a:rPr>
              <a:t> </a:t>
            </a:r>
            <a:r>
              <a:rPr lang="en-US" spc="-10" dirty="0">
                <a:latin typeface="Times New Roman"/>
                <a:cs typeface="Times New Roman"/>
              </a:rPr>
              <a:t>b</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compute</a:t>
            </a:r>
            <a:r>
              <a:rPr lang="en-US" spc="-5" dirty="0">
                <a:latin typeface="Times New Roman"/>
                <a:cs typeface="Times New Roman"/>
              </a:rPr>
              <a:t>d</a:t>
            </a:r>
            <a:r>
              <a:rPr lang="en-US" spc="30"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a:t>
            </a:r>
            <a:r>
              <a:rPr lang="en-US" spc="3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n</a:t>
            </a:r>
            <a:r>
              <a:rPr lang="en-US" spc="30" dirty="0">
                <a:latin typeface="Times New Roman"/>
                <a:cs typeface="Times New Roman"/>
              </a:rPr>
              <a:t> </a:t>
            </a:r>
            <a:r>
              <a:rPr lang="en-US" spc="-10" dirty="0">
                <a:latin typeface="Times New Roman"/>
                <a:cs typeface="Times New Roman"/>
              </a:rPr>
              <a:t>integral tha</a:t>
            </a:r>
            <a:r>
              <a:rPr lang="en-US" spc="-5" dirty="0">
                <a:latin typeface="Times New Roman"/>
                <a:cs typeface="Times New Roman"/>
              </a:rPr>
              <a:t>t</a:t>
            </a:r>
            <a:r>
              <a:rPr lang="en-US" spc="-5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55" dirty="0">
                <a:latin typeface="Times New Roman"/>
                <a:cs typeface="Times New Roman"/>
              </a:rPr>
              <a:t> </a:t>
            </a:r>
            <a:r>
              <a:rPr lang="en-US" spc="-10" dirty="0">
                <a:latin typeface="Times New Roman"/>
                <a:cs typeface="Times New Roman"/>
              </a:rPr>
              <a:t>simila</a:t>
            </a:r>
            <a:r>
              <a:rPr lang="en-US" spc="-5" dirty="0">
                <a:latin typeface="Times New Roman"/>
                <a:cs typeface="Times New Roman"/>
              </a:rPr>
              <a:t>r</a:t>
            </a:r>
            <a:r>
              <a:rPr lang="en-US" spc="-55" dirty="0">
                <a:latin typeface="Times New Roman"/>
                <a:cs typeface="Times New Roman"/>
              </a:rPr>
              <a:t> </a:t>
            </a:r>
            <a:r>
              <a:rPr lang="en-US" spc="-5" dirty="0">
                <a:latin typeface="Times New Roman"/>
                <a:cs typeface="Times New Roman"/>
              </a:rPr>
              <a:t>to</a:t>
            </a:r>
            <a:r>
              <a:rPr lang="en-US" spc="-5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55" dirty="0">
                <a:latin typeface="Times New Roman"/>
                <a:cs typeface="Times New Roman"/>
              </a:rPr>
              <a:t> </a:t>
            </a:r>
            <a:r>
              <a:rPr lang="en-US" spc="-10" dirty="0">
                <a:latin typeface="Times New Roman"/>
                <a:cs typeface="Times New Roman"/>
              </a:rPr>
              <a:t>ar</a:t>
            </a:r>
            <a:r>
              <a:rPr lang="en-US" spc="-5" dirty="0">
                <a:latin typeface="Times New Roman"/>
                <a:cs typeface="Times New Roman"/>
              </a:rPr>
              <a:t>c</a:t>
            </a:r>
            <a:r>
              <a:rPr lang="en-US" spc="-55" dirty="0">
                <a:latin typeface="Times New Roman"/>
                <a:cs typeface="Times New Roman"/>
              </a:rPr>
              <a:t> </a:t>
            </a:r>
            <a:r>
              <a:rPr lang="en-US" spc="-5" dirty="0">
                <a:latin typeface="Times New Roman"/>
                <a:cs typeface="Times New Roman"/>
              </a:rPr>
              <a:t>l</a:t>
            </a:r>
            <a:r>
              <a:rPr lang="en-US" spc="-10" dirty="0">
                <a:latin typeface="Times New Roman"/>
                <a:cs typeface="Times New Roman"/>
              </a:rPr>
              <a:t>engt</a:t>
            </a:r>
            <a:r>
              <a:rPr lang="en-US" spc="-5" dirty="0">
                <a:latin typeface="Times New Roman"/>
                <a:cs typeface="Times New Roman"/>
              </a:rPr>
              <a:t>h</a:t>
            </a:r>
            <a:r>
              <a:rPr lang="en-US" spc="-55" dirty="0">
                <a:latin typeface="Times New Roman"/>
                <a:cs typeface="Times New Roman"/>
              </a:rPr>
              <a:t> </a:t>
            </a:r>
            <a:r>
              <a:rPr lang="en-US" spc="-5" dirty="0">
                <a:latin typeface="Times New Roman"/>
                <a:cs typeface="Times New Roman"/>
              </a:rPr>
              <a:t>i</a:t>
            </a:r>
            <a:r>
              <a:rPr lang="en-US" spc="-10" dirty="0">
                <a:latin typeface="Times New Roman"/>
                <a:cs typeface="Times New Roman"/>
              </a:rPr>
              <a:t>ntegral</a:t>
            </a:r>
            <a:r>
              <a:rPr lang="en-US" spc="-5" dirty="0">
                <a:latin typeface="Times New Roman"/>
                <a:cs typeface="Times New Roman"/>
              </a:rPr>
              <a:t>.</a:t>
            </a:r>
            <a:r>
              <a:rPr lang="en-US" spc="-55" dirty="0">
                <a:latin typeface="Times New Roman"/>
                <a:cs typeface="Times New Roman"/>
              </a:rPr>
              <a:t> </a:t>
            </a:r>
            <a:r>
              <a:rPr lang="en-US" spc="-10" dirty="0">
                <a:latin typeface="Times New Roman"/>
                <a:cs typeface="Times New Roman"/>
              </a:rPr>
              <a:t>Suppos</a:t>
            </a:r>
            <a:r>
              <a:rPr lang="en-US" spc="-5" dirty="0">
                <a:latin typeface="Times New Roman"/>
                <a:cs typeface="Times New Roman"/>
              </a:rPr>
              <a:t>e</a:t>
            </a:r>
            <a:r>
              <a:rPr lang="en-US" spc="-5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a:t>
            </a:r>
            <a:r>
              <a:rPr lang="en-US" spc="-5" dirty="0">
                <a:latin typeface="Times New Roman"/>
                <a:cs typeface="Times New Roman"/>
              </a:rPr>
              <a:t>t</a:t>
            </a:r>
            <a:r>
              <a:rPr lang="en-US" dirty="0">
                <a:latin typeface="Times New Roman"/>
                <a:cs typeface="Times New Roman"/>
              </a:rPr>
              <a:t> </a:t>
            </a:r>
            <a:r>
              <a:rPr lang="en-US" spc="-85" dirty="0">
                <a:latin typeface="Times New Roman"/>
                <a:cs typeface="Times New Roman"/>
              </a:rPr>
              <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50"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0</a:t>
            </a:r>
            <a:r>
              <a:rPr lang="en-US" spc="-5" dirty="0">
                <a:latin typeface="Times New Roman"/>
                <a:cs typeface="Times New Roman"/>
              </a:rPr>
              <a:t>,</a:t>
            </a:r>
            <a:r>
              <a:rPr lang="en-US" spc="-55" dirty="0">
                <a:latin typeface="Times New Roman"/>
                <a:cs typeface="Times New Roman"/>
              </a:rPr>
              <a:t> </a:t>
            </a:r>
            <a:r>
              <a:rPr lang="en-US" spc="-5" dirty="0">
                <a:latin typeface="Times New Roman"/>
                <a:cs typeface="Times New Roman"/>
              </a:rPr>
              <a:t>so</a:t>
            </a:r>
            <a:r>
              <a:rPr lang="en-US" spc="-5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55" dirty="0">
                <a:latin typeface="Times New Roman"/>
                <a:cs typeface="Times New Roman"/>
              </a:rPr>
              <a:t> </a:t>
            </a:r>
            <a:r>
              <a:rPr lang="en-US" spc="-10" dirty="0">
                <a:latin typeface="Times New Roman"/>
                <a:cs typeface="Times New Roman"/>
              </a:rPr>
              <a:t>grap</a:t>
            </a:r>
            <a:r>
              <a:rPr lang="en-US" spc="-5" dirty="0">
                <a:latin typeface="Times New Roman"/>
                <a:cs typeface="Times New Roman"/>
              </a:rPr>
              <a:t>h</a:t>
            </a:r>
            <a:r>
              <a:rPr lang="en-US" spc="-55" dirty="0">
                <a:latin typeface="Times New Roman"/>
                <a:cs typeface="Times New Roman"/>
              </a:rPr>
              <a:t> </a:t>
            </a:r>
            <a:r>
              <a:rPr lang="en-US" spc="-10" dirty="0">
                <a:latin typeface="Times New Roman"/>
                <a:cs typeface="Times New Roman"/>
              </a:rPr>
              <a:t>lie</a:t>
            </a:r>
            <a:r>
              <a:rPr lang="en-US" spc="-5" dirty="0">
                <a:latin typeface="Times New Roman"/>
                <a:cs typeface="Times New Roman"/>
              </a:rPr>
              <a:t>s</a:t>
            </a:r>
            <a:r>
              <a:rPr lang="en-US" spc="-55" dirty="0">
                <a:latin typeface="Times New Roman"/>
                <a:cs typeface="Times New Roman"/>
              </a:rPr>
              <a:t> </a:t>
            </a:r>
            <a:r>
              <a:rPr lang="en-US" spc="-10" dirty="0">
                <a:latin typeface="Times New Roman"/>
                <a:cs typeface="Times New Roman"/>
              </a:rPr>
              <a:t>abov</a:t>
            </a:r>
            <a:r>
              <a:rPr lang="en-US" spc="-5" dirty="0">
                <a:latin typeface="Times New Roman"/>
                <a:cs typeface="Times New Roman"/>
              </a:rPr>
              <a:t>e</a:t>
            </a:r>
            <a:r>
              <a:rPr lang="en-US" spc="-55" dirty="0">
                <a:latin typeface="Times New Roman"/>
                <a:cs typeface="Times New Roman"/>
              </a:rPr>
              <a:t> </a:t>
            </a:r>
            <a:r>
              <a:rPr lang="en-US" spc="-10" dirty="0">
                <a:latin typeface="Times New Roman"/>
                <a:cs typeface="Times New Roman"/>
              </a:rPr>
              <a:t>the </a:t>
            </a:r>
            <a:r>
              <a:rPr lang="en-US" i="1" spc="-5" dirty="0">
                <a:latin typeface="Times New Roman"/>
                <a:cs typeface="Times New Roman"/>
              </a:rPr>
              <a:t>x</a:t>
            </a:r>
            <a:r>
              <a:rPr lang="en-US" spc="-5" dirty="0">
                <a:latin typeface="Times New Roman"/>
                <a:cs typeface="Times New Roman"/>
              </a:rPr>
              <a:t>-axis.</a:t>
            </a:r>
            <a:r>
              <a:rPr lang="en-US" spc="-10" dirty="0">
                <a:latin typeface="Times New Roman"/>
                <a:cs typeface="Times New Roman"/>
              </a:rPr>
              <a:t> We </a:t>
            </a:r>
            <a:r>
              <a:rPr lang="en-US" spc="-5" dirty="0">
                <a:latin typeface="Times New Roman"/>
                <a:cs typeface="Times New Roman"/>
              </a:rPr>
              <a:t>revolve</a:t>
            </a:r>
            <a:r>
              <a:rPr lang="en-US" spc="-10" dirty="0">
                <a:latin typeface="Times New Roman"/>
                <a:cs typeface="Times New Roman"/>
              </a:rPr>
              <a:t> </a:t>
            </a:r>
            <a:r>
              <a:rPr lang="en-US" spc="-5" dirty="0">
                <a:latin typeface="Times New Roman"/>
                <a:cs typeface="Times New Roman"/>
              </a:rPr>
              <a:t>the</a:t>
            </a:r>
            <a:r>
              <a:rPr lang="en-US" spc="-10" dirty="0">
                <a:latin typeface="Times New Roman"/>
                <a:cs typeface="Times New Roman"/>
              </a:rPr>
              <a:t> g</a:t>
            </a:r>
            <a:r>
              <a:rPr lang="en-US" spc="-5" dirty="0">
                <a:latin typeface="Times New Roman"/>
                <a:cs typeface="Times New Roman"/>
              </a:rPr>
              <a:t>raph</a:t>
            </a:r>
            <a:r>
              <a:rPr lang="en-US" spc="-10" dirty="0">
                <a:latin typeface="Times New Roman"/>
                <a:cs typeface="Times New Roman"/>
              </a:rPr>
              <a:t> </a:t>
            </a:r>
            <a:r>
              <a:rPr lang="en-US" spc="-5" dirty="0">
                <a:latin typeface="Times New Roman"/>
                <a:cs typeface="Times New Roman"/>
              </a:rPr>
              <a:t>around</a:t>
            </a:r>
            <a:r>
              <a:rPr lang="en-US" spc="-10" dirty="0">
                <a:latin typeface="Times New Roman"/>
                <a:cs typeface="Times New Roman"/>
              </a:rPr>
              <a:t> </a:t>
            </a:r>
            <a:r>
              <a:rPr lang="en-US" spc="-5" dirty="0">
                <a:latin typeface="Times New Roman"/>
                <a:cs typeface="Times New Roman"/>
              </a:rPr>
              <a:t>the</a:t>
            </a:r>
            <a:r>
              <a:rPr lang="en-US" spc="15" dirty="0">
                <a:latin typeface="Times New Roman"/>
                <a:cs typeface="Times New Roman"/>
              </a:rPr>
              <a:t> </a:t>
            </a:r>
            <a:r>
              <a:rPr lang="en-US" i="1" spc="-5" dirty="0">
                <a:latin typeface="Times New Roman"/>
                <a:cs typeface="Times New Roman"/>
              </a:rPr>
              <a:t>x</a:t>
            </a:r>
            <a:r>
              <a:rPr lang="en-US" spc="-5" dirty="0">
                <a:latin typeface="Times New Roman"/>
                <a:cs typeface="Times New Roman"/>
              </a:rPr>
              <a:t>-axis</a:t>
            </a:r>
            <a:r>
              <a:rPr lang="en-US" spc="-10" dirty="0">
                <a:latin typeface="Times New Roman"/>
                <a:cs typeface="Times New Roman"/>
              </a:rPr>
              <a:t> </a:t>
            </a:r>
            <a:r>
              <a:rPr lang="en-US" spc="-5" dirty="0">
                <a:latin typeface="Times New Roman"/>
                <a:cs typeface="Times New Roman"/>
              </a:rPr>
              <a:t>to</a:t>
            </a:r>
            <a:r>
              <a:rPr lang="en-US" spc="-10" dirty="0">
                <a:latin typeface="Times New Roman"/>
                <a:cs typeface="Times New Roman"/>
              </a:rPr>
              <a:t> </a:t>
            </a:r>
            <a:r>
              <a:rPr lang="en-US" spc="-5" dirty="0">
                <a:latin typeface="Times New Roman"/>
                <a:cs typeface="Times New Roman"/>
              </a:rPr>
              <a:t>obtain</a:t>
            </a:r>
            <a:r>
              <a:rPr lang="en-US" spc="-10" dirty="0">
                <a:latin typeface="Times New Roman"/>
                <a:cs typeface="Times New Roman"/>
              </a:rPr>
              <a:t> </a:t>
            </a:r>
            <a:r>
              <a:rPr lang="en-US" spc="-5" dirty="0">
                <a:latin typeface="Times New Roman"/>
                <a:cs typeface="Times New Roman"/>
              </a:rPr>
              <a:t>a</a:t>
            </a:r>
            <a:r>
              <a:rPr lang="en-US" spc="-10" dirty="0">
                <a:latin typeface="Times New Roman"/>
                <a:cs typeface="Times New Roman"/>
              </a:rPr>
              <a:t> </a:t>
            </a:r>
            <a:r>
              <a:rPr lang="en-US" b="1" i="1" spc="-10" dirty="0">
                <a:latin typeface="Times New Roman"/>
                <a:cs typeface="Times New Roman"/>
              </a:rPr>
              <a:t>surfac</a:t>
            </a:r>
            <a:r>
              <a:rPr lang="en-US" b="1" i="1" spc="-5" dirty="0">
                <a:latin typeface="Times New Roman"/>
                <a:cs typeface="Times New Roman"/>
              </a:rPr>
              <a:t>e</a:t>
            </a:r>
            <a:r>
              <a:rPr lang="en-US" b="1" i="1" spc="-10" dirty="0">
                <a:latin typeface="Times New Roman"/>
                <a:cs typeface="Times New Roman"/>
              </a:rPr>
              <a:t> o</a:t>
            </a:r>
            <a:r>
              <a:rPr lang="en-US" b="1" i="1" spc="-5" dirty="0">
                <a:latin typeface="Times New Roman"/>
                <a:cs typeface="Times New Roman"/>
              </a:rPr>
              <a:t>f</a:t>
            </a:r>
            <a:r>
              <a:rPr lang="en-US" b="1" i="1" spc="-10" dirty="0">
                <a:latin typeface="Times New Roman"/>
                <a:cs typeface="Times New Roman"/>
              </a:rPr>
              <a:t> revolution</a:t>
            </a:r>
            <a:r>
              <a:rPr lang="en-US" b="1" i="1" spc="75" dirty="0">
                <a:latin typeface="Times New Roman"/>
                <a:cs typeface="Times New Roman"/>
              </a:rPr>
              <a:t> </a:t>
            </a:r>
            <a:r>
              <a:rPr lang="en-US" i="1" spc="30" dirty="0">
                <a:latin typeface="Times New Roman"/>
                <a:cs typeface="Times New Roman"/>
              </a:rPr>
              <a:t>R</a:t>
            </a:r>
            <a:r>
              <a:rPr lang="en-US" spc="-5" dirty="0">
                <a:latin typeface="Times New Roman"/>
                <a:cs typeface="Times New Roman"/>
              </a:rPr>
              <a:t>.</a:t>
            </a:r>
            <a:r>
              <a:rPr lang="en-US" spc="-10" dirty="0">
                <a:latin typeface="Times New Roman"/>
                <a:cs typeface="Times New Roman"/>
              </a:rPr>
              <a:t> </a:t>
            </a:r>
            <a:r>
              <a:rPr lang="en-US" spc="-15" dirty="0">
                <a:latin typeface="Times New Roman"/>
                <a:cs typeface="Times New Roman"/>
              </a:rPr>
              <a:t>Ou</a:t>
            </a:r>
            <a:r>
              <a:rPr lang="en-US" spc="-5" dirty="0">
                <a:latin typeface="Times New Roman"/>
                <a:cs typeface="Times New Roman"/>
              </a:rPr>
              <a:t>r goal</a:t>
            </a:r>
            <a:r>
              <a:rPr lang="en-US" spc="-40" dirty="0">
                <a:latin typeface="Times New Roman"/>
                <a:cs typeface="Times New Roman"/>
              </a:rPr>
              <a:t> </a:t>
            </a:r>
            <a:r>
              <a:rPr lang="en-US" spc="-5" dirty="0">
                <a:latin typeface="Times New Roman"/>
                <a:cs typeface="Times New Roman"/>
              </a:rPr>
              <a:t>is</a:t>
            </a:r>
            <a:r>
              <a:rPr lang="en-US" spc="-40" dirty="0">
                <a:latin typeface="Times New Roman"/>
                <a:cs typeface="Times New Roman"/>
              </a:rPr>
              <a:t> </a:t>
            </a:r>
            <a:r>
              <a:rPr lang="en-US" spc="-5" dirty="0">
                <a:latin typeface="Times New Roman"/>
                <a:cs typeface="Times New Roman"/>
              </a:rPr>
              <a:t>to</a:t>
            </a:r>
            <a:r>
              <a:rPr lang="en-US" spc="-45" dirty="0">
                <a:latin typeface="Times New Roman"/>
                <a:cs typeface="Times New Roman"/>
              </a:rPr>
              <a:t> </a:t>
            </a:r>
            <a:r>
              <a:rPr lang="en-US" spc="-5" dirty="0">
                <a:latin typeface="Times New Roman"/>
                <a:cs typeface="Times New Roman"/>
              </a:rPr>
              <a:t>determine</a:t>
            </a:r>
            <a:r>
              <a:rPr lang="en-US" spc="-40" dirty="0">
                <a:latin typeface="Times New Roman"/>
                <a:cs typeface="Times New Roman"/>
              </a:rPr>
              <a:t> </a:t>
            </a:r>
            <a:r>
              <a:rPr lang="en-US" spc="-5" dirty="0">
                <a:latin typeface="Times New Roman"/>
                <a:cs typeface="Times New Roman"/>
              </a:rPr>
              <a:t>the</a:t>
            </a:r>
            <a:r>
              <a:rPr lang="en-US" spc="-40" dirty="0">
                <a:latin typeface="Times New Roman"/>
                <a:cs typeface="Times New Roman"/>
              </a:rPr>
              <a:t> </a:t>
            </a:r>
            <a:r>
              <a:rPr lang="en-US" spc="-5" dirty="0">
                <a:latin typeface="Times New Roman"/>
                <a:cs typeface="Times New Roman"/>
              </a:rPr>
              <a:t>surface</a:t>
            </a:r>
            <a:r>
              <a:rPr lang="en-US" spc="-40" dirty="0">
                <a:latin typeface="Times New Roman"/>
                <a:cs typeface="Times New Roman"/>
              </a:rPr>
              <a:t> </a:t>
            </a:r>
            <a:r>
              <a:rPr lang="en-US" spc="-5" dirty="0">
                <a:latin typeface="Times New Roman"/>
                <a:cs typeface="Times New Roman"/>
              </a:rPr>
              <a:t>area</a:t>
            </a:r>
            <a:r>
              <a:rPr lang="en-US" spc="5" dirty="0">
                <a:latin typeface="Times New Roman"/>
                <a:cs typeface="Times New Roman"/>
              </a:rPr>
              <a:t> </a:t>
            </a:r>
            <a:r>
              <a:rPr lang="en-US" i="1" spc="-5" dirty="0">
                <a:latin typeface="Times New Roman"/>
                <a:cs typeface="Times New Roman"/>
              </a:rPr>
              <a:t>S</a:t>
            </a:r>
            <a:r>
              <a:rPr lang="en-US" i="1" spc="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40" dirty="0">
                <a:latin typeface="Times New Roman"/>
                <a:cs typeface="Times New Roman"/>
              </a:rPr>
              <a:t> </a:t>
            </a:r>
            <a:r>
              <a:rPr lang="en-US" i="1" spc="30" dirty="0">
                <a:latin typeface="Times New Roman"/>
                <a:cs typeface="Times New Roman"/>
              </a:rPr>
              <a:t>R</a:t>
            </a:r>
            <a:r>
              <a:rPr lang="en-US" spc="-5" dirty="0">
                <a:latin typeface="Times New Roman"/>
                <a:cs typeface="Times New Roman"/>
              </a:rPr>
              <a:t>.</a:t>
            </a:r>
            <a:r>
              <a:rPr lang="en-US" spc="-40" dirty="0">
                <a:latin typeface="Times New Roman"/>
                <a:cs typeface="Times New Roman"/>
              </a:rPr>
              <a:t> </a:t>
            </a:r>
            <a:r>
              <a:rPr lang="en-US" spc="-15" dirty="0">
                <a:latin typeface="Times New Roman"/>
                <a:cs typeface="Times New Roman"/>
              </a:rPr>
              <a:t>T</a:t>
            </a:r>
            <a:r>
              <a:rPr lang="en-US" spc="-5" dirty="0">
                <a:latin typeface="Times New Roman"/>
                <a:cs typeface="Times New Roman"/>
              </a:rPr>
              <a:t>o</a:t>
            </a:r>
            <a:r>
              <a:rPr lang="en-US" spc="-40" dirty="0">
                <a:latin typeface="Times New Roman"/>
                <a:cs typeface="Times New Roman"/>
              </a:rPr>
              <a:t> </a:t>
            </a:r>
            <a:r>
              <a:rPr lang="en-US" spc="-10" dirty="0">
                <a:latin typeface="Times New Roman"/>
                <a:cs typeface="Times New Roman"/>
              </a:rPr>
              <a:t>d</a:t>
            </a:r>
            <a:r>
              <a:rPr lang="en-US" spc="-5" dirty="0">
                <a:latin typeface="Times New Roman"/>
                <a:cs typeface="Times New Roman"/>
              </a:rPr>
              <a:t>o</a:t>
            </a:r>
            <a:r>
              <a:rPr lang="en-US" spc="-40" dirty="0">
                <a:latin typeface="Times New Roman"/>
                <a:cs typeface="Times New Roman"/>
              </a:rPr>
              <a:t> </a:t>
            </a:r>
            <a:r>
              <a:rPr lang="en-US" spc="-5" dirty="0">
                <a:latin typeface="Times New Roman"/>
                <a:cs typeface="Times New Roman"/>
              </a:rPr>
              <a:t>so,</a:t>
            </a:r>
            <a:r>
              <a:rPr lang="en-US" spc="-40" dirty="0">
                <a:latin typeface="Times New Roman"/>
                <a:cs typeface="Times New Roman"/>
              </a:rPr>
              <a:t> </a:t>
            </a:r>
            <a:r>
              <a:rPr lang="en-US" spc="-10" dirty="0">
                <a:latin typeface="Times New Roman"/>
                <a:cs typeface="Times New Roman"/>
              </a:rPr>
              <a:t>we</a:t>
            </a:r>
            <a:r>
              <a:rPr lang="en-US" spc="-40" dirty="0">
                <a:latin typeface="Times New Roman"/>
                <a:cs typeface="Times New Roman"/>
              </a:rPr>
              <a:t> </a:t>
            </a:r>
            <a:r>
              <a:rPr lang="en-US" spc="-5" dirty="0">
                <a:latin typeface="Times New Roman"/>
                <a:cs typeface="Times New Roman"/>
              </a:rPr>
              <a:t>start</a:t>
            </a:r>
            <a:r>
              <a:rPr lang="en-US" spc="-40"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a:t>
            </a:r>
            <a:r>
              <a:rPr lang="en-US" spc="-40" dirty="0">
                <a:latin typeface="Times New Roman"/>
                <a:cs typeface="Times New Roman"/>
              </a:rPr>
              <a:t> </a:t>
            </a:r>
            <a:r>
              <a:rPr lang="en-US" spc="-10" dirty="0">
                <a:latin typeface="Times New Roman"/>
                <a:cs typeface="Times New Roman"/>
              </a:rPr>
              <a:t>c</a:t>
            </a:r>
            <a:r>
              <a:rPr lang="en-US" spc="-5" dirty="0">
                <a:latin typeface="Times New Roman"/>
                <a:cs typeface="Times New Roman"/>
              </a:rPr>
              <a:t>reating</a:t>
            </a:r>
            <a:r>
              <a:rPr lang="en-US" spc="-40" dirty="0">
                <a:latin typeface="Times New Roman"/>
                <a:cs typeface="Times New Roman"/>
              </a:rPr>
              <a:t> </a:t>
            </a:r>
            <a:r>
              <a:rPr lang="en-US" spc="-5" dirty="0">
                <a:latin typeface="Times New Roman"/>
                <a:cs typeface="Times New Roman"/>
              </a:rPr>
              <a:t>another</a:t>
            </a:r>
            <a:r>
              <a:rPr lang="en-US" spc="-40" dirty="0">
                <a:latin typeface="Times New Roman"/>
                <a:cs typeface="Times New Roman"/>
              </a:rPr>
              <a:t> </a:t>
            </a:r>
            <a:r>
              <a:rPr lang="en-US" spc="-5" dirty="0">
                <a:latin typeface="Times New Roman"/>
                <a:cs typeface="Times New Roman"/>
              </a:rPr>
              <a:t>surface </a:t>
            </a:r>
            <a:r>
              <a:rPr lang="en-US" spc="-10" dirty="0">
                <a:latin typeface="Times New Roman"/>
                <a:cs typeface="Times New Roman"/>
              </a:rPr>
              <a:t>o</a:t>
            </a:r>
            <a:r>
              <a:rPr lang="en-US" spc="-5" dirty="0">
                <a:latin typeface="Times New Roman"/>
                <a:cs typeface="Times New Roman"/>
              </a:rPr>
              <a:t>f</a:t>
            </a:r>
            <a:r>
              <a:rPr lang="en-US" spc="85" dirty="0">
                <a:latin typeface="Times New Roman"/>
                <a:cs typeface="Times New Roman"/>
              </a:rPr>
              <a:t> </a:t>
            </a:r>
            <a:r>
              <a:rPr lang="en-US" spc="-10" dirty="0">
                <a:latin typeface="Times New Roman"/>
                <a:cs typeface="Times New Roman"/>
              </a:rPr>
              <a:t>revolutio</a:t>
            </a:r>
            <a:r>
              <a:rPr lang="en-US" spc="-5" dirty="0">
                <a:latin typeface="Times New Roman"/>
                <a:cs typeface="Times New Roman"/>
              </a:rPr>
              <a:t>n</a:t>
            </a:r>
            <a:r>
              <a:rPr lang="en-US" dirty="0">
                <a:latin typeface="Times New Roman"/>
                <a:cs typeface="Times New Roman"/>
              </a:rPr>
              <a:t> </a:t>
            </a:r>
            <a:r>
              <a:rPr lang="en-US" spc="-80" dirty="0">
                <a:latin typeface="Times New Roman"/>
                <a:cs typeface="Times New Roman"/>
              </a:rPr>
              <a:t> </a:t>
            </a:r>
            <a:r>
              <a:rPr lang="en-US" i="1" spc="30" dirty="0">
                <a:latin typeface="Times New Roman"/>
                <a:cs typeface="Times New Roman"/>
              </a:rPr>
              <a:t>R</a:t>
            </a:r>
            <a:r>
              <a:rPr lang="en-US" spc="-307" baseline="25925" dirty="0">
                <a:latin typeface="Lucida Sans Unicode"/>
                <a:cs typeface="Lucida Sans Unicode"/>
              </a:rPr>
              <a:t>∗</a:t>
            </a:r>
            <a:r>
              <a:rPr lang="en-US" baseline="25925" dirty="0">
                <a:latin typeface="Lucida Sans Unicode"/>
                <a:cs typeface="Lucida Sans Unicode"/>
              </a:rPr>
              <a:t> </a:t>
            </a:r>
            <a:r>
              <a:rPr lang="en-US" spc="-135" baseline="25925" dirty="0">
                <a:latin typeface="Lucida Sans Unicode"/>
                <a:cs typeface="Lucida Sans Unicode"/>
              </a:rPr>
              <a:t> </a:t>
            </a:r>
            <a:r>
              <a:rPr lang="en-US" spc="-10" dirty="0">
                <a:latin typeface="Times New Roman"/>
                <a:cs typeface="Times New Roman"/>
              </a:rPr>
              <a:t>b</a:t>
            </a:r>
            <a:r>
              <a:rPr lang="en-US" spc="-5" dirty="0">
                <a:latin typeface="Times New Roman"/>
                <a:cs typeface="Times New Roman"/>
              </a:rPr>
              <a:t>y</a:t>
            </a:r>
            <a:r>
              <a:rPr lang="en-US" spc="85" dirty="0">
                <a:latin typeface="Times New Roman"/>
                <a:cs typeface="Times New Roman"/>
              </a:rPr>
              <a:t> </a:t>
            </a:r>
            <a:r>
              <a:rPr lang="en-US" spc="-10" dirty="0">
                <a:latin typeface="Times New Roman"/>
                <a:cs typeface="Times New Roman"/>
              </a:rPr>
              <a:t>rotatin</a:t>
            </a:r>
            <a:r>
              <a:rPr lang="en-US" spc="-5" dirty="0">
                <a:latin typeface="Times New Roman"/>
                <a:cs typeface="Times New Roman"/>
              </a:rPr>
              <a:t>g</a:t>
            </a:r>
            <a:r>
              <a:rPr lang="en-US" spc="85" dirty="0">
                <a:latin typeface="Times New Roman"/>
                <a:cs typeface="Times New Roman"/>
              </a:rPr>
              <a:t> </a:t>
            </a:r>
            <a:r>
              <a:rPr lang="en-US" spc="-5" dirty="0">
                <a:latin typeface="Times New Roman"/>
                <a:cs typeface="Times New Roman"/>
              </a:rPr>
              <a:t>a</a:t>
            </a:r>
            <a:r>
              <a:rPr lang="en-US" spc="85" dirty="0">
                <a:latin typeface="Times New Roman"/>
                <a:cs typeface="Times New Roman"/>
              </a:rPr>
              <a:t> </a:t>
            </a:r>
            <a:r>
              <a:rPr lang="en-US" spc="-10" dirty="0">
                <a:latin typeface="Times New Roman"/>
                <a:cs typeface="Times New Roman"/>
              </a:rPr>
              <a:t>polygona</a:t>
            </a:r>
            <a:r>
              <a:rPr lang="en-US" spc="-5" dirty="0">
                <a:latin typeface="Times New Roman"/>
                <a:cs typeface="Times New Roman"/>
              </a:rPr>
              <a:t>l</a:t>
            </a:r>
            <a:r>
              <a:rPr lang="en-US" spc="90" dirty="0">
                <a:latin typeface="Times New Roman"/>
                <a:cs typeface="Times New Roman"/>
              </a:rPr>
              <a:t> </a:t>
            </a:r>
            <a:r>
              <a:rPr lang="en-US" spc="-10" dirty="0">
                <a:latin typeface="Times New Roman"/>
                <a:cs typeface="Times New Roman"/>
              </a:rPr>
              <a:t>approximatio</a:t>
            </a:r>
            <a:r>
              <a:rPr lang="en-US" spc="-5" dirty="0">
                <a:latin typeface="Times New Roman"/>
                <a:cs typeface="Times New Roman"/>
              </a:rPr>
              <a:t>n</a:t>
            </a:r>
            <a:r>
              <a:rPr lang="en-US" spc="90" dirty="0">
                <a:latin typeface="Times New Roman"/>
                <a:cs typeface="Times New Roman"/>
              </a:rPr>
              <a:t> </a:t>
            </a:r>
            <a:r>
              <a:rPr lang="en-US" spc="-5" dirty="0">
                <a:latin typeface="Times New Roman"/>
                <a:cs typeface="Times New Roman"/>
              </a:rPr>
              <a:t>to</a:t>
            </a:r>
            <a:r>
              <a:rPr lang="en-US" dirty="0">
                <a:latin typeface="Times New Roman"/>
                <a:cs typeface="Times New Roman"/>
              </a:rPr>
              <a:t> </a:t>
            </a:r>
            <a:r>
              <a:rPr lang="en-US" spc="-100"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dirty="0">
                <a:latin typeface="Lucida Sans Unicode"/>
                <a:cs typeface="Lucida Sans Unicode"/>
              </a:rPr>
              <a:t> </a:t>
            </a:r>
            <a:r>
              <a:rPr lang="en-US" spc="-140" dirty="0">
                <a:latin typeface="Lucida Sans Unicode"/>
                <a:cs typeface="Lucida Sans Unicode"/>
              </a:rPr>
              <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85" dirty="0">
                <a:latin typeface="Times New Roman"/>
                <a:cs typeface="Times New Roman"/>
              </a:rPr>
              <a:t> </a:t>
            </a:r>
            <a:r>
              <a:rPr lang="en-US" spc="-10" dirty="0">
                <a:latin typeface="Times New Roman"/>
                <a:cs typeface="Times New Roman"/>
              </a:rPr>
              <a:t>abou</a:t>
            </a:r>
            <a:r>
              <a:rPr lang="en-US" spc="-5" dirty="0">
                <a:latin typeface="Times New Roman"/>
                <a:cs typeface="Times New Roman"/>
              </a:rPr>
              <a:t>t</a:t>
            </a:r>
            <a:r>
              <a:rPr lang="en-US" spc="8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14" dirty="0">
                <a:latin typeface="Times New Roman"/>
                <a:cs typeface="Times New Roman"/>
              </a:rPr>
              <a:t> </a:t>
            </a:r>
            <a:r>
              <a:rPr lang="en-US" i="1" spc="-5" dirty="0">
                <a:latin typeface="Times New Roman"/>
                <a:cs typeface="Times New Roman"/>
              </a:rPr>
              <a:t>x</a:t>
            </a:r>
            <a:r>
              <a:rPr lang="en-US" spc="-5" dirty="0">
                <a:latin typeface="Times New Roman"/>
                <a:cs typeface="Times New Roman"/>
              </a:rPr>
              <a:t>-axis. The</a:t>
            </a:r>
            <a:r>
              <a:rPr lang="en-US" spc="15" dirty="0">
                <a:latin typeface="Times New Roman"/>
                <a:cs typeface="Times New Roman"/>
              </a:rPr>
              <a:t> </a:t>
            </a:r>
            <a:r>
              <a:rPr lang="en-US" spc="-5" dirty="0">
                <a:latin typeface="Times New Roman"/>
                <a:cs typeface="Times New Roman"/>
              </a:rPr>
              <a:t>result</a:t>
            </a:r>
            <a:r>
              <a:rPr lang="en-US" spc="15" dirty="0">
                <a:latin typeface="Times New Roman"/>
                <a:cs typeface="Times New Roman"/>
              </a:rPr>
              <a:t> </a:t>
            </a:r>
            <a:r>
              <a:rPr lang="en-US" spc="-5" dirty="0">
                <a:latin typeface="Times New Roman"/>
                <a:cs typeface="Times New Roman"/>
              </a:rPr>
              <a:t>is</a:t>
            </a:r>
            <a:r>
              <a:rPr lang="en-US" spc="15" dirty="0">
                <a:latin typeface="Times New Roman"/>
                <a:cs typeface="Times New Roman"/>
              </a:rPr>
              <a:t> </a:t>
            </a:r>
            <a:r>
              <a:rPr lang="en-US" spc="-5" dirty="0">
                <a:latin typeface="Times New Roman"/>
                <a:cs typeface="Times New Roman"/>
              </a:rPr>
              <a:t>a</a:t>
            </a:r>
            <a:r>
              <a:rPr lang="en-US" spc="15" dirty="0">
                <a:latin typeface="Times New Roman"/>
                <a:cs typeface="Times New Roman"/>
              </a:rPr>
              <a:t> </a:t>
            </a:r>
            <a:r>
              <a:rPr lang="en-US" spc="-5" dirty="0">
                <a:latin typeface="Times New Roman"/>
                <a:cs typeface="Times New Roman"/>
              </a:rPr>
              <a:t>surface</a:t>
            </a:r>
            <a:r>
              <a:rPr lang="en-US" spc="95" dirty="0">
                <a:latin typeface="Times New Roman"/>
                <a:cs typeface="Times New Roman"/>
              </a:rPr>
              <a:t> </a:t>
            </a:r>
            <a:r>
              <a:rPr lang="en-US" i="1" spc="30" dirty="0">
                <a:latin typeface="Times New Roman"/>
                <a:cs typeface="Times New Roman"/>
              </a:rPr>
              <a:t>R</a:t>
            </a:r>
            <a:r>
              <a:rPr lang="en-US" spc="-307" baseline="25925" dirty="0">
                <a:latin typeface="Lucida Sans Unicode"/>
                <a:cs typeface="Lucida Sans Unicode"/>
              </a:rPr>
              <a:t>∗</a:t>
            </a:r>
            <a:r>
              <a:rPr lang="en-US" spc="112" baseline="25925" dirty="0">
                <a:latin typeface="Lucida Sans Unicode"/>
                <a:cs typeface="Lucida Sans Unicode"/>
              </a:rPr>
              <a:t> </a:t>
            </a:r>
            <a:r>
              <a:rPr lang="en-US" spc="-5" dirty="0">
                <a:latin typeface="Times New Roman"/>
                <a:cs typeface="Times New Roman"/>
              </a:rPr>
              <a:t>that</a:t>
            </a:r>
            <a:r>
              <a:rPr lang="en-US" spc="15" dirty="0">
                <a:latin typeface="Times New Roman"/>
                <a:cs typeface="Times New Roman"/>
              </a:rPr>
              <a:t> </a:t>
            </a:r>
            <a:r>
              <a:rPr lang="en-US" spc="-5" dirty="0">
                <a:latin typeface="Times New Roman"/>
                <a:cs typeface="Times New Roman"/>
              </a:rPr>
              <a:t>lies</a:t>
            </a:r>
            <a:r>
              <a:rPr lang="en-US" spc="15" dirty="0">
                <a:latin typeface="Times New Roman"/>
                <a:cs typeface="Times New Roman"/>
              </a:rPr>
              <a:t> </a:t>
            </a:r>
            <a:r>
              <a:rPr lang="en-US" spc="-5" dirty="0">
                <a:latin typeface="Times New Roman"/>
                <a:cs typeface="Times New Roman"/>
              </a:rPr>
              <a:t>very</a:t>
            </a:r>
            <a:r>
              <a:rPr lang="en-US" spc="15" dirty="0">
                <a:latin typeface="Times New Roman"/>
                <a:cs typeface="Times New Roman"/>
              </a:rPr>
              <a:t> </a:t>
            </a:r>
            <a:r>
              <a:rPr lang="en-US" spc="-10" dirty="0">
                <a:latin typeface="Times New Roman"/>
                <a:cs typeface="Times New Roman"/>
              </a:rPr>
              <a:t>c</a:t>
            </a:r>
            <a:r>
              <a:rPr lang="en-US" spc="-5" dirty="0">
                <a:latin typeface="Times New Roman"/>
                <a:cs typeface="Times New Roman"/>
              </a:rPr>
              <a:t>lose</a:t>
            </a:r>
            <a:r>
              <a:rPr lang="en-US" spc="15" dirty="0">
                <a:latin typeface="Times New Roman"/>
                <a:cs typeface="Times New Roman"/>
              </a:rPr>
              <a:t> </a:t>
            </a:r>
            <a:r>
              <a:rPr lang="en-US" spc="-5" dirty="0">
                <a:latin typeface="Times New Roman"/>
                <a:cs typeface="Times New Roman"/>
              </a:rPr>
              <a:t>to</a:t>
            </a:r>
            <a:r>
              <a:rPr lang="en-US" spc="90" dirty="0">
                <a:latin typeface="Times New Roman"/>
                <a:cs typeface="Times New Roman"/>
              </a:rPr>
              <a:t> </a:t>
            </a:r>
            <a:r>
              <a:rPr lang="en-US" i="1" spc="-10" dirty="0">
                <a:latin typeface="Times New Roman"/>
                <a:cs typeface="Times New Roman"/>
              </a:rPr>
              <a:t>R</a:t>
            </a:r>
            <a:r>
              <a:rPr lang="en-US" i="1" spc="6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15" dirty="0">
                <a:latin typeface="Times New Roman"/>
                <a:cs typeface="Times New Roman"/>
              </a:rPr>
              <a:t> </a:t>
            </a:r>
            <a:r>
              <a:rPr lang="en-US" spc="-15" dirty="0">
                <a:latin typeface="Times New Roman"/>
                <a:cs typeface="Times New Roman"/>
              </a:rPr>
              <a:t>whos</a:t>
            </a:r>
            <a:r>
              <a:rPr lang="en-US" spc="-5" dirty="0">
                <a:latin typeface="Times New Roman"/>
                <a:cs typeface="Times New Roman"/>
              </a:rPr>
              <a:t>e</a:t>
            </a:r>
            <a:r>
              <a:rPr lang="en-US" spc="15" dirty="0">
                <a:latin typeface="Times New Roman"/>
                <a:cs typeface="Times New Roman"/>
              </a:rPr>
              <a:t> </a:t>
            </a:r>
            <a:r>
              <a:rPr lang="en-US" spc="-5" dirty="0">
                <a:latin typeface="Times New Roman"/>
                <a:cs typeface="Times New Roman"/>
              </a:rPr>
              <a:t>s</a:t>
            </a:r>
            <a:r>
              <a:rPr lang="en-US" spc="-10" dirty="0">
                <a:latin typeface="Times New Roman"/>
                <a:cs typeface="Times New Roman"/>
              </a:rPr>
              <a:t>urfac</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are</a:t>
            </a:r>
            <a:r>
              <a:rPr lang="en-US" spc="-5" dirty="0">
                <a:latin typeface="Times New Roman"/>
                <a:cs typeface="Times New Roman"/>
              </a:rPr>
              <a:t>a</a:t>
            </a:r>
            <a:r>
              <a:rPr lang="en-US" spc="15" dirty="0">
                <a:latin typeface="Times New Roman"/>
                <a:cs typeface="Times New Roman"/>
              </a:rPr>
              <a:t> </a:t>
            </a:r>
            <a:r>
              <a:rPr lang="en-US" spc="-10" dirty="0">
                <a:latin typeface="Times New Roman"/>
                <a:cs typeface="Times New Roman"/>
              </a:rPr>
              <a:t>approximates </a:t>
            </a:r>
            <a:r>
              <a:rPr lang="en-US" i="1" spc="-5" dirty="0">
                <a:latin typeface="Times New Roman"/>
                <a:cs typeface="Times New Roman"/>
              </a:rPr>
              <a:t>S</a:t>
            </a:r>
            <a:r>
              <a:rPr lang="en-US" i="1" spc="40" dirty="0">
                <a:latin typeface="Times New Roman"/>
                <a:cs typeface="Times New Roman"/>
              </a:rPr>
              <a:t> </a:t>
            </a:r>
            <a:r>
              <a:rPr lang="en-US" spc="-5" dirty="0">
                <a:latin typeface="Times New Roman"/>
                <a:cs typeface="Times New Roman"/>
              </a:rPr>
              <a:t>(Figure </a:t>
            </a:r>
            <a:r>
              <a:rPr lang="en-US" spc="-10" dirty="0">
                <a:latin typeface="Times New Roman"/>
                <a:cs typeface="Times New Roman"/>
              </a:rPr>
              <a:t>8 on the next slide</a:t>
            </a:r>
            <a:r>
              <a:rPr lang="en-US" spc="-5" dirty="0">
                <a:latin typeface="Times New Roman"/>
                <a:cs typeface="Times New Roman"/>
              </a:rPr>
              <a:t>).</a:t>
            </a:r>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p:pic>
        <p:nvPicPr>
          <p:cNvPr id="5" name="Picture 2" descr="An illustration shows the curve of y equals f of x and the surface of revolution capital R obtained by rotating about the x axi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2103" y="1371600"/>
            <a:ext cx="5019001" cy="318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453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8.2  Arc Length and Surface </a:t>
            </a:r>
            <a:r>
              <a:rPr lang="en-US" sz="3100" dirty="0"/>
              <a:t>Area (</a:t>
            </a:r>
            <a:r>
              <a:rPr lang="en-US" sz="3100" dirty="0" smtClean="0"/>
              <a:t>13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12700" marR="5080" indent="0">
              <a:lnSpc>
                <a:spcPct val="100000"/>
              </a:lnSpc>
              <a:buNone/>
            </a:pPr>
            <a:r>
              <a:rPr lang="en-US" spc="-15" dirty="0">
                <a:solidFill>
                  <a:schemeClr val="tx1"/>
                </a:solidFill>
              </a:rPr>
              <a:t>W</a:t>
            </a:r>
            <a:r>
              <a:rPr lang="en-US" spc="-5" dirty="0">
                <a:solidFill>
                  <a:schemeClr val="tx1"/>
                </a:solidFill>
              </a:rPr>
              <a:t>e</a:t>
            </a:r>
            <a:r>
              <a:rPr lang="en-US" spc="-45" dirty="0">
                <a:solidFill>
                  <a:schemeClr val="tx1"/>
                </a:solidFill>
              </a:rPr>
              <a:t> </a:t>
            </a:r>
            <a:r>
              <a:rPr lang="en-US" spc="-10" dirty="0">
                <a:solidFill>
                  <a:schemeClr val="tx1"/>
                </a:solidFill>
              </a:rPr>
              <a:t>wil</a:t>
            </a:r>
            <a:r>
              <a:rPr lang="en-US" spc="-5" dirty="0">
                <a:solidFill>
                  <a:schemeClr val="tx1"/>
                </a:solidFill>
              </a:rPr>
              <a:t>l</a:t>
            </a:r>
            <a:r>
              <a:rPr lang="en-US" spc="-50" dirty="0">
                <a:solidFill>
                  <a:schemeClr val="tx1"/>
                </a:solidFill>
              </a:rPr>
              <a:t> </a:t>
            </a:r>
            <a:r>
              <a:rPr lang="en-US" spc="-10" dirty="0">
                <a:solidFill>
                  <a:schemeClr val="tx1"/>
                </a:solidFill>
              </a:rPr>
              <a:t>se</a:t>
            </a:r>
            <a:r>
              <a:rPr lang="en-US" spc="-5" dirty="0">
                <a:solidFill>
                  <a:schemeClr val="tx1"/>
                </a:solidFill>
              </a:rPr>
              <a:t>t</a:t>
            </a:r>
            <a:r>
              <a:rPr lang="en-US" spc="-45" dirty="0">
                <a:solidFill>
                  <a:schemeClr val="tx1"/>
                </a:solidFill>
              </a:rPr>
              <a:t> </a:t>
            </a:r>
            <a:r>
              <a:rPr lang="en-US" spc="-10" dirty="0">
                <a:solidFill>
                  <a:schemeClr val="tx1"/>
                </a:solidFill>
              </a:rPr>
              <a:t>u</a:t>
            </a:r>
            <a:r>
              <a:rPr lang="en-US" spc="-5" dirty="0">
                <a:solidFill>
                  <a:schemeClr val="tx1"/>
                </a:solidFill>
              </a:rPr>
              <a:t>p</a:t>
            </a:r>
            <a:r>
              <a:rPr lang="en-US" spc="-45" dirty="0">
                <a:solidFill>
                  <a:schemeClr val="tx1"/>
                </a:solidFill>
              </a:rPr>
              <a:t> </a:t>
            </a:r>
            <a:r>
              <a:rPr lang="en-US" spc="-5" dirty="0">
                <a:solidFill>
                  <a:schemeClr val="tx1"/>
                </a:solidFill>
              </a:rPr>
              <a:t>a</a:t>
            </a:r>
            <a:r>
              <a:rPr lang="en-US" spc="-50" dirty="0">
                <a:solidFill>
                  <a:schemeClr val="tx1"/>
                </a:solidFill>
              </a:rPr>
              <a:t> </a:t>
            </a:r>
            <a:r>
              <a:rPr lang="en-US" spc="-15" dirty="0">
                <a:solidFill>
                  <a:schemeClr val="tx1"/>
                </a:solidFill>
              </a:rPr>
              <a:t>Rieman</a:t>
            </a:r>
            <a:r>
              <a:rPr lang="en-US" spc="-5" dirty="0">
                <a:solidFill>
                  <a:schemeClr val="tx1"/>
                </a:solidFill>
              </a:rPr>
              <a:t>n</a:t>
            </a:r>
            <a:r>
              <a:rPr lang="en-US" spc="-45" dirty="0">
                <a:solidFill>
                  <a:schemeClr val="tx1"/>
                </a:solidFill>
              </a:rPr>
              <a:t> </a:t>
            </a:r>
            <a:r>
              <a:rPr lang="en-US" spc="-10" dirty="0">
                <a:solidFill>
                  <a:schemeClr val="tx1"/>
                </a:solidFill>
              </a:rPr>
              <a:t>sum</a:t>
            </a:r>
            <a:r>
              <a:rPr lang="en-US" spc="-45"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45" dirty="0">
                <a:solidFill>
                  <a:schemeClr val="tx1"/>
                </a:solidFill>
              </a:rPr>
              <a:t> </a:t>
            </a:r>
            <a:r>
              <a:rPr lang="en-US" spc="-10" dirty="0">
                <a:solidFill>
                  <a:schemeClr val="tx1"/>
                </a:solidFill>
              </a:rPr>
              <a:t>approximate</a:t>
            </a:r>
            <a:r>
              <a:rPr lang="en-US" spc="-5" dirty="0">
                <a:solidFill>
                  <a:schemeClr val="tx1"/>
                </a:solidFill>
              </a:rPr>
              <a:t>s</a:t>
            </a:r>
            <a:r>
              <a:rPr lang="en-US" spc="-4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50" dirty="0">
                <a:solidFill>
                  <a:schemeClr val="tx1"/>
                </a:solidFill>
              </a:rPr>
              <a:t> </a:t>
            </a:r>
            <a:r>
              <a:rPr lang="en-US" spc="-10" dirty="0">
                <a:solidFill>
                  <a:schemeClr val="tx1"/>
                </a:solidFill>
              </a:rPr>
              <a:t>surfac</a:t>
            </a:r>
            <a:r>
              <a:rPr lang="en-US" spc="-5" dirty="0">
                <a:solidFill>
                  <a:schemeClr val="tx1"/>
                </a:solidFill>
              </a:rPr>
              <a:t>e</a:t>
            </a:r>
            <a:r>
              <a:rPr lang="en-US" spc="-45" dirty="0">
                <a:solidFill>
                  <a:schemeClr val="tx1"/>
                </a:solidFill>
              </a:rPr>
              <a:t> </a:t>
            </a:r>
            <a:r>
              <a:rPr lang="en-US" spc="-10" dirty="0">
                <a:solidFill>
                  <a:schemeClr val="tx1"/>
                </a:solidFill>
              </a:rPr>
              <a:t>are</a:t>
            </a:r>
            <a:r>
              <a:rPr lang="en-US" spc="-5" dirty="0">
                <a:solidFill>
                  <a:schemeClr val="tx1"/>
                </a:solidFill>
              </a:rPr>
              <a:t>a</a:t>
            </a:r>
            <a:r>
              <a:rPr lang="en-US" spc="-45" dirty="0">
                <a:solidFill>
                  <a:schemeClr val="tx1"/>
                </a:solidFill>
              </a:rPr>
              <a:t> </a:t>
            </a:r>
            <a:r>
              <a:rPr lang="en-US" spc="-10" dirty="0">
                <a:solidFill>
                  <a:schemeClr val="tx1"/>
                </a:solidFill>
              </a:rPr>
              <a:t>o</a:t>
            </a:r>
            <a:r>
              <a:rPr lang="en-US" spc="-5" dirty="0">
                <a:solidFill>
                  <a:schemeClr val="tx1"/>
                </a:solidFill>
              </a:rPr>
              <a:t>f</a:t>
            </a:r>
            <a:r>
              <a:rPr lang="en-US" spc="35" dirty="0">
                <a:solidFill>
                  <a:schemeClr val="tx1"/>
                </a:solidFill>
              </a:rPr>
              <a:t> </a:t>
            </a:r>
            <a:r>
              <a:rPr lang="en-US" i="1" spc="30" dirty="0">
                <a:solidFill>
                  <a:schemeClr val="tx1"/>
                </a:solidFill>
              </a:rPr>
              <a:t>R</a:t>
            </a:r>
            <a:r>
              <a:rPr lang="en-US" spc="-307" baseline="25925" dirty="0">
                <a:solidFill>
                  <a:schemeClr val="tx1"/>
                </a:solidFill>
              </a:rPr>
              <a:t>∗</a:t>
            </a:r>
            <a:r>
              <a:rPr lang="en-US" spc="22" baseline="25925" dirty="0">
                <a:solidFill>
                  <a:schemeClr val="tx1"/>
                </a:solidFill>
              </a:rPr>
              <a:t> </a:t>
            </a:r>
            <a:r>
              <a:rPr lang="en-US" spc="-5" dirty="0">
                <a:solidFill>
                  <a:schemeClr val="tx1"/>
                </a:solidFill>
              </a:rPr>
              <a:t>and</a:t>
            </a:r>
            <a:r>
              <a:rPr lang="en-US" spc="-45" dirty="0">
                <a:solidFill>
                  <a:schemeClr val="tx1"/>
                </a:solidFill>
              </a:rPr>
              <a:t> </a:t>
            </a:r>
            <a:r>
              <a:rPr lang="en-US" spc="-5" dirty="0">
                <a:solidFill>
                  <a:schemeClr val="tx1"/>
                </a:solidFill>
              </a:rPr>
              <a:t>therefore </a:t>
            </a:r>
            <a:r>
              <a:rPr lang="en-US" spc="-10" dirty="0">
                <a:solidFill>
                  <a:schemeClr val="tx1"/>
                </a:solidFill>
              </a:rPr>
              <a:t>tha</a:t>
            </a:r>
            <a:r>
              <a:rPr lang="en-US" spc="-5" dirty="0">
                <a:solidFill>
                  <a:schemeClr val="tx1"/>
                </a:solidFill>
              </a:rPr>
              <a:t>t</a:t>
            </a:r>
            <a:r>
              <a:rPr lang="en-US" spc="20" dirty="0">
                <a:solidFill>
                  <a:schemeClr val="tx1"/>
                </a:solidFill>
              </a:rPr>
              <a:t> </a:t>
            </a:r>
            <a:r>
              <a:rPr lang="en-US" spc="-10" dirty="0">
                <a:solidFill>
                  <a:schemeClr val="tx1"/>
                </a:solidFill>
              </a:rPr>
              <a:t>als</a:t>
            </a:r>
            <a:r>
              <a:rPr lang="en-US" spc="-5" dirty="0">
                <a:solidFill>
                  <a:schemeClr val="tx1"/>
                </a:solidFill>
              </a:rPr>
              <a:t>o</a:t>
            </a:r>
            <a:r>
              <a:rPr lang="en-US" spc="25" dirty="0">
                <a:solidFill>
                  <a:schemeClr val="tx1"/>
                </a:solidFill>
              </a:rPr>
              <a:t> </a:t>
            </a:r>
            <a:r>
              <a:rPr lang="en-US" spc="-10" dirty="0">
                <a:solidFill>
                  <a:schemeClr val="tx1"/>
                </a:solidFill>
              </a:rPr>
              <a:t>approximate</a:t>
            </a:r>
            <a:r>
              <a:rPr lang="en-US" spc="-5" dirty="0">
                <a:solidFill>
                  <a:schemeClr val="tx1"/>
                </a:solidFill>
              </a:rPr>
              <a:t>s</a:t>
            </a:r>
            <a:r>
              <a:rPr lang="en-US" spc="2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25" dirty="0">
                <a:solidFill>
                  <a:schemeClr val="tx1"/>
                </a:solidFill>
              </a:rPr>
              <a:t> </a:t>
            </a:r>
            <a:r>
              <a:rPr lang="en-US" spc="-10" dirty="0">
                <a:solidFill>
                  <a:schemeClr val="tx1"/>
                </a:solidFill>
              </a:rPr>
              <a:t>surfac</a:t>
            </a:r>
            <a:r>
              <a:rPr lang="en-US" spc="-5" dirty="0">
                <a:solidFill>
                  <a:schemeClr val="tx1"/>
                </a:solidFill>
              </a:rPr>
              <a:t>e</a:t>
            </a:r>
            <a:r>
              <a:rPr lang="en-US" spc="25" dirty="0">
                <a:solidFill>
                  <a:schemeClr val="tx1"/>
                </a:solidFill>
              </a:rPr>
              <a:t> </a:t>
            </a:r>
            <a:r>
              <a:rPr lang="en-US" spc="-10" dirty="0">
                <a:solidFill>
                  <a:schemeClr val="tx1"/>
                </a:solidFill>
              </a:rPr>
              <a:t>are</a:t>
            </a:r>
            <a:r>
              <a:rPr lang="en-US" spc="-5" dirty="0">
                <a:solidFill>
                  <a:schemeClr val="tx1"/>
                </a:solidFill>
              </a:rPr>
              <a:t>a</a:t>
            </a:r>
            <a:r>
              <a:rPr lang="en-US" spc="25" dirty="0">
                <a:solidFill>
                  <a:schemeClr val="tx1"/>
                </a:solidFill>
              </a:rPr>
              <a:t> </a:t>
            </a:r>
            <a:r>
              <a:rPr lang="en-US" spc="-10" dirty="0">
                <a:solidFill>
                  <a:schemeClr val="tx1"/>
                </a:solidFill>
              </a:rPr>
              <a:t>o</a:t>
            </a:r>
            <a:r>
              <a:rPr lang="en-US" spc="-5" dirty="0">
                <a:solidFill>
                  <a:schemeClr val="tx1"/>
                </a:solidFill>
              </a:rPr>
              <a:t>f</a:t>
            </a:r>
            <a:r>
              <a:rPr lang="en-US" spc="105" dirty="0">
                <a:solidFill>
                  <a:schemeClr val="tx1"/>
                </a:solidFill>
              </a:rPr>
              <a:t> </a:t>
            </a:r>
            <a:r>
              <a:rPr lang="en-US" i="1" spc="30" dirty="0">
                <a:solidFill>
                  <a:schemeClr val="tx1"/>
                </a:solidFill>
              </a:rPr>
              <a:t>R</a:t>
            </a:r>
            <a:r>
              <a:rPr lang="en-US" spc="-5" dirty="0">
                <a:solidFill>
                  <a:schemeClr val="tx1"/>
                </a:solidFill>
              </a:rPr>
              <a:t>.</a:t>
            </a:r>
            <a:r>
              <a:rPr lang="en-US" spc="20" dirty="0">
                <a:solidFill>
                  <a:schemeClr val="tx1"/>
                </a:solidFill>
              </a:rPr>
              <a:t> </a:t>
            </a:r>
            <a:r>
              <a:rPr lang="en-US" spc="-15" dirty="0">
                <a:solidFill>
                  <a:schemeClr val="tx1"/>
                </a:solidFill>
              </a:rPr>
              <a:t>T</a:t>
            </a:r>
            <a:r>
              <a:rPr lang="en-US" spc="-5" dirty="0">
                <a:solidFill>
                  <a:schemeClr val="tx1"/>
                </a:solidFill>
              </a:rPr>
              <a:t>aking</a:t>
            </a:r>
            <a:r>
              <a:rPr lang="en-US" spc="25" dirty="0">
                <a:solidFill>
                  <a:schemeClr val="tx1"/>
                </a:solidFill>
              </a:rPr>
              <a:t> </a:t>
            </a:r>
            <a:r>
              <a:rPr lang="en-US" spc="-5" dirty="0">
                <a:solidFill>
                  <a:schemeClr val="tx1"/>
                </a:solidFill>
              </a:rPr>
              <a:t>a</a:t>
            </a:r>
            <a:r>
              <a:rPr lang="en-US" spc="20" dirty="0">
                <a:solidFill>
                  <a:schemeClr val="tx1"/>
                </a:solidFill>
              </a:rPr>
              <a:t> </a:t>
            </a:r>
            <a:r>
              <a:rPr lang="en-US" spc="-5" dirty="0">
                <a:solidFill>
                  <a:schemeClr val="tx1"/>
                </a:solidFill>
              </a:rPr>
              <a:t>limit</a:t>
            </a:r>
            <a:r>
              <a:rPr lang="en-US" spc="20" dirty="0">
                <a:solidFill>
                  <a:schemeClr val="tx1"/>
                </a:solidFill>
              </a:rPr>
              <a:t> </a:t>
            </a:r>
            <a:r>
              <a:rPr lang="en-US" spc="-5" dirty="0">
                <a:solidFill>
                  <a:schemeClr val="tx1"/>
                </a:solidFill>
              </a:rPr>
              <a:t>results</a:t>
            </a:r>
            <a:r>
              <a:rPr lang="en-US" spc="20" dirty="0">
                <a:solidFill>
                  <a:schemeClr val="tx1"/>
                </a:solidFill>
              </a:rPr>
              <a:t> </a:t>
            </a:r>
            <a:r>
              <a:rPr lang="en-US" spc="-5" dirty="0">
                <a:solidFill>
                  <a:schemeClr val="tx1"/>
                </a:solidFill>
              </a:rPr>
              <a:t>in</a:t>
            </a:r>
            <a:r>
              <a:rPr lang="en-US" spc="20" dirty="0">
                <a:solidFill>
                  <a:schemeClr val="tx1"/>
                </a:solidFill>
              </a:rPr>
              <a:t> </a:t>
            </a:r>
            <a:r>
              <a:rPr lang="en-US" spc="-5" dirty="0">
                <a:solidFill>
                  <a:schemeClr val="tx1"/>
                </a:solidFill>
              </a:rPr>
              <a:t>a</a:t>
            </a:r>
            <a:r>
              <a:rPr lang="en-US" spc="25" dirty="0">
                <a:solidFill>
                  <a:schemeClr val="tx1"/>
                </a:solidFill>
              </a:rPr>
              <a:t> </a:t>
            </a:r>
            <a:r>
              <a:rPr lang="en-US" spc="-5" dirty="0">
                <a:solidFill>
                  <a:schemeClr val="tx1"/>
                </a:solidFill>
              </a:rPr>
              <a:t>definite-integral formula for</a:t>
            </a:r>
            <a:r>
              <a:rPr lang="en-US" spc="50" dirty="0">
                <a:solidFill>
                  <a:schemeClr val="tx1"/>
                </a:solidFill>
              </a:rPr>
              <a:t> </a:t>
            </a:r>
            <a:r>
              <a:rPr lang="en-US" i="1" spc="30" dirty="0">
                <a:solidFill>
                  <a:schemeClr val="tx1"/>
                </a:solidFill>
              </a:rPr>
              <a:t>S</a:t>
            </a:r>
            <a:r>
              <a:rPr lang="en-US" spc="-5" dirty="0">
                <a:solidFill>
                  <a:schemeClr val="tx1"/>
                </a:solidFill>
              </a:rPr>
              <a:t>, t</a:t>
            </a:r>
            <a:r>
              <a:rPr lang="en-US" spc="-10" dirty="0">
                <a:solidFill>
                  <a:schemeClr val="tx1"/>
                </a:solidFill>
              </a:rPr>
              <a:t>h</a:t>
            </a:r>
            <a:r>
              <a:rPr lang="en-US" spc="-5" dirty="0">
                <a:solidFill>
                  <a:schemeClr val="tx1"/>
                </a:solidFill>
              </a:rPr>
              <a:t>e </a:t>
            </a:r>
            <a:r>
              <a:rPr lang="en-US" spc="-10" dirty="0">
                <a:solidFill>
                  <a:schemeClr val="tx1"/>
                </a:solidFill>
              </a:rPr>
              <a:t>surfac</a:t>
            </a:r>
            <a:r>
              <a:rPr lang="en-US" spc="-5" dirty="0">
                <a:solidFill>
                  <a:schemeClr val="tx1"/>
                </a:solidFill>
              </a:rPr>
              <a:t>e </a:t>
            </a:r>
            <a:r>
              <a:rPr lang="en-US" spc="-10" dirty="0">
                <a:solidFill>
                  <a:schemeClr val="tx1"/>
                </a:solidFill>
              </a:rPr>
              <a:t>are</a:t>
            </a:r>
            <a:r>
              <a:rPr lang="en-US" spc="-5" dirty="0">
                <a:solidFill>
                  <a:schemeClr val="tx1"/>
                </a:solidFill>
              </a:rPr>
              <a:t>a </a:t>
            </a:r>
            <a:r>
              <a:rPr lang="en-US" spc="-10" dirty="0">
                <a:solidFill>
                  <a:schemeClr val="tx1"/>
                </a:solidFill>
              </a:rPr>
              <a:t>o</a:t>
            </a:r>
            <a:r>
              <a:rPr lang="en-US" spc="-5" dirty="0">
                <a:solidFill>
                  <a:schemeClr val="tx1"/>
                </a:solidFill>
              </a:rPr>
              <a:t>f</a:t>
            </a:r>
            <a:r>
              <a:rPr lang="en-US" spc="80" dirty="0">
                <a:solidFill>
                  <a:schemeClr val="tx1"/>
                </a:solidFill>
              </a:rPr>
              <a:t> </a:t>
            </a:r>
            <a:r>
              <a:rPr lang="en-US" i="1" spc="30" dirty="0">
                <a:solidFill>
                  <a:schemeClr val="tx1"/>
                </a:solidFill>
              </a:rPr>
              <a:t>R</a:t>
            </a:r>
            <a:r>
              <a:rPr lang="en-US" spc="-5" dirty="0">
                <a:solidFill>
                  <a:schemeClr val="tx1"/>
                </a:solidFill>
              </a:rPr>
              <a:t>.</a:t>
            </a:r>
          </a:p>
          <a:p>
            <a:pPr marL="12700" marR="5080" indent="0">
              <a:lnSpc>
                <a:spcPct val="100000"/>
              </a:lnSpc>
              <a:spcBef>
                <a:spcPts val="35"/>
              </a:spcBef>
              <a:buNone/>
            </a:pPr>
            <a:r>
              <a:rPr lang="en-US" spc="-15" dirty="0">
                <a:solidFill>
                  <a:schemeClr val="tx1"/>
                </a:solidFill>
              </a:rPr>
              <a:t>Th</a:t>
            </a:r>
            <a:r>
              <a:rPr lang="en-US" spc="-5" dirty="0">
                <a:solidFill>
                  <a:schemeClr val="tx1"/>
                </a:solidFill>
              </a:rPr>
              <a:t>e</a:t>
            </a:r>
            <a:r>
              <a:rPr lang="en-US" spc="114" dirty="0">
                <a:solidFill>
                  <a:schemeClr val="tx1"/>
                </a:solidFill>
              </a:rPr>
              <a:t> </a:t>
            </a:r>
            <a:r>
              <a:rPr lang="en-US" spc="-5" dirty="0">
                <a:solidFill>
                  <a:schemeClr val="tx1"/>
                </a:solidFill>
              </a:rPr>
              <a:t>s</a:t>
            </a:r>
            <a:r>
              <a:rPr lang="en-US" spc="-10" dirty="0">
                <a:solidFill>
                  <a:schemeClr val="tx1"/>
                </a:solidFill>
              </a:rPr>
              <a:t>urfac</a:t>
            </a:r>
            <a:r>
              <a:rPr lang="en-US" spc="-5" dirty="0">
                <a:solidFill>
                  <a:schemeClr val="tx1"/>
                </a:solidFill>
              </a:rPr>
              <a:t>e</a:t>
            </a:r>
            <a:r>
              <a:rPr lang="en-US" dirty="0">
                <a:solidFill>
                  <a:schemeClr val="tx1"/>
                </a:solidFill>
              </a:rPr>
              <a:t> </a:t>
            </a:r>
            <a:r>
              <a:rPr lang="en-US" i="1" spc="30" dirty="0">
                <a:solidFill>
                  <a:schemeClr val="tx1"/>
                </a:solidFill>
              </a:rPr>
              <a:t>R</a:t>
            </a:r>
            <a:r>
              <a:rPr lang="en-US" spc="-307" baseline="25925" dirty="0">
                <a:solidFill>
                  <a:schemeClr val="tx1"/>
                </a:solidFill>
              </a:rPr>
              <a:t>∗</a:t>
            </a:r>
            <a:r>
              <a:rPr lang="en-US" baseline="25925" dirty="0">
                <a:solidFill>
                  <a:schemeClr val="tx1"/>
                </a:solidFill>
              </a:rPr>
              <a:t> </a:t>
            </a:r>
            <a:r>
              <a:rPr lang="en-US" spc="-97" baseline="25925" dirty="0">
                <a:solidFill>
                  <a:schemeClr val="tx1"/>
                </a:solidFill>
              </a:rPr>
              <a:t> </a:t>
            </a:r>
            <a:r>
              <a:rPr lang="en-US" spc="-10" dirty="0">
                <a:solidFill>
                  <a:schemeClr val="tx1"/>
                </a:solidFill>
              </a:rPr>
              <a:t>i</a:t>
            </a:r>
            <a:r>
              <a:rPr lang="en-US" spc="-5" dirty="0">
                <a:solidFill>
                  <a:schemeClr val="tx1"/>
                </a:solidFill>
              </a:rPr>
              <a:t>s</a:t>
            </a:r>
            <a:r>
              <a:rPr lang="en-US" spc="110" dirty="0">
                <a:solidFill>
                  <a:schemeClr val="tx1"/>
                </a:solidFill>
              </a:rPr>
              <a:t> </a:t>
            </a:r>
            <a:r>
              <a:rPr lang="en-US" spc="-15" dirty="0">
                <a:solidFill>
                  <a:schemeClr val="tx1"/>
                </a:solidFill>
              </a:rPr>
              <a:t>mad</a:t>
            </a:r>
            <a:r>
              <a:rPr lang="en-US" spc="-5" dirty="0">
                <a:solidFill>
                  <a:schemeClr val="tx1"/>
                </a:solidFill>
              </a:rPr>
              <a:t>e</a:t>
            </a:r>
            <a:r>
              <a:rPr lang="en-US" spc="114" dirty="0">
                <a:solidFill>
                  <a:schemeClr val="tx1"/>
                </a:solidFill>
              </a:rPr>
              <a:t> </a:t>
            </a:r>
            <a:r>
              <a:rPr lang="en-US" spc="-10" dirty="0">
                <a:solidFill>
                  <a:schemeClr val="tx1"/>
                </a:solidFill>
              </a:rPr>
              <a:t>u</a:t>
            </a:r>
            <a:r>
              <a:rPr lang="en-US" spc="-5" dirty="0">
                <a:solidFill>
                  <a:schemeClr val="tx1"/>
                </a:solidFill>
              </a:rPr>
              <a:t>p</a:t>
            </a:r>
            <a:r>
              <a:rPr lang="en-US" spc="110" dirty="0">
                <a:solidFill>
                  <a:schemeClr val="tx1"/>
                </a:solidFill>
              </a:rPr>
              <a:t> </a:t>
            </a:r>
            <a:r>
              <a:rPr lang="en-US" spc="-10" dirty="0">
                <a:solidFill>
                  <a:schemeClr val="tx1"/>
                </a:solidFill>
              </a:rPr>
              <a:t>o</a:t>
            </a:r>
            <a:r>
              <a:rPr lang="en-US" spc="-5" dirty="0">
                <a:solidFill>
                  <a:schemeClr val="tx1"/>
                </a:solidFill>
              </a:rPr>
              <a:t>f</a:t>
            </a:r>
            <a:r>
              <a:rPr lang="en-US" spc="110" dirty="0">
                <a:solidFill>
                  <a:schemeClr val="tx1"/>
                </a:solidFill>
              </a:rPr>
              <a:t> </a:t>
            </a:r>
            <a:r>
              <a:rPr lang="en-US" spc="-10" dirty="0">
                <a:solidFill>
                  <a:schemeClr val="tx1"/>
                </a:solidFill>
              </a:rPr>
              <a:t>slante</a:t>
            </a:r>
            <a:r>
              <a:rPr lang="en-US" spc="-5" dirty="0">
                <a:solidFill>
                  <a:schemeClr val="tx1"/>
                </a:solidFill>
              </a:rPr>
              <a:t>d</a:t>
            </a:r>
            <a:r>
              <a:rPr lang="en-US" spc="110" dirty="0">
                <a:solidFill>
                  <a:schemeClr val="tx1"/>
                </a:solidFill>
              </a:rPr>
              <a:t> </a:t>
            </a:r>
            <a:r>
              <a:rPr lang="en-US" spc="-10" dirty="0">
                <a:solidFill>
                  <a:schemeClr val="tx1"/>
                </a:solidFill>
              </a:rPr>
              <a:t>bands</a:t>
            </a:r>
            <a:r>
              <a:rPr lang="en-US" spc="-5" dirty="0">
                <a:solidFill>
                  <a:schemeClr val="tx1"/>
                </a:solidFill>
              </a:rPr>
              <a:t>,</a:t>
            </a:r>
            <a:r>
              <a:rPr lang="en-US" spc="110" dirty="0">
                <a:solidFill>
                  <a:schemeClr val="tx1"/>
                </a:solidFill>
              </a:rPr>
              <a:t> </a:t>
            </a:r>
            <a:r>
              <a:rPr lang="en-US" spc="-10" dirty="0">
                <a:solidFill>
                  <a:schemeClr val="tx1"/>
                </a:solidFill>
              </a:rPr>
              <a:t>a</a:t>
            </a:r>
            <a:r>
              <a:rPr lang="en-US" spc="-5" dirty="0">
                <a:solidFill>
                  <a:schemeClr val="tx1"/>
                </a:solidFill>
              </a:rPr>
              <a:t>s</a:t>
            </a:r>
            <a:r>
              <a:rPr lang="en-US" spc="110" dirty="0">
                <a:solidFill>
                  <a:schemeClr val="tx1"/>
                </a:solidFill>
              </a:rPr>
              <a:t> </a:t>
            </a:r>
            <a:r>
              <a:rPr lang="en-US" spc="-5" dirty="0">
                <a:solidFill>
                  <a:schemeClr val="tx1"/>
                </a:solidFill>
              </a:rPr>
              <a:t>s</a:t>
            </a:r>
            <a:r>
              <a:rPr lang="en-US" spc="-15" dirty="0">
                <a:solidFill>
                  <a:schemeClr val="tx1"/>
                </a:solidFill>
              </a:rPr>
              <a:t>how</a:t>
            </a:r>
            <a:r>
              <a:rPr lang="en-US" spc="-5" dirty="0">
                <a:solidFill>
                  <a:schemeClr val="tx1"/>
                </a:solidFill>
              </a:rPr>
              <a:t>n</a:t>
            </a:r>
            <a:r>
              <a:rPr lang="en-US" spc="110" dirty="0">
                <a:solidFill>
                  <a:schemeClr val="tx1"/>
                </a:solidFill>
              </a:rPr>
              <a:t> </a:t>
            </a:r>
            <a:r>
              <a:rPr lang="en-US" spc="-5" dirty="0">
                <a:solidFill>
                  <a:schemeClr val="tx1"/>
                </a:solidFill>
              </a:rPr>
              <a:t>in</a:t>
            </a:r>
            <a:r>
              <a:rPr lang="en-US" spc="110" dirty="0">
                <a:solidFill>
                  <a:schemeClr val="tx1"/>
                </a:solidFill>
              </a:rPr>
              <a:t> </a:t>
            </a:r>
            <a:r>
              <a:rPr lang="en-US" spc="-10" dirty="0">
                <a:solidFill>
                  <a:schemeClr val="tx1"/>
                </a:solidFill>
              </a:rPr>
              <a:t>Figur</a:t>
            </a:r>
            <a:r>
              <a:rPr lang="en-US" spc="-5" dirty="0">
                <a:solidFill>
                  <a:schemeClr val="tx1"/>
                </a:solidFill>
              </a:rPr>
              <a:t>e</a:t>
            </a:r>
            <a:r>
              <a:rPr lang="en-US" spc="110" dirty="0">
                <a:solidFill>
                  <a:schemeClr val="tx1"/>
                </a:solidFill>
              </a:rPr>
              <a:t> </a:t>
            </a:r>
            <a:r>
              <a:rPr lang="en-US" spc="-10" dirty="0">
                <a:solidFill>
                  <a:schemeClr val="tx1"/>
                </a:solidFill>
              </a:rPr>
              <a:t>8</a:t>
            </a:r>
            <a:r>
              <a:rPr lang="en-US" spc="-5" dirty="0">
                <a:solidFill>
                  <a:schemeClr val="tx1"/>
                </a:solidFill>
              </a:rPr>
              <a:t>.</a:t>
            </a:r>
            <a:r>
              <a:rPr lang="en-US" spc="110" dirty="0">
                <a:solidFill>
                  <a:schemeClr val="tx1"/>
                </a:solidFill>
              </a:rPr>
              <a:t> </a:t>
            </a:r>
            <a:endParaRPr lang="en-US" dirty="0">
              <a:solidFill>
                <a:schemeClr val="tx1"/>
              </a:solidFill>
            </a:endParaRPr>
          </a:p>
        </p:txBody>
      </p:sp>
      <p:pic>
        <p:nvPicPr>
          <p:cNvPr id="5" name="Picture 4" descr="Figure 8: Rotating a polygonal approximation produces an approximation by slanted bands.">
            <a:extLst>
              <a:ext uri="{FF2B5EF4-FFF2-40B4-BE49-F238E27FC236}">
                <a16:creationId xmlns="" xmlns:a16="http://schemas.microsoft.com/office/drawing/2014/main" id="{45F3C11E-D147-4043-ACBA-24F64DD862F5}"/>
              </a:ext>
            </a:extLst>
          </p:cNvPr>
          <p:cNvPicPr>
            <a:picLocks noChangeAspect="1"/>
          </p:cNvPicPr>
          <p:nvPr/>
        </p:nvPicPr>
        <p:blipFill>
          <a:blip r:embed="rId2"/>
          <a:stretch>
            <a:fillRect/>
          </a:stretch>
        </p:blipFill>
        <p:spPr>
          <a:xfrm>
            <a:off x="1179935" y="4263290"/>
            <a:ext cx="3121753" cy="772536"/>
          </a:xfrm>
          <a:prstGeom prst="rect">
            <a:avLst/>
          </a:prstGeom>
        </p:spPr>
      </p:pic>
      <p:pic>
        <p:nvPicPr>
          <p:cNvPr id="6" name="Picture 2" descr="An illustration shows the slanted bands formed by rotating a polygonal approximation of a function about the x axis and the details of one of the slanted bands. The x axis has nine tick marks labeled x subscript 0, four unlabeled tick marks, x subscript quantity i minus 1, x subscript i, two unlabeled tick marks. The y axis is not scaled, and the z axis is not shown. A curve has dots marking the points that correspond to each tick mark. The general shape of the curve is concave up, with a minimum, then concave down, with a maximum, then concave up with a minimum at a greater y value than the first minimum, then concave down with a maximum less than the first maximum. Line segments connect each marked point to the next marked point along the curve. The segment between x equals x subscript 0 and the next tick mark is labeled capital L subscript 1. The point on the curve at x subscript quantity i minus 1 is labeled capital p subscript i minus 1, and the point on the curve at x subscript i is labeled capital p subscript i. The segment between those two points is labeled capital L subscript i. The connected line segments are rotated about the x axis forming a circular surface labeled capital R superscript asterisk. A separate illustration shows the circular surface between x equals x subscript quantity i minus 1 to x equals x subscript i, where the line segment between these x values is labeled capital L subscript 1. The distance between the x equals x subscript quantity i minus 1 and x equals x subscript i is labeled delta x subscript i. The radius of the circle at x equals x subscript quantity i minus 1 is f of x subscript quantity i minus 1 and the radius of the circle at x equals x subscript i is f of x subscript i. The radius f of x subscript quantity i minus 1 is greater than the radius f of x subscript i."/>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01687" y="3311798"/>
            <a:ext cx="7567215" cy="3233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504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8.2  Arc Length and Surface </a:t>
            </a:r>
            <a:r>
              <a:rPr lang="en-US" sz="3100" dirty="0"/>
              <a:t>Area (</a:t>
            </a:r>
            <a:r>
              <a:rPr lang="en-US" sz="3100" dirty="0" smtClean="0"/>
              <a:t>14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12700" marR="5080" indent="0">
                  <a:lnSpc>
                    <a:spcPct val="100000"/>
                  </a:lnSpc>
                  <a:buNone/>
                </a:pPr>
                <a:r>
                  <a:rPr lang="en-US" spc="-10" dirty="0">
                    <a:solidFill>
                      <a:schemeClr val="tx1"/>
                    </a:solidFill>
                  </a:rPr>
                  <a:t>Conside</a:t>
                </a:r>
                <a:r>
                  <a:rPr lang="en-US" spc="-5" dirty="0">
                    <a:solidFill>
                      <a:schemeClr val="tx1"/>
                    </a:solidFill>
                  </a:rPr>
                  <a:t>r</a:t>
                </a:r>
                <a:r>
                  <a:rPr lang="en-US" spc="114" dirty="0">
                    <a:solidFill>
                      <a:schemeClr val="tx1"/>
                    </a:solidFill>
                  </a:rPr>
                  <a:t> </a:t>
                </a:r>
                <a:r>
                  <a:rPr lang="en-US" spc="-10" dirty="0">
                    <a:solidFill>
                      <a:schemeClr val="tx1"/>
                    </a:solidFill>
                  </a:rPr>
                  <a:t>the slante</a:t>
                </a:r>
                <a:r>
                  <a:rPr lang="en-US" spc="-5" dirty="0">
                    <a:solidFill>
                      <a:schemeClr val="tx1"/>
                    </a:solidFill>
                  </a:rPr>
                  <a:t>d</a:t>
                </a:r>
                <a:r>
                  <a:rPr lang="en-US" spc="55" dirty="0">
                    <a:solidFill>
                      <a:schemeClr val="tx1"/>
                    </a:solidFill>
                  </a:rPr>
                  <a:t> </a:t>
                </a:r>
                <a:r>
                  <a:rPr lang="en-US" spc="-10" dirty="0">
                    <a:solidFill>
                      <a:schemeClr val="tx1"/>
                    </a:solidFill>
                  </a:rPr>
                  <a:t>ban</a:t>
                </a:r>
                <a:r>
                  <a:rPr lang="en-US" spc="-5" dirty="0">
                    <a:solidFill>
                      <a:schemeClr val="tx1"/>
                    </a:solidFill>
                  </a:rPr>
                  <a:t>d</a:t>
                </a:r>
                <a:r>
                  <a:rPr lang="en-US" spc="55" dirty="0">
                    <a:solidFill>
                      <a:schemeClr val="tx1"/>
                    </a:solidFill>
                  </a:rPr>
                  <a:t> </a:t>
                </a:r>
                <a:r>
                  <a:rPr lang="en-US" spc="-10" dirty="0">
                    <a:solidFill>
                      <a:schemeClr val="tx1"/>
                    </a:solidFill>
                  </a:rPr>
                  <a:t>correspondin</a:t>
                </a:r>
                <a:r>
                  <a:rPr lang="en-US" spc="-5" dirty="0">
                    <a:solidFill>
                      <a:schemeClr val="tx1"/>
                    </a:solidFill>
                  </a:rPr>
                  <a:t>g</a:t>
                </a:r>
                <a:r>
                  <a:rPr lang="en-US" spc="55" dirty="0">
                    <a:solidFill>
                      <a:schemeClr val="tx1"/>
                    </a:solidFill>
                  </a:rPr>
                  <a:t> </a:t>
                </a:r>
                <a:r>
                  <a:rPr lang="en-US" spc="-10" dirty="0">
                    <a:solidFill>
                      <a:schemeClr val="tx1"/>
                    </a:solidFill>
                  </a:rPr>
                  <a:t>t</a:t>
                </a:r>
                <a:r>
                  <a:rPr lang="en-US" spc="-5" dirty="0">
                    <a:solidFill>
                      <a:schemeClr val="tx1"/>
                    </a:solidFill>
                  </a:rPr>
                  <a:t>o</a:t>
                </a:r>
                <a:r>
                  <a:rPr lang="en-US" spc="55" dirty="0">
                    <a:solidFill>
                      <a:schemeClr val="tx1"/>
                    </a:solidFill>
                  </a:rPr>
                  <a:t> </a:t>
                </a:r>
                <a:r>
                  <a:rPr lang="en-US" spc="-10" dirty="0">
                    <a:solidFill>
                      <a:schemeClr val="tx1"/>
                    </a:solidFill>
                  </a:rPr>
                  <a:t>th</a:t>
                </a:r>
                <a:r>
                  <a:rPr lang="en-US" spc="-5" dirty="0">
                    <a:solidFill>
                      <a:schemeClr val="tx1"/>
                    </a:solidFill>
                  </a:rPr>
                  <a:t>e</a:t>
                </a:r>
                <a:r>
                  <a:rPr lang="en-US" spc="55" dirty="0">
                    <a:solidFill>
                      <a:schemeClr val="tx1"/>
                    </a:solidFill>
                  </a:rPr>
                  <a:t> </a:t>
                </a:r>
                <a:r>
                  <a:rPr lang="en-US" spc="-5" dirty="0">
                    <a:solidFill>
                      <a:schemeClr val="tx1"/>
                    </a:solidFill>
                  </a:rPr>
                  <a:t>i</a:t>
                </a:r>
                <a:r>
                  <a:rPr lang="en-US" spc="-10" dirty="0">
                    <a:solidFill>
                      <a:schemeClr val="tx1"/>
                    </a:solidFill>
                  </a:rPr>
                  <a:t>nterva</a:t>
                </a:r>
                <a:r>
                  <a:rPr lang="en-US" spc="-5" dirty="0">
                    <a:solidFill>
                      <a:schemeClr val="tx1"/>
                    </a:solidFill>
                  </a:rPr>
                  <a:t>l</a:t>
                </a:r>
                <a:r>
                  <a:rPr lang="en-US" spc="55" dirty="0">
                    <a:solidFill>
                      <a:schemeClr val="tx1"/>
                    </a:solidFill>
                  </a:rPr>
                  <a:t> </a:t>
                </a:r>
                <a:r>
                  <a:rPr lang="en-US" spc="20" dirty="0">
                    <a:solidFill>
                      <a:schemeClr val="tx1"/>
                    </a:solidFill>
                  </a:rPr>
                  <a:t>[</a:t>
                </a:r>
                <a:r>
                  <a:rPr lang="en-US" i="1" spc="10" dirty="0">
                    <a:solidFill>
                      <a:schemeClr val="tx1"/>
                    </a:solidFill>
                  </a:rPr>
                  <a:t>x</a:t>
                </a:r>
                <a:r>
                  <a:rPr lang="en-US" i="1" baseline="-25000" dirty="0">
                    <a:solidFill>
                      <a:schemeClr val="tx1"/>
                    </a:solidFill>
                  </a:rPr>
                  <a:t>i</a:t>
                </a:r>
                <a:r>
                  <a:rPr lang="en-US" i="1" spc="-172" baseline="-25000" dirty="0">
                    <a:solidFill>
                      <a:schemeClr val="tx1"/>
                    </a:solidFill>
                  </a:rPr>
                  <a:t> </a:t>
                </a:r>
                <a:r>
                  <a:rPr lang="en-US" spc="-209" baseline="-25000" dirty="0">
                    <a:solidFill>
                      <a:schemeClr val="tx1"/>
                    </a:solidFill>
                  </a:rPr>
                  <a:t>−</a:t>
                </a:r>
                <a:r>
                  <a:rPr lang="en-US" spc="75" baseline="-25000" dirty="0">
                    <a:solidFill>
                      <a:schemeClr val="tx1"/>
                    </a:solidFill>
                  </a:rPr>
                  <a:t>1</a:t>
                </a:r>
                <a:r>
                  <a:rPr lang="en-US" spc="-5" dirty="0">
                    <a:solidFill>
                      <a:schemeClr val="tx1"/>
                    </a:solidFill>
                  </a:rPr>
                  <a:t>,</a:t>
                </a:r>
                <a:r>
                  <a:rPr lang="en-US" spc="-60" dirty="0">
                    <a:solidFill>
                      <a:schemeClr val="tx1"/>
                    </a:solidFill>
                  </a:rPr>
                  <a:t> </a:t>
                </a:r>
                <a:r>
                  <a:rPr lang="en-US" i="1" spc="10" dirty="0">
                    <a:solidFill>
                      <a:schemeClr val="tx1"/>
                    </a:solidFill>
                  </a:rPr>
                  <a:t>x</a:t>
                </a:r>
                <a:r>
                  <a:rPr lang="en-US" i="1" baseline="-25000" dirty="0">
                    <a:solidFill>
                      <a:schemeClr val="tx1"/>
                    </a:solidFill>
                  </a:rPr>
                  <a:t>i</a:t>
                </a:r>
                <a:r>
                  <a:rPr lang="en-US" i="1" spc="-97" baseline="-11111" dirty="0">
                    <a:solidFill>
                      <a:schemeClr val="tx1"/>
                    </a:solidFill>
                  </a:rPr>
                  <a:t> </a:t>
                </a:r>
                <a:r>
                  <a:rPr lang="en-US" spc="-5" dirty="0">
                    <a:solidFill>
                      <a:schemeClr val="tx1"/>
                    </a:solidFill>
                  </a:rPr>
                  <a:t>].</a:t>
                </a:r>
                <a:r>
                  <a:rPr lang="en-US" spc="55" dirty="0">
                    <a:solidFill>
                      <a:schemeClr val="tx1"/>
                    </a:solidFill>
                  </a:rPr>
                  <a:t> </a:t>
                </a:r>
                <a:r>
                  <a:rPr lang="en-US" spc="-15" dirty="0">
                    <a:solidFill>
                      <a:schemeClr val="tx1"/>
                    </a:solidFill>
                  </a:rPr>
                  <a:t>Th</a:t>
                </a:r>
                <a:r>
                  <a:rPr lang="en-US" spc="-5" dirty="0">
                    <a:solidFill>
                      <a:schemeClr val="tx1"/>
                    </a:solidFill>
                  </a:rPr>
                  <a:t>e</a:t>
                </a:r>
                <a:r>
                  <a:rPr lang="en-US" spc="55" dirty="0">
                    <a:solidFill>
                      <a:schemeClr val="tx1"/>
                    </a:solidFill>
                  </a:rPr>
                  <a:t> </a:t>
                </a:r>
                <a:r>
                  <a:rPr lang="en-US" spc="-10" dirty="0">
                    <a:solidFill>
                      <a:schemeClr val="tx1"/>
                    </a:solidFill>
                  </a:rPr>
                  <a:t>segmen</a:t>
                </a:r>
                <a:r>
                  <a:rPr lang="en-US" spc="-5" dirty="0">
                    <a:solidFill>
                      <a:schemeClr val="tx1"/>
                    </a:solidFill>
                  </a:rPr>
                  <a:t>t</a:t>
                </a:r>
                <a:r>
                  <a:rPr lang="en-US" spc="110" dirty="0">
                    <a:solidFill>
                      <a:schemeClr val="tx1"/>
                    </a:solidFill>
                  </a:rPr>
                  <a:t> </a:t>
                </a:r>
                <a:r>
                  <a:rPr lang="en-US" i="1" spc="55" dirty="0">
                    <a:solidFill>
                      <a:schemeClr val="tx1"/>
                    </a:solidFill>
                  </a:rPr>
                  <a:t>L</a:t>
                </a:r>
                <a:r>
                  <a:rPr lang="en-US" i="1" baseline="-11111" dirty="0">
                    <a:solidFill>
                      <a:schemeClr val="tx1"/>
                    </a:solidFill>
                  </a:rPr>
                  <a:t>i </a:t>
                </a:r>
                <a:r>
                  <a:rPr lang="en-US" i="1" spc="82" baseline="-11111" dirty="0">
                    <a:solidFill>
                      <a:schemeClr val="tx1"/>
                    </a:solidFill>
                  </a:rPr>
                  <a:t> </a:t>
                </a:r>
                <a:r>
                  <a:rPr lang="en-US" spc="-10" dirty="0">
                    <a:solidFill>
                      <a:schemeClr val="tx1"/>
                    </a:solidFill>
                  </a:rPr>
                  <a:t>alon</a:t>
                </a:r>
                <a:r>
                  <a:rPr lang="en-US" spc="-5" dirty="0">
                    <a:solidFill>
                      <a:schemeClr val="tx1"/>
                    </a:solidFill>
                  </a:rPr>
                  <a:t>g</a:t>
                </a:r>
                <a:r>
                  <a:rPr lang="en-US" spc="55" dirty="0">
                    <a:solidFill>
                      <a:schemeClr val="tx1"/>
                    </a:solidFill>
                  </a:rPr>
                  <a:t> </a:t>
                </a:r>
                <a:r>
                  <a:rPr lang="en-US" spc="-10" dirty="0">
                    <a:solidFill>
                      <a:schemeClr val="tx1"/>
                    </a:solidFill>
                  </a:rPr>
                  <a:t>th</a:t>
                </a:r>
                <a:r>
                  <a:rPr lang="en-US" spc="-5" dirty="0">
                    <a:solidFill>
                      <a:schemeClr val="tx1"/>
                    </a:solidFill>
                  </a:rPr>
                  <a:t>e</a:t>
                </a:r>
                <a:r>
                  <a:rPr lang="en-US" spc="55" dirty="0">
                    <a:solidFill>
                      <a:schemeClr val="tx1"/>
                    </a:solidFill>
                  </a:rPr>
                  <a:t> </a:t>
                </a:r>
                <a:r>
                  <a:rPr lang="en-US" spc="-5" dirty="0">
                    <a:solidFill>
                      <a:schemeClr val="tx1"/>
                    </a:solidFill>
                  </a:rPr>
                  <a:t>s</a:t>
                </a:r>
                <a:r>
                  <a:rPr lang="en-US" spc="-10" dirty="0">
                    <a:solidFill>
                      <a:schemeClr val="tx1"/>
                    </a:solidFill>
                  </a:rPr>
                  <a:t>lanted ban</a:t>
                </a:r>
                <a:r>
                  <a:rPr lang="en-US" spc="-5" dirty="0">
                    <a:solidFill>
                      <a:schemeClr val="tx1"/>
                    </a:solidFill>
                  </a:rPr>
                  <a:t>d</a:t>
                </a:r>
                <a:r>
                  <a:rPr lang="en-US" spc="30" dirty="0">
                    <a:solidFill>
                      <a:schemeClr val="tx1"/>
                    </a:solidFill>
                  </a:rPr>
                  <a:t> </a:t>
                </a:r>
                <a:r>
                  <a:rPr lang="en-US" spc="-10" dirty="0">
                    <a:solidFill>
                      <a:schemeClr val="tx1"/>
                    </a:solidFill>
                  </a:rPr>
                  <a:t>i</a:t>
                </a:r>
                <a:r>
                  <a:rPr lang="en-US" spc="-5" dirty="0">
                    <a:solidFill>
                      <a:schemeClr val="tx1"/>
                    </a:solidFill>
                  </a:rPr>
                  <a:t>s</a:t>
                </a:r>
                <a:r>
                  <a:rPr lang="en-US" spc="30" dirty="0">
                    <a:solidFill>
                      <a:schemeClr val="tx1"/>
                    </a:solidFill>
                  </a:rPr>
                  <a:t> </a:t>
                </a:r>
                <a:r>
                  <a:rPr lang="en-US" spc="-5" dirty="0">
                    <a:solidFill>
                      <a:schemeClr val="tx1"/>
                    </a:solidFill>
                  </a:rPr>
                  <a:t>a</a:t>
                </a:r>
                <a:r>
                  <a:rPr lang="en-US" spc="25" dirty="0">
                    <a:solidFill>
                      <a:schemeClr val="tx1"/>
                    </a:solidFill>
                  </a:rPr>
                  <a:t> </a:t>
                </a:r>
                <a:r>
                  <a:rPr lang="en-US" spc="-5" dirty="0">
                    <a:solidFill>
                      <a:schemeClr val="tx1"/>
                    </a:solidFill>
                  </a:rPr>
                  <a:t>s</a:t>
                </a:r>
                <a:r>
                  <a:rPr lang="en-US" spc="-15" dirty="0">
                    <a:solidFill>
                      <a:schemeClr val="tx1"/>
                    </a:solidFill>
                  </a:rPr>
                  <a:t>egmen</a:t>
                </a:r>
                <a:r>
                  <a:rPr lang="en-US" spc="-5" dirty="0">
                    <a:solidFill>
                      <a:schemeClr val="tx1"/>
                    </a:solidFill>
                  </a:rPr>
                  <a:t>t</a:t>
                </a:r>
                <a:r>
                  <a:rPr lang="en-US" spc="30" dirty="0">
                    <a:solidFill>
                      <a:schemeClr val="tx1"/>
                    </a:solidFill>
                  </a:rPr>
                  <a:t> </a:t>
                </a:r>
                <a:r>
                  <a:rPr lang="en-US" spc="-10" dirty="0">
                    <a:solidFill>
                      <a:schemeClr val="tx1"/>
                    </a:solidFill>
                  </a:rPr>
                  <a:t>i</a:t>
                </a:r>
                <a:r>
                  <a:rPr lang="en-US" spc="-5" dirty="0">
                    <a:solidFill>
                      <a:schemeClr val="tx1"/>
                    </a:solidFill>
                  </a:rPr>
                  <a:t>n</a:t>
                </a:r>
                <a:r>
                  <a:rPr lang="en-US" spc="30" dirty="0">
                    <a:solidFill>
                      <a:schemeClr val="tx1"/>
                    </a:solidFill>
                  </a:rPr>
                  <a:t> </a:t>
                </a:r>
                <a:r>
                  <a:rPr lang="en-US" spc="-10" dirty="0">
                    <a:solidFill>
                      <a:schemeClr val="tx1"/>
                    </a:solidFill>
                  </a:rPr>
                  <a:t>th</a:t>
                </a:r>
                <a:r>
                  <a:rPr lang="en-US" spc="-5" dirty="0">
                    <a:solidFill>
                      <a:schemeClr val="tx1"/>
                    </a:solidFill>
                  </a:rPr>
                  <a:t>e</a:t>
                </a:r>
                <a:r>
                  <a:rPr lang="en-US" spc="25" dirty="0">
                    <a:solidFill>
                      <a:schemeClr val="tx1"/>
                    </a:solidFill>
                  </a:rPr>
                  <a:t> </a:t>
                </a:r>
                <a:r>
                  <a:rPr lang="en-US" spc="-10" dirty="0">
                    <a:solidFill>
                      <a:schemeClr val="tx1"/>
                    </a:solidFill>
                  </a:rPr>
                  <a:t>polygona</a:t>
                </a:r>
                <a:r>
                  <a:rPr lang="en-US" spc="-5" dirty="0">
                    <a:solidFill>
                      <a:schemeClr val="tx1"/>
                    </a:solidFill>
                  </a:rPr>
                  <a:t>l</a:t>
                </a:r>
                <a:r>
                  <a:rPr lang="en-US" spc="30" dirty="0">
                    <a:solidFill>
                      <a:schemeClr val="tx1"/>
                    </a:solidFill>
                  </a:rPr>
                  <a:t> </a:t>
                </a:r>
                <a:r>
                  <a:rPr lang="en-US" spc="-10" dirty="0">
                    <a:solidFill>
                      <a:schemeClr val="tx1"/>
                    </a:solidFill>
                  </a:rPr>
                  <a:t>approximatio</a:t>
                </a:r>
                <a:r>
                  <a:rPr lang="en-US" spc="-5" dirty="0">
                    <a:solidFill>
                      <a:schemeClr val="tx1"/>
                    </a:solidFill>
                  </a:rPr>
                  <a:t>n</a:t>
                </a:r>
                <a:r>
                  <a:rPr lang="en-US" spc="30" dirty="0">
                    <a:solidFill>
                      <a:schemeClr val="tx1"/>
                    </a:solidFill>
                  </a:rPr>
                  <a:t> </a:t>
                </a:r>
                <a:r>
                  <a:rPr lang="en-US" spc="-5" dirty="0">
                    <a:solidFill>
                      <a:schemeClr val="tx1"/>
                    </a:solidFill>
                  </a:rPr>
                  <a:t>f</a:t>
                </a:r>
                <a:r>
                  <a:rPr lang="en-US" spc="-10" dirty="0">
                    <a:solidFill>
                      <a:schemeClr val="tx1"/>
                    </a:solidFill>
                  </a:rPr>
                  <a:t>o</a:t>
                </a:r>
                <a:r>
                  <a:rPr lang="en-US" spc="-5" dirty="0">
                    <a:solidFill>
                      <a:schemeClr val="tx1"/>
                    </a:solidFill>
                  </a:rPr>
                  <a:t>r</a:t>
                </a:r>
                <a:r>
                  <a:rPr lang="en-US" spc="90"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dirty="0">
                    <a:solidFill>
                      <a:schemeClr val="tx1"/>
                    </a:solidFill>
                  </a:rPr>
                  <a:t> </a:t>
                </a:r>
                <a:r>
                  <a:rPr lang="en-US" spc="-140"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30" dirty="0">
                    <a:solidFill>
                      <a:schemeClr val="tx1"/>
                    </a:solidFill>
                  </a:rPr>
                  <a:t> </a:t>
                </a:r>
                <a:r>
                  <a:rPr lang="en-US" spc="-15" dirty="0">
                    <a:solidFill>
                      <a:schemeClr val="tx1"/>
                    </a:solidFill>
                  </a:rPr>
                  <a:t>A</a:t>
                </a:r>
                <a:r>
                  <a:rPr lang="en-US" spc="-5" dirty="0">
                    <a:solidFill>
                      <a:schemeClr val="tx1"/>
                    </a:solidFill>
                  </a:rPr>
                  <a:t>s</a:t>
                </a:r>
                <a:r>
                  <a:rPr lang="en-US" spc="30" dirty="0">
                    <a:solidFill>
                      <a:schemeClr val="tx1"/>
                    </a:solidFill>
                  </a:rPr>
                  <a:t> </a:t>
                </a:r>
                <a:r>
                  <a:rPr lang="en-US" spc="-5" dirty="0">
                    <a:solidFill>
                      <a:schemeClr val="tx1"/>
                    </a:solidFill>
                  </a:rPr>
                  <a:t>in</a:t>
                </a:r>
                <a:r>
                  <a:rPr lang="en-US" spc="2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30" dirty="0">
                    <a:solidFill>
                      <a:schemeClr val="tx1"/>
                    </a:solidFill>
                  </a:rPr>
                  <a:t> </a:t>
                </a:r>
                <a:r>
                  <a:rPr lang="en-US" spc="-10" dirty="0">
                    <a:solidFill>
                      <a:schemeClr val="tx1"/>
                    </a:solidFill>
                  </a:rPr>
                  <a:t>derivatio</a:t>
                </a:r>
                <a:r>
                  <a:rPr lang="en-US" spc="-5" dirty="0">
                    <a:solidFill>
                      <a:schemeClr val="tx1"/>
                    </a:solidFill>
                  </a:rPr>
                  <a:t>n</a:t>
                </a:r>
                <a:r>
                  <a:rPr lang="en-US" spc="30" dirty="0">
                    <a:solidFill>
                      <a:schemeClr val="tx1"/>
                    </a:solidFill>
                  </a:rPr>
                  <a:t> </a:t>
                </a:r>
                <a:r>
                  <a:rPr lang="en-US" spc="-10" dirty="0">
                    <a:solidFill>
                      <a:schemeClr val="tx1"/>
                    </a:solidFill>
                  </a:rPr>
                  <a:t>o</a:t>
                </a:r>
                <a:r>
                  <a:rPr lang="en-US" spc="-5" dirty="0">
                    <a:solidFill>
                      <a:schemeClr val="tx1"/>
                    </a:solidFill>
                  </a:rPr>
                  <a:t>f the </a:t>
                </a:r>
                <a:r>
                  <a:rPr lang="en-US" spc="-10" dirty="0">
                    <a:solidFill>
                      <a:schemeClr val="tx1"/>
                    </a:solidFill>
                  </a:rPr>
                  <a:t>a</a:t>
                </a:r>
                <a:r>
                  <a:rPr lang="en-US" spc="-5" dirty="0">
                    <a:solidFill>
                      <a:schemeClr val="tx1"/>
                    </a:solidFill>
                  </a:rPr>
                  <a:t>rc length formula, the length </a:t>
                </a:r>
                <a:r>
                  <a:rPr lang="en-US" spc="-10" dirty="0">
                    <a:solidFill>
                      <a:schemeClr val="tx1"/>
                    </a:solidFill>
                  </a:rPr>
                  <a:t>o</a:t>
                </a:r>
                <a:r>
                  <a:rPr lang="en-US" spc="-5" dirty="0">
                    <a:solidFill>
                      <a:schemeClr val="tx1"/>
                    </a:solidFill>
                  </a:rPr>
                  <a:t>f</a:t>
                </a:r>
                <a:r>
                  <a:rPr lang="en-US" spc="50" dirty="0">
                    <a:solidFill>
                      <a:schemeClr val="tx1"/>
                    </a:solidFill>
                  </a:rPr>
                  <a:t> </a:t>
                </a:r>
                <a:r>
                  <a:rPr lang="en-US" i="1" spc="55" dirty="0">
                    <a:solidFill>
                      <a:schemeClr val="tx1"/>
                    </a:solidFill>
                  </a:rPr>
                  <a:t>L</a:t>
                </a:r>
                <a:r>
                  <a:rPr lang="en-US" i="1" baseline="-11111" dirty="0">
                    <a:solidFill>
                      <a:schemeClr val="tx1"/>
                    </a:solidFill>
                  </a:rPr>
                  <a:t>i </a:t>
                </a:r>
                <a:r>
                  <a:rPr lang="en-US" i="1" spc="-7" baseline="-11111" dirty="0">
                    <a:solidFill>
                      <a:schemeClr val="tx1"/>
                    </a:solidFill>
                  </a:rPr>
                  <a:t> </a:t>
                </a:r>
                <a:r>
                  <a:rPr lang="en-US" spc="-10" dirty="0">
                    <a:solidFill>
                      <a:schemeClr val="tx1"/>
                    </a:solidFill>
                  </a:rPr>
                  <a:t>ca</a:t>
                </a:r>
                <a:r>
                  <a:rPr lang="en-US" spc="-5" dirty="0">
                    <a:solidFill>
                      <a:schemeClr val="tx1"/>
                    </a:solidFill>
                  </a:rPr>
                  <a:t>n </a:t>
                </a:r>
                <a:r>
                  <a:rPr lang="en-US" spc="-10" dirty="0">
                    <a:solidFill>
                      <a:schemeClr val="tx1"/>
                    </a:solidFill>
                  </a:rPr>
                  <a:t>b</a:t>
                </a:r>
                <a:r>
                  <a:rPr lang="en-US" spc="-5" dirty="0">
                    <a:solidFill>
                      <a:schemeClr val="tx1"/>
                    </a:solidFill>
                  </a:rPr>
                  <a:t>e </a:t>
                </a:r>
                <a:r>
                  <a:rPr lang="en-US" spc="-10" dirty="0">
                    <a:solidFill>
                      <a:schemeClr val="tx1"/>
                    </a:solidFill>
                  </a:rPr>
                  <a:t>expresse</a:t>
                </a:r>
                <a:r>
                  <a:rPr lang="en-US" spc="-5" dirty="0">
                    <a:solidFill>
                      <a:schemeClr val="tx1"/>
                    </a:solidFill>
                  </a:rPr>
                  <a:t>d </a:t>
                </a:r>
                <a:r>
                  <a:rPr lang="en-US" spc="-10" dirty="0">
                    <a:solidFill>
                      <a:schemeClr val="tx1"/>
                    </a:solidFill>
                  </a:rPr>
                  <a:t>a</a:t>
                </a:r>
                <a:r>
                  <a:rPr lang="en-US" spc="-5" dirty="0">
                    <a:solidFill>
                      <a:schemeClr val="tx1"/>
                    </a:solidFill>
                  </a:rPr>
                  <a:t>s</a:t>
                </a:r>
                <a:endParaRPr lang="en-US" dirty="0">
                  <a:solidFill>
                    <a:schemeClr val="tx1"/>
                  </a:solidFill>
                </a:endParaRPr>
              </a:p>
              <a:p>
                <a:pPr marL="0" marR="5080" indent="0">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en-US" b="0" i="1" spc="-35" smtClean="0">
                              <a:solidFill>
                                <a:schemeClr val="tx1"/>
                              </a:solidFill>
                              <a:latin typeface="Cambria Math" panose="02040503050406030204" pitchFamily="18" charset="0"/>
                            </a:rPr>
                          </m:ctrlPr>
                        </m:dPr>
                        <m:e>
                          <m:sSub>
                            <m:sSubPr>
                              <m:ctrlPr>
                                <a:rPr lang="en-US" b="0" i="1" spc="-35" smtClean="0">
                                  <a:solidFill>
                                    <a:schemeClr val="tx1"/>
                                  </a:solidFill>
                                  <a:latin typeface="Cambria Math" panose="02040503050406030204" pitchFamily="18" charset="0"/>
                                </a:rPr>
                              </m:ctrlPr>
                            </m:sSubPr>
                            <m:e>
                              <m:r>
                                <a:rPr lang="en-US" b="0" i="1" spc="-35" smtClean="0">
                                  <a:solidFill>
                                    <a:schemeClr val="tx1"/>
                                  </a:solidFill>
                                  <a:latin typeface="Cambria Math" panose="02040503050406030204" pitchFamily="18" charset="0"/>
                                </a:rPr>
                                <m:t>𝐿</m:t>
                              </m:r>
                            </m:e>
                            <m:sub>
                              <m:r>
                                <a:rPr lang="en-US" b="0" i="1" spc="-35" smtClean="0">
                                  <a:solidFill>
                                    <a:schemeClr val="tx1"/>
                                  </a:solidFill>
                                  <a:latin typeface="Cambria Math" panose="02040503050406030204" pitchFamily="18" charset="0"/>
                                </a:rPr>
                                <m:t>𝑖</m:t>
                              </m:r>
                            </m:sub>
                          </m:sSub>
                        </m:e>
                      </m:d>
                      <m:r>
                        <a:rPr lang="en-US" b="0" i="1" spc="-35" smtClean="0">
                          <a:solidFill>
                            <a:schemeClr val="tx1"/>
                          </a:solidFill>
                          <a:latin typeface="Cambria Math" panose="02040503050406030204" pitchFamily="18" charset="0"/>
                        </a:rPr>
                        <m:t>=</m:t>
                      </m:r>
                      <m:rad>
                        <m:radPr>
                          <m:degHide m:val="on"/>
                          <m:ctrlPr>
                            <a:rPr lang="en-US" b="0" i="1" spc="-35" smtClean="0">
                              <a:solidFill>
                                <a:schemeClr val="tx1"/>
                              </a:solidFill>
                              <a:latin typeface="Cambria Math" panose="02040503050406030204" pitchFamily="18" charset="0"/>
                            </a:rPr>
                          </m:ctrlPr>
                        </m:radPr>
                        <m:deg/>
                        <m:e>
                          <m:r>
                            <a:rPr lang="en-US" b="0" i="1" spc="-35" smtClean="0">
                              <a:solidFill>
                                <a:schemeClr val="tx1"/>
                              </a:solidFill>
                              <a:latin typeface="Cambria Math" panose="02040503050406030204" pitchFamily="18" charset="0"/>
                            </a:rPr>
                            <m:t>1+</m:t>
                          </m:r>
                          <m:sSup>
                            <m:sSupPr>
                              <m:ctrlPr>
                                <a:rPr lang="en-US" b="0" i="1" spc="-35" smtClean="0">
                                  <a:solidFill>
                                    <a:schemeClr val="tx1"/>
                                  </a:solidFill>
                                  <a:latin typeface="Cambria Math" panose="02040503050406030204" pitchFamily="18" charset="0"/>
                                </a:rPr>
                              </m:ctrlPr>
                            </m:sSupPr>
                            <m:e>
                              <m:r>
                                <a:rPr lang="en-US" b="0" i="1" spc="-35" smtClean="0">
                                  <a:solidFill>
                                    <a:schemeClr val="tx1"/>
                                  </a:solidFill>
                                  <a:latin typeface="Cambria Math" panose="02040503050406030204" pitchFamily="18" charset="0"/>
                                </a:rPr>
                                <m:t>𝑓</m:t>
                              </m:r>
                              <m:r>
                                <a:rPr lang="en-US" b="0" i="1" spc="-35" smtClean="0">
                                  <a:solidFill>
                                    <a:schemeClr val="tx1"/>
                                  </a:solidFill>
                                  <a:latin typeface="Cambria Math" panose="02040503050406030204" pitchFamily="18" charset="0"/>
                                </a:rPr>
                                <m:t>′(</m:t>
                              </m:r>
                              <m:sSub>
                                <m:sSubPr>
                                  <m:ctrlPr>
                                    <a:rPr lang="en-US" b="0" i="1" spc="-35" smtClean="0">
                                      <a:solidFill>
                                        <a:schemeClr val="tx1"/>
                                      </a:solidFill>
                                      <a:latin typeface="Cambria Math" panose="02040503050406030204" pitchFamily="18" charset="0"/>
                                    </a:rPr>
                                  </m:ctrlPr>
                                </m:sSubPr>
                                <m:e>
                                  <m:r>
                                    <a:rPr lang="en-US" b="0" i="1" spc="-35" smtClean="0">
                                      <a:solidFill>
                                        <a:schemeClr val="tx1"/>
                                      </a:solidFill>
                                      <a:latin typeface="Cambria Math" panose="02040503050406030204" pitchFamily="18" charset="0"/>
                                    </a:rPr>
                                    <m:t>𝑐</m:t>
                                  </m:r>
                                </m:e>
                                <m:sub>
                                  <m:r>
                                    <a:rPr lang="en-US" b="0" i="1" spc="-35" smtClean="0">
                                      <a:solidFill>
                                        <a:schemeClr val="tx1"/>
                                      </a:solidFill>
                                      <a:latin typeface="Cambria Math" panose="02040503050406030204" pitchFamily="18" charset="0"/>
                                    </a:rPr>
                                    <m:t>𝑖</m:t>
                                  </m:r>
                                </m:sub>
                              </m:sSub>
                              <m:r>
                                <a:rPr lang="en-US" b="0" i="1" spc="-35" smtClean="0">
                                  <a:solidFill>
                                    <a:schemeClr val="tx1"/>
                                  </a:solidFill>
                                  <a:latin typeface="Cambria Math" panose="02040503050406030204" pitchFamily="18" charset="0"/>
                                </a:rPr>
                                <m:t>)</m:t>
                              </m:r>
                            </m:e>
                            <m:sup>
                              <m:r>
                                <a:rPr lang="en-US" b="0" i="1" spc="-35" smtClean="0">
                                  <a:solidFill>
                                    <a:schemeClr val="tx1"/>
                                  </a:solidFill>
                                  <a:latin typeface="Cambria Math" panose="02040503050406030204" pitchFamily="18" charset="0"/>
                                </a:rPr>
                                <m:t>2</m:t>
                              </m:r>
                            </m:sup>
                          </m:sSup>
                        </m:e>
                      </m:rad>
                      <m:r>
                        <a:rPr lang="en-US" b="0" i="1" spc="-35" smtClean="0">
                          <a:solidFill>
                            <a:schemeClr val="tx1"/>
                          </a:solidFill>
                          <a:latin typeface="Cambria Math" panose="02040503050406030204" pitchFamily="18" charset="0"/>
                          <a:ea typeface="Cambria Math" panose="02040503050406030204" pitchFamily="18" charset="0"/>
                        </a:rPr>
                        <m:t>∆</m:t>
                      </m:r>
                      <m:sSub>
                        <m:sSubPr>
                          <m:ctrlPr>
                            <a:rPr lang="en-US" b="0" i="1" spc="-35" smtClean="0">
                              <a:solidFill>
                                <a:schemeClr val="tx1"/>
                              </a:solidFill>
                              <a:latin typeface="Cambria Math" panose="02040503050406030204" pitchFamily="18" charset="0"/>
                              <a:ea typeface="Cambria Math" panose="02040503050406030204" pitchFamily="18" charset="0"/>
                            </a:rPr>
                          </m:ctrlPr>
                        </m:sSubPr>
                        <m:e>
                          <m:r>
                            <a:rPr lang="en-US" b="0" i="1" spc="-35" smtClean="0">
                              <a:solidFill>
                                <a:schemeClr val="tx1"/>
                              </a:solidFill>
                              <a:latin typeface="Cambria Math" panose="02040503050406030204" pitchFamily="18" charset="0"/>
                              <a:ea typeface="Cambria Math" panose="02040503050406030204" pitchFamily="18" charset="0"/>
                            </a:rPr>
                            <m:t>𝑥</m:t>
                          </m:r>
                        </m:e>
                        <m:sub>
                          <m:r>
                            <a:rPr lang="en-US" b="0" i="1" spc="-35" smtClean="0">
                              <a:solidFill>
                                <a:schemeClr val="tx1"/>
                              </a:solidFill>
                              <a:latin typeface="Cambria Math" panose="02040503050406030204" pitchFamily="18" charset="0"/>
                              <a:ea typeface="Cambria Math" panose="02040503050406030204" pitchFamily="18" charset="0"/>
                            </a:rPr>
                            <m:t>𝑖</m:t>
                          </m:r>
                        </m:sub>
                      </m:sSub>
                    </m:oMath>
                  </m:oMathPara>
                </a14:m>
                <a:endParaRPr lang="fr-FR" spc="-35" dirty="0">
                  <a:solidFill>
                    <a:schemeClr val="tx1"/>
                  </a:solidFill>
                </a:endParaRPr>
              </a:p>
              <a:p>
                <a:pPr marL="0" marR="5080" indent="0">
                  <a:lnSpc>
                    <a:spcPct val="100000"/>
                  </a:lnSpc>
                  <a:buNone/>
                </a:pPr>
                <a:r>
                  <a:rPr lang="en-US" spc="-10" dirty="0">
                    <a:solidFill>
                      <a:schemeClr val="tx1"/>
                    </a:solidFill>
                  </a:rPr>
                  <a:t>fo</a:t>
                </a:r>
                <a:r>
                  <a:rPr lang="en-US" spc="-5" dirty="0">
                    <a:solidFill>
                      <a:schemeClr val="tx1"/>
                    </a:solidFill>
                  </a:rPr>
                  <a:t>r s</a:t>
                </a:r>
                <a:r>
                  <a:rPr lang="en-US" spc="-15" dirty="0">
                    <a:solidFill>
                      <a:schemeClr val="tx1"/>
                    </a:solidFill>
                  </a:rPr>
                  <a:t>om</a:t>
                </a:r>
                <a:r>
                  <a:rPr lang="en-US" spc="-5" dirty="0">
                    <a:solidFill>
                      <a:schemeClr val="tx1"/>
                    </a:solidFill>
                  </a:rPr>
                  <a:t>e </a:t>
                </a:r>
                <a:r>
                  <a:rPr lang="en-US" i="1" spc="-15" dirty="0">
                    <a:solidFill>
                      <a:schemeClr val="tx1"/>
                    </a:solidFill>
                  </a:rPr>
                  <a:t>c</a:t>
                </a:r>
                <a:r>
                  <a:rPr lang="en-US" i="1" baseline="-11111" dirty="0">
                    <a:solidFill>
                      <a:schemeClr val="tx1"/>
                    </a:solidFill>
                  </a:rPr>
                  <a:t>i </a:t>
                </a:r>
                <a:r>
                  <a:rPr lang="en-US" i="1" spc="-7" baseline="-11111" dirty="0">
                    <a:solidFill>
                      <a:schemeClr val="tx1"/>
                    </a:solidFill>
                  </a:rPr>
                  <a:t> </a:t>
                </a:r>
                <a:r>
                  <a:rPr lang="en-US" spc="-5" dirty="0">
                    <a:solidFill>
                      <a:schemeClr val="tx1"/>
                    </a:solidFill>
                  </a:rPr>
                  <a:t>in </a:t>
                </a:r>
                <a:r>
                  <a:rPr lang="en-US" spc="20" dirty="0">
                    <a:solidFill>
                      <a:schemeClr val="tx1"/>
                    </a:solidFill>
                  </a:rPr>
                  <a:t>[</a:t>
                </a:r>
                <a:r>
                  <a:rPr lang="en-US" i="1" spc="10" dirty="0">
                    <a:solidFill>
                      <a:schemeClr val="tx1"/>
                    </a:solidFill>
                  </a:rPr>
                  <a:t>x</a:t>
                </a:r>
                <a:r>
                  <a:rPr lang="en-US" i="1" baseline="-11111" dirty="0">
                    <a:solidFill>
                      <a:schemeClr val="tx1"/>
                    </a:solidFill>
                  </a:rPr>
                  <a:t>i</a:t>
                </a:r>
                <a:r>
                  <a:rPr lang="en-US" i="1" spc="-172" baseline="-11111" dirty="0">
                    <a:solidFill>
                      <a:schemeClr val="tx1"/>
                    </a:solidFill>
                  </a:rPr>
                  <a:t> </a:t>
                </a:r>
                <a:r>
                  <a:rPr lang="en-US" spc="-209" baseline="-11111" dirty="0">
                    <a:solidFill>
                      <a:schemeClr val="tx1"/>
                    </a:solidFill>
                  </a:rPr>
                  <a:t>−</a:t>
                </a:r>
                <a:r>
                  <a:rPr lang="en-US" spc="75" baseline="-11111" dirty="0">
                    <a:solidFill>
                      <a:schemeClr val="tx1"/>
                    </a:solidFill>
                  </a:rPr>
                  <a:t>1</a:t>
                </a:r>
                <a:r>
                  <a:rPr lang="en-US" spc="-5" dirty="0">
                    <a:solidFill>
                      <a:schemeClr val="tx1"/>
                    </a:solidFill>
                  </a:rPr>
                  <a:t>,</a:t>
                </a:r>
                <a:r>
                  <a:rPr lang="en-US" spc="-60" dirty="0">
                    <a:solidFill>
                      <a:schemeClr val="tx1"/>
                    </a:solidFill>
                  </a:rPr>
                  <a:t> </a:t>
                </a:r>
                <a:r>
                  <a:rPr lang="en-US" i="1" spc="10" dirty="0">
                    <a:solidFill>
                      <a:schemeClr val="tx1"/>
                    </a:solidFill>
                  </a:rPr>
                  <a:t>x</a:t>
                </a:r>
                <a:r>
                  <a:rPr lang="en-US" i="1" baseline="-11111" dirty="0">
                    <a:solidFill>
                      <a:schemeClr val="tx1"/>
                    </a:solidFill>
                  </a:rPr>
                  <a:t>i</a:t>
                </a:r>
                <a:r>
                  <a:rPr lang="en-US" i="1" spc="-97" baseline="-11111" dirty="0">
                    <a:solidFill>
                      <a:schemeClr val="tx1"/>
                    </a:solidFill>
                  </a:rPr>
                  <a:t> </a:t>
                </a:r>
                <a:r>
                  <a:rPr lang="en-US" spc="-5" dirty="0">
                    <a:solidFill>
                      <a:schemeClr val="tx1"/>
                    </a:solidFill>
                  </a:rPr>
                  <a:t>] </a:t>
                </a:r>
                <a:r>
                  <a:rPr lang="en-US" spc="-10" dirty="0">
                    <a:solidFill>
                      <a:schemeClr val="tx1"/>
                    </a:solidFill>
                  </a:rPr>
                  <a:t>an</a:t>
                </a:r>
                <a:r>
                  <a:rPr lang="en-US" spc="-5" dirty="0">
                    <a:solidFill>
                      <a:schemeClr val="tx1"/>
                    </a:solidFill>
                  </a:rPr>
                  <a:t>d </a:t>
                </a:r>
                <a:r>
                  <a:rPr lang="en-US" i="1" spc="-105" dirty="0">
                    <a:solidFill>
                      <a:schemeClr val="tx1"/>
                    </a:solidFill>
                    <a:latin typeface="Cambria Math" panose="02040503050406030204" pitchFamily="18" charset="0"/>
                    <a:ea typeface="Cambria Math" panose="02040503050406030204" pitchFamily="18" charset="0"/>
                  </a:rPr>
                  <a:t>∆ </a:t>
                </a:r>
                <a:r>
                  <a:rPr lang="en-US" i="1" spc="10" dirty="0">
                    <a:solidFill>
                      <a:schemeClr val="tx1"/>
                    </a:solidFill>
                  </a:rPr>
                  <a:t>x</a:t>
                </a:r>
                <a:r>
                  <a:rPr lang="en-US" i="1" baseline="-11111" dirty="0">
                    <a:solidFill>
                      <a:schemeClr val="tx1"/>
                    </a:solidFill>
                  </a:rPr>
                  <a:t>i </a:t>
                </a:r>
                <a:r>
                  <a:rPr lang="en-US" i="1" spc="37" baseline="-11111" dirty="0">
                    <a:solidFill>
                      <a:schemeClr val="tx1"/>
                    </a:solidFill>
                  </a:rPr>
                  <a:t> </a:t>
                </a:r>
                <a:r>
                  <a:rPr lang="en-US" spc="-25" dirty="0">
                    <a:solidFill>
                      <a:schemeClr val="tx1"/>
                    </a:solidFill>
                  </a:rPr>
                  <a:t>=</a:t>
                </a:r>
                <a:r>
                  <a:rPr lang="en-US" spc="-15" dirty="0">
                    <a:solidFill>
                      <a:schemeClr val="tx1"/>
                    </a:solidFill>
                  </a:rPr>
                  <a:t> </a:t>
                </a:r>
                <a:r>
                  <a:rPr lang="en-US" i="1" spc="10" dirty="0">
                    <a:solidFill>
                      <a:schemeClr val="tx1"/>
                    </a:solidFill>
                  </a:rPr>
                  <a:t>x</a:t>
                </a:r>
                <a:r>
                  <a:rPr lang="en-US" i="1" baseline="-11111" dirty="0">
                    <a:solidFill>
                      <a:schemeClr val="tx1"/>
                    </a:solidFill>
                  </a:rPr>
                  <a:t>i</a:t>
                </a:r>
                <a:r>
                  <a:rPr lang="en-US" i="1" spc="-52" baseline="-11111" dirty="0">
                    <a:solidFill>
                      <a:schemeClr val="tx1"/>
                    </a:solidFill>
                  </a:rPr>
                  <a:t> </a:t>
                </a:r>
                <a:r>
                  <a:rPr lang="en-US" spc="-185" dirty="0">
                    <a:solidFill>
                      <a:schemeClr val="tx1"/>
                    </a:solidFill>
                  </a:rPr>
                  <a:t>−</a:t>
                </a:r>
                <a:r>
                  <a:rPr lang="en-US" spc="-70" dirty="0">
                    <a:solidFill>
                      <a:schemeClr val="tx1"/>
                    </a:solidFill>
                  </a:rPr>
                  <a:t> </a:t>
                </a:r>
                <a:r>
                  <a:rPr lang="en-US" i="1" spc="10" dirty="0">
                    <a:solidFill>
                      <a:schemeClr val="tx1"/>
                    </a:solidFill>
                  </a:rPr>
                  <a:t>x</a:t>
                </a:r>
                <a:r>
                  <a:rPr lang="en-US" i="1" baseline="-11111" dirty="0">
                    <a:solidFill>
                      <a:schemeClr val="tx1"/>
                    </a:solidFill>
                  </a:rPr>
                  <a:t>i</a:t>
                </a:r>
                <a:r>
                  <a:rPr lang="en-US" i="1" spc="-172" baseline="-11111" dirty="0">
                    <a:solidFill>
                      <a:schemeClr val="tx1"/>
                    </a:solidFill>
                  </a:rPr>
                  <a:t> </a:t>
                </a:r>
                <a:r>
                  <a:rPr lang="en-US" spc="-209" baseline="-11111" dirty="0">
                    <a:solidFill>
                      <a:schemeClr val="tx1"/>
                    </a:solidFill>
                  </a:rPr>
                  <a:t>−</a:t>
                </a:r>
                <a:r>
                  <a:rPr lang="en-US" spc="75" baseline="-11111" dirty="0">
                    <a:solidFill>
                      <a:schemeClr val="tx1"/>
                    </a:solidFill>
                  </a:rPr>
                  <a:t>1</a:t>
                </a:r>
                <a:r>
                  <a:rPr lang="en-US" spc="-5" dirty="0">
                    <a:solidFill>
                      <a:schemeClr val="tx1"/>
                    </a:solidFill>
                  </a:rPr>
                  <a:t>.</a:t>
                </a:r>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pic>
        <p:nvPicPr>
          <p:cNvPr id="6" name="Picture 5" descr="Figure 8: Rotating a polygonal approximation produces an approximation by slanted bands.">
            <a:extLst>
              <a:ext uri="{FF2B5EF4-FFF2-40B4-BE49-F238E27FC236}">
                <a16:creationId xmlns="" xmlns:a16="http://schemas.microsoft.com/office/drawing/2014/main" id="{45F3C11E-D147-4043-ACBA-24F64DD862F5}"/>
              </a:ext>
            </a:extLst>
          </p:cNvPr>
          <p:cNvPicPr>
            <a:picLocks noChangeAspect="1"/>
          </p:cNvPicPr>
          <p:nvPr/>
        </p:nvPicPr>
        <p:blipFill>
          <a:blip r:embed="rId3"/>
          <a:stretch>
            <a:fillRect/>
          </a:stretch>
        </p:blipFill>
        <p:spPr>
          <a:xfrm>
            <a:off x="1206568" y="4369822"/>
            <a:ext cx="3121753" cy="772536"/>
          </a:xfrm>
          <a:prstGeom prst="rect">
            <a:avLst/>
          </a:prstGeom>
        </p:spPr>
      </p:pic>
      <p:pic>
        <p:nvPicPr>
          <p:cNvPr id="7" name="Picture 2" descr="An illustration shows the slanted bands formed by rotating a polygonal approximation of a function about the x axis and the details of one of the slanted bands. The x axis has nine tick marks labeled x subscript 0, four unlabeled tick marks, x subscript quantity i minus 1, x subscript i, two unlabeled tick marks. The y axis is not scaled, and the z axis is not shown. A curve has dots marking the points that correspond to each tick mark. The general shape of the curve is concave up, with a minimum, then concave down, with a maximum, then concave up with a minimum at a greater y value than the first minimum, then concave down with a maximum less than the first maximum. Line segments connect each marked point to the next marked point along the curve. The segment between x equals x subscript 0 and the next tick mark is labeled capital L subscript 1. The point on the curve at x subscript quantity i minus 1 is labeled capital p subscript i minus 1, and the point on the curve at x subscript i is labeled capital p subscript i. The segment between those two points is labeled capital L subscript i. The connected line segments are rotated about the x axis forming a circular surface labeled capital R superscript asterisk. A separate illustration shows the circular surface between x equals x subscript quantity i minus 1 to x equals x subscript i, where the line segment between these x values is labeled capital L subscript 1. The distance between the x equals x subscript quantity i minus 1 and x equals x subscript i is labeled delta x subscript i. The radius of the circle at x equals x subscript quantity i minus 1 is f of x subscript quantity i minus 1 and the radius of the circle at x equals x subscript i is f of x subscript i. The radius f of x subscript quantity i minus 1 is greater than the radius f of x subscript i."/>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28320" y="3418330"/>
            <a:ext cx="7567215" cy="3233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304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8.2  Arc Length and Surface </a:t>
            </a:r>
            <a:r>
              <a:rPr lang="en-US" sz="3100" dirty="0"/>
              <a:t>Area (</a:t>
            </a:r>
            <a:r>
              <a:rPr lang="en-US" sz="3100" dirty="0" smtClean="0"/>
              <a:t>15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12700" marR="5080" indent="0" algn="just">
                  <a:lnSpc>
                    <a:spcPct val="100000"/>
                  </a:lnSpc>
                  <a:spcBef>
                    <a:spcPts val="35"/>
                  </a:spcBef>
                  <a:buNone/>
                </a:pPr>
                <a:r>
                  <a:rPr lang="en-US" spc="-10" dirty="0">
                    <a:latin typeface="Times New Roman"/>
                    <a:cs typeface="Times New Roman"/>
                  </a:rPr>
                  <a:t>Now,</a:t>
                </a:r>
                <a:r>
                  <a:rPr lang="en-US" spc="-60" dirty="0">
                    <a:latin typeface="Times New Roman"/>
                    <a:cs typeface="Times New Roman"/>
                  </a:rPr>
                  <a:t> </a:t>
                </a:r>
                <a:r>
                  <a:rPr lang="en-US" spc="-5" dirty="0">
                    <a:latin typeface="Times New Roman"/>
                    <a:cs typeface="Times New Roman"/>
                  </a:rPr>
                  <a:t>as</a:t>
                </a:r>
                <a:r>
                  <a:rPr lang="en-US" spc="-60" dirty="0">
                    <a:latin typeface="Times New Roman"/>
                    <a:cs typeface="Times New Roman"/>
                  </a:rPr>
                  <a:t> </a:t>
                </a:r>
                <a:r>
                  <a:rPr lang="en-US" spc="-5" dirty="0">
                    <a:latin typeface="Times New Roman"/>
                    <a:cs typeface="Times New Roman"/>
                  </a:rPr>
                  <a:t>Figure</a:t>
                </a:r>
                <a:r>
                  <a:rPr lang="en-US" spc="-60" dirty="0">
                    <a:latin typeface="Times New Roman"/>
                    <a:cs typeface="Times New Roman"/>
                  </a:rPr>
                  <a:t> </a:t>
                </a:r>
                <a:r>
                  <a:rPr lang="en-US" spc="-5" dirty="0">
                    <a:latin typeface="Times New Roman"/>
                    <a:cs typeface="Times New Roman"/>
                  </a:rPr>
                  <a:t>9</a:t>
                </a:r>
                <a:r>
                  <a:rPr lang="en-US" spc="-60" dirty="0">
                    <a:latin typeface="Times New Roman"/>
                    <a:cs typeface="Times New Roman"/>
                  </a:rPr>
                  <a:t> </a:t>
                </a:r>
                <a:r>
                  <a:rPr lang="en-US" spc="-5" dirty="0">
                    <a:latin typeface="Times New Roman"/>
                    <a:cs typeface="Times New Roman"/>
                  </a:rPr>
                  <a:t>illustrates,</a:t>
                </a:r>
                <a:r>
                  <a:rPr lang="en-US" spc="-60" dirty="0">
                    <a:latin typeface="Times New Roman"/>
                    <a:cs typeface="Times New Roman"/>
                  </a:rPr>
                  <a:t> </a:t>
                </a:r>
                <a:r>
                  <a:rPr lang="en-US" spc="-10" dirty="0">
                    <a:latin typeface="Times New Roman"/>
                    <a:cs typeface="Times New Roman"/>
                  </a:rPr>
                  <a:t>we</a:t>
                </a:r>
                <a:r>
                  <a:rPr lang="en-US" spc="-60" dirty="0">
                    <a:latin typeface="Times New Roman"/>
                    <a:cs typeface="Times New Roman"/>
                  </a:rPr>
                  <a:t> </a:t>
                </a:r>
                <a:r>
                  <a:rPr lang="en-US" spc="-5" dirty="0">
                    <a:latin typeface="Times New Roman"/>
                    <a:cs typeface="Times New Roman"/>
                  </a:rPr>
                  <a:t>can</a:t>
                </a:r>
                <a:r>
                  <a:rPr lang="en-US" spc="-60" dirty="0">
                    <a:latin typeface="Times New Roman"/>
                    <a:cs typeface="Times New Roman"/>
                  </a:rPr>
                  <a:t> </a:t>
                </a:r>
                <a:r>
                  <a:rPr lang="en-US" spc="-5" dirty="0">
                    <a:latin typeface="Times New Roman"/>
                    <a:cs typeface="Times New Roman"/>
                  </a:rPr>
                  <a:t>approximate</a:t>
                </a:r>
                <a:r>
                  <a:rPr lang="en-US" spc="-60" dirty="0">
                    <a:latin typeface="Times New Roman"/>
                    <a:cs typeface="Times New Roman"/>
                  </a:rPr>
                  <a:t> </a:t>
                </a:r>
                <a:r>
                  <a:rPr lang="en-US" spc="-5" dirty="0">
                    <a:latin typeface="Times New Roman"/>
                    <a:cs typeface="Times New Roman"/>
                  </a:rPr>
                  <a:t>the</a:t>
                </a:r>
                <a:r>
                  <a:rPr lang="en-US" spc="-60" dirty="0">
                    <a:latin typeface="Times New Roman"/>
                    <a:cs typeface="Times New Roman"/>
                  </a:rPr>
                  <a:t> </a:t>
                </a:r>
                <a:r>
                  <a:rPr lang="en-US" spc="-5" dirty="0">
                    <a:latin typeface="Times New Roman"/>
                    <a:cs typeface="Times New Roman"/>
                  </a:rPr>
                  <a:t>surface</a:t>
                </a:r>
                <a:r>
                  <a:rPr lang="en-US" spc="-60" dirty="0">
                    <a:latin typeface="Times New Roman"/>
                    <a:cs typeface="Times New Roman"/>
                  </a:rPr>
                  <a:t> </a:t>
                </a:r>
                <a:r>
                  <a:rPr lang="en-US" spc="-5" dirty="0">
                    <a:latin typeface="Times New Roman"/>
                    <a:cs typeface="Times New Roman"/>
                  </a:rPr>
                  <a:t>area</a:t>
                </a:r>
                <a:r>
                  <a:rPr lang="en-US" spc="-60" dirty="0">
                    <a:latin typeface="Times New Roman"/>
                    <a:cs typeface="Times New Roman"/>
                  </a:rPr>
                  <a:t> </a:t>
                </a:r>
                <a:r>
                  <a:rPr lang="en-US" spc="-5" dirty="0">
                    <a:latin typeface="Times New Roman"/>
                    <a:cs typeface="Times New Roman"/>
                  </a:rPr>
                  <a:t>of</a:t>
                </a:r>
                <a:r>
                  <a:rPr lang="en-US" spc="-60" dirty="0">
                    <a:latin typeface="Times New Roman"/>
                    <a:cs typeface="Times New Roman"/>
                  </a:rPr>
                  <a:t> </a:t>
                </a:r>
                <a:r>
                  <a:rPr lang="en-US" spc="-5" dirty="0">
                    <a:latin typeface="Times New Roman"/>
                    <a:cs typeface="Times New Roman"/>
                  </a:rPr>
                  <a:t>the</a:t>
                </a:r>
                <a:r>
                  <a:rPr lang="en-US" spc="-60" dirty="0">
                    <a:latin typeface="Times New Roman"/>
                    <a:cs typeface="Times New Roman"/>
                  </a:rPr>
                  <a:t> </a:t>
                </a:r>
                <a:r>
                  <a:rPr lang="en-US" spc="-5" dirty="0">
                    <a:latin typeface="Times New Roman"/>
                    <a:cs typeface="Times New Roman"/>
                  </a:rPr>
                  <a:t>single</a:t>
                </a:r>
                <a:r>
                  <a:rPr lang="en-US" spc="-60" dirty="0">
                    <a:latin typeface="Times New Roman"/>
                    <a:cs typeface="Times New Roman"/>
                  </a:rPr>
                  <a:t> </a:t>
                </a:r>
                <a:r>
                  <a:rPr lang="en-US" spc="-5" dirty="0">
                    <a:latin typeface="Times New Roman"/>
                    <a:cs typeface="Times New Roman"/>
                  </a:rPr>
                  <a:t>slanted </a:t>
                </a:r>
                <a:r>
                  <a:rPr lang="en-US" spc="-10" dirty="0">
                    <a:latin typeface="Times New Roman"/>
                    <a:cs typeface="Times New Roman"/>
                  </a:rPr>
                  <a:t>ban</a:t>
                </a:r>
                <a:r>
                  <a:rPr lang="en-US" spc="-5" dirty="0">
                    <a:latin typeface="Times New Roman"/>
                    <a:cs typeface="Times New Roman"/>
                  </a:rPr>
                  <a:t>d</a:t>
                </a:r>
                <a:r>
                  <a:rPr lang="en-US" spc="120" dirty="0">
                    <a:latin typeface="Times New Roman"/>
                    <a:cs typeface="Times New Roman"/>
                  </a:rPr>
                  <a:t> </a:t>
                </a:r>
                <a:r>
                  <a:rPr lang="en-US" spc="-10" dirty="0">
                    <a:latin typeface="Times New Roman"/>
                    <a:cs typeface="Times New Roman"/>
                  </a:rPr>
                  <a:t>wit</a:t>
                </a:r>
                <a:r>
                  <a:rPr lang="en-US" spc="-5" dirty="0">
                    <a:latin typeface="Times New Roman"/>
                    <a:cs typeface="Times New Roman"/>
                  </a:rPr>
                  <a:t>h</a:t>
                </a:r>
                <a:r>
                  <a:rPr lang="en-US" spc="12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2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urfac</a:t>
                </a:r>
                <a:r>
                  <a:rPr lang="en-US" spc="-5" dirty="0">
                    <a:latin typeface="Times New Roman"/>
                    <a:cs typeface="Times New Roman"/>
                  </a:rPr>
                  <a:t>e</a:t>
                </a:r>
                <a:r>
                  <a:rPr lang="en-US" spc="120" dirty="0">
                    <a:latin typeface="Times New Roman"/>
                    <a:cs typeface="Times New Roman"/>
                  </a:rPr>
                  <a:t> </a:t>
                </a:r>
                <a:r>
                  <a:rPr lang="en-US" spc="-10" dirty="0">
                    <a:latin typeface="Times New Roman"/>
                    <a:cs typeface="Times New Roman"/>
                  </a:rPr>
                  <a:t>are</a:t>
                </a:r>
                <a:r>
                  <a:rPr lang="en-US" spc="-5" dirty="0">
                    <a:latin typeface="Times New Roman"/>
                    <a:cs typeface="Times New Roman"/>
                  </a:rPr>
                  <a:t>a</a:t>
                </a:r>
                <a:r>
                  <a:rPr lang="en-US" spc="12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20" dirty="0">
                    <a:latin typeface="Times New Roman"/>
                    <a:cs typeface="Times New Roman"/>
                  </a:rPr>
                  <a:t> </a:t>
                </a:r>
                <a:r>
                  <a:rPr lang="en-US" spc="-5" dirty="0">
                    <a:latin typeface="Times New Roman"/>
                    <a:cs typeface="Times New Roman"/>
                  </a:rPr>
                  <a:t>a</a:t>
                </a:r>
                <a:r>
                  <a:rPr lang="en-US" spc="120" dirty="0">
                    <a:latin typeface="Times New Roman"/>
                    <a:cs typeface="Times New Roman"/>
                  </a:rPr>
                  <a:t> </a:t>
                </a:r>
                <a:r>
                  <a:rPr lang="en-US" spc="-10" dirty="0">
                    <a:latin typeface="Times New Roman"/>
                    <a:cs typeface="Times New Roman"/>
                  </a:rPr>
                  <a:t>cylinde</a:t>
                </a:r>
                <a:r>
                  <a:rPr lang="en-US" spc="-5" dirty="0">
                    <a:latin typeface="Times New Roman"/>
                    <a:cs typeface="Times New Roman"/>
                  </a:rPr>
                  <a:t>r</a:t>
                </a:r>
                <a:r>
                  <a:rPr lang="en-US" spc="12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20" dirty="0">
                    <a:latin typeface="Times New Roman"/>
                    <a:cs typeface="Times New Roman"/>
                  </a:rPr>
                  <a:t> </a:t>
                </a:r>
                <a:r>
                  <a:rPr lang="en-US" spc="-10" dirty="0">
                    <a:latin typeface="Times New Roman"/>
                    <a:cs typeface="Times New Roman"/>
                  </a:rPr>
                  <a:t>widt</a:t>
                </a:r>
                <a:r>
                  <a:rPr lang="en-US" spc="-5" dirty="0">
                    <a:latin typeface="Times New Roman"/>
                    <a:cs typeface="Times New Roman"/>
                  </a:rPr>
                  <a:t>h</a:t>
                </a:r>
                <a:r>
                  <a:rPr lang="en-US" spc="120" dirty="0">
                    <a:latin typeface="Times New Roman"/>
                    <a:cs typeface="Times New Roman"/>
                  </a:rPr>
                  <a:t> </a:t>
                </a:r>
                <a:r>
                  <a:rPr lang="en-US" spc="-35" dirty="0">
                    <a:latin typeface="Lucida Sans Unicode"/>
                    <a:cs typeface="Lucida Sans Unicode"/>
                  </a:rPr>
                  <a:t>|</a:t>
                </a:r>
                <a:r>
                  <a:rPr lang="en-US" i="1" spc="55" dirty="0">
                    <a:latin typeface="Times New Roman"/>
                    <a:cs typeface="Times New Roman"/>
                  </a:rPr>
                  <a:t>L</a:t>
                </a:r>
                <a:r>
                  <a:rPr lang="en-US" i="1" baseline="-11111" dirty="0">
                    <a:latin typeface="Times New Roman"/>
                    <a:cs typeface="Times New Roman"/>
                  </a:rPr>
                  <a:t>i</a:t>
                </a:r>
                <a:r>
                  <a:rPr lang="en-US" i="1" spc="-97" baseline="-11111" dirty="0">
                    <a:latin typeface="Times New Roman"/>
                    <a:cs typeface="Times New Roman"/>
                  </a:rPr>
                  <a:t> </a:t>
                </a:r>
                <a:r>
                  <a:rPr lang="en-US" spc="-90" dirty="0">
                    <a:latin typeface="Lucida Sans Unicode"/>
                    <a:cs typeface="Lucida Sans Unicode"/>
                  </a:rPr>
                  <a:t>|</a:t>
                </a:r>
                <a:r>
                  <a:rPr lang="en-US" spc="55" dirty="0">
                    <a:latin typeface="Lucida Sans Unicode"/>
                    <a:cs typeface="Lucida Sans Unicode"/>
                  </a:rPr>
                  <a:t> </a:t>
                </a:r>
                <a:r>
                  <a:rPr lang="en-US" spc="-10" dirty="0">
                    <a:latin typeface="Times New Roman"/>
                    <a:cs typeface="Times New Roman"/>
                  </a:rPr>
                  <a:t>an</a:t>
                </a:r>
                <a:r>
                  <a:rPr lang="en-US" spc="-5" dirty="0">
                    <a:latin typeface="Times New Roman"/>
                    <a:cs typeface="Times New Roman"/>
                  </a:rPr>
                  <a:t>d</a:t>
                </a:r>
                <a:r>
                  <a:rPr lang="en-US" spc="120" dirty="0">
                    <a:latin typeface="Times New Roman"/>
                    <a:cs typeface="Times New Roman"/>
                  </a:rPr>
                  <a:t> </a:t>
                </a:r>
                <a:r>
                  <a:rPr lang="en-US" spc="-10" dirty="0">
                    <a:latin typeface="Times New Roman"/>
                    <a:cs typeface="Times New Roman"/>
                  </a:rPr>
                  <a:t>radiu</a:t>
                </a:r>
                <a:r>
                  <a:rPr lang="en-US" spc="-5" dirty="0">
                    <a:latin typeface="Times New Roman"/>
                    <a:cs typeface="Times New Roman"/>
                  </a:rPr>
                  <a:t>s</a:t>
                </a:r>
                <a:r>
                  <a:rPr lang="en-US" dirty="0">
                    <a:latin typeface="Times New Roman"/>
                    <a:cs typeface="Times New Roman"/>
                  </a:rPr>
                  <a:t> </a:t>
                </a:r>
                <a:r>
                  <a:rPr lang="en-US" spc="90" dirty="0">
                    <a:latin typeface="Times New Roman"/>
                    <a:cs typeface="Times New Roman"/>
                  </a:rPr>
                  <a:t> </a:t>
                </a:r>
                <a:r>
                  <a:rPr lang="en-US" i="1" spc="-5" dirty="0">
                    <a:latin typeface="Times New Roman"/>
                    <a:cs typeface="Times New Roman"/>
                  </a:rPr>
                  <a:t>f</a:t>
                </a:r>
                <a:r>
                  <a:rPr lang="en-US" i="1" spc="-45" dirty="0">
                    <a:latin typeface="Times New Roman"/>
                    <a:cs typeface="Times New Roman"/>
                  </a:rPr>
                  <a:t> </a:t>
                </a:r>
                <a:r>
                  <a:rPr lang="en-US" spc="-5" dirty="0">
                    <a:latin typeface="Times New Roman"/>
                    <a:cs typeface="Times New Roman"/>
                  </a:rPr>
                  <a:t>(</a:t>
                </a:r>
                <a:r>
                  <a:rPr lang="en-US" i="1" spc="-15" dirty="0">
                    <a:latin typeface="Times New Roman"/>
                    <a:cs typeface="Times New Roman"/>
                  </a:rPr>
                  <a:t>b</a:t>
                </a:r>
                <a:r>
                  <a:rPr lang="en-US" i="1" baseline="-11111" dirty="0">
                    <a:latin typeface="Times New Roman"/>
                    <a:cs typeface="Times New Roman"/>
                  </a:rPr>
                  <a:t>i</a:t>
                </a:r>
                <a:r>
                  <a:rPr lang="en-US" i="1" spc="-97" baseline="-11111" dirty="0">
                    <a:latin typeface="Times New Roman"/>
                    <a:cs typeface="Times New Roman"/>
                  </a:rPr>
                  <a:t> </a:t>
                </a:r>
                <a:r>
                  <a:rPr lang="en-US" spc="-5" dirty="0">
                    <a:latin typeface="Times New Roman"/>
                    <a:cs typeface="Times New Roman"/>
                  </a:rPr>
                  <a:t>)</a:t>
                </a:r>
                <a:r>
                  <a:rPr lang="en-US" spc="120" dirty="0">
                    <a:latin typeface="Times New Roman"/>
                    <a:cs typeface="Times New Roman"/>
                  </a:rPr>
                  <a:t> </a:t>
                </a:r>
                <a:r>
                  <a:rPr lang="en-US" i="1" spc="-5" dirty="0">
                    <a:latin typeface="Times New Roman"/>
                    <a:cs typeface="Times New Roman"/>
                  </a:rPr>
                  <a:t>for</a:t>
                </a:r>
                <a:r>
                  <a:rPr lang="en-US" i="1" spc="120" dirty="0">
                    <a:latin typeface="Times New Roman"/>
                    <a:cs typeface="Times New Roman"/>
                  </a:rPr>
                  <a:t> </a:t>
                </a:r>
                <a:r>
                  <a:rPr lang="en-US" i="1" spc="-10" dirty="0">
                    <a:latin typeface="Times New Roman"/>
                    <a:cs typeface="Times New Roman"/>
                  </a:rPr>
                  <a:t>an</a:t>
                </a:r>
                <a:r>
                  <a:rPr lang="en-US" i="1" spc="-5" dirty="0">
                    <a:latin typeface="Times New Roman"/>
                    <a:cs typeface="Times New Roman"/>
                  </a:rPr>
                  <a:t>y</a:t>
                </a:r>
                <a:r>
                  <a:rPr lang="en-US" i="1" spc="120" dirty="0">
                    <a:latin typeface="Times New Roman"/>
                    <a:cs typeface="Times New Roman"/>
                  </a:rPr>
                  <a:t> </a:t>
                </a:r>
                <a:r>
                  <a:rPr lang="en-US" i="1" spc="-15" dirty="0">
                    <a:latin typeface="Times New Roman"/>
                    <a:cs typeface="Times New Roman"/>
                  </a:rPr>
                  <a:t>b</a:t>
                </a:r>
                <a:r>
                  <a:rPr lang="en-US" i="1" baseline="-25000" dirty="0">
                    <a:latin typeface="Times New Roman"/>
                    <a:cs typeface="Times New Roman"/>
                  </a:rPr>
                  <a:t>i</a:t>
                </a:r>
                <a:r>
                  <a:rPr lang="en-US" i="1" baseline="-11111" dirty="0">
                    <a:latin typeface="Times New Roman"/>
                    <a:cs typeface="Times New Roman"/>
                  </a:rPr>
                  <a:t>  </a:t>
                </a:r>
                <a:r>
                  <a:rPr lang="en-US" i="1" spc="-104" baseline="-11111" dirty="0">
                    <a:latin typeface="Times New Roman"/>
                    <a:cs typeface="Times New Roman"/>
                  </a:rPr>
                  <a:t> </a:t>
                </a:r>
                <a:r>
                  <a:rPr lang="en-US" spc="-5" dirty="0">
                    <a:latin typeface="Times New Roman"/>
                    <a:cs typeface="Times New Roman"/>
                  </a:rPr>
                  <a:t>in </a:t>
                </a:r>
                <a:r>
                  <a:rPr lang="en-US" spc="20" dirty="0">
                    <a:latin typeface="Times New Roman"/>
                    <a:cs typeface="Times New Roman"/>
                  </a:rPr>
                  <a:t>[</a:t>
                </a:r>
                <a:r>
                  <a:rPr lang="en-US" i="1" spc="10" dirty="0">
                    <a:latin typeface="Times New Roman"/>
                    <a:cs typeface="Times New Roman"/>
                  </a:rPr>
                  <a:t>x</a:t>
                </a:r>
                <a:r>
                  <a:rPr lang="en-US" i="1" baseline="-25000" dirty="0">
                    <a:latin typeface="Times New Roman"/>
                    <a:cs typeface="Times New Roman"/>
                  </a:rPr>
                  <a:t>i</a:t>
                </a:r>
                <a:r>
                  <a:rPr lang="en-US" spc="-209" baseline="-25000" dirty="0">
                    <a:latin typeface="Lucida Sans Unicode"/>
                    <a:cs typeface="Lucida Sans Unicode"/>
                  </a:rPr>
                  <a:t>−</a:t>
                </a:r>
                <a:r>
                  <a:rPr lang="en-US" spc="75" baseline="-25000" dirty="0">
                    <a:latin typeface="Times New Roman"/>
                    <a:cs typeface="Times New Roman"/>
                  </a:rPr>
                  <a:t>1</a:t>
                </a:r>
                <a:r>
                  <a:rPr lang="en-US" spc="-5" dirty="0">
                    <a:latin typeface="Times New Roman"/>
                    <a:cs typeface="Times New Roman"/>
                  </a:rPr>
                  <a:t>,</a:t>
                </a:r>
                <a:r>
                  <a:rPr lang="en-US" spc="-60" dirty="0">
                    <a:latin typeface="Times New Roman"/>
                    <a:cs typeface="Times New Roman"/>
                  </a:rPr>
                  <a:t> </a:t>
                </a:r>
                <a:r>
                  <a:rPr lang="en-US" i="1" spc="10" dirty="0">
                    <a:latin typeface="Times New Roman"/>
                    <a:cs typeface="Times New Roman"/>
                  </a:rPr>
                  <a:t>x</a:t>
                </a:r>
                <a:r>
                  <a:rPr lang="en-US" i="1" baseline="-25000" dirty="0">
                    <a:latin typeface="Times New Roman"/>
                    <a:cs typeface="Times New Roman"/>
                  </a:rPr>
                  <a:t>i</a:t>
                </a:r>
                <a:r>
                  <a:rPr lang="en-US" spc="-5" dirty="0">
                    <a:latin typeface="Times New Roman"/>
                    <a:cs typeface="Times New Roman"/>
                  </a:rPr>
                  <a:t>].</a:t>
                </a:r>
                <a:r>
                  <a:rPr lang="en-US" spc="-60" dirty="0">
                    <a:latin typeface="Times New Roman"/>
                    <a:cs typeface="Times New Roman"/>
                  </a:rPr>
                  <a:t> </a:t>
                </a:r>
                <a:r>
                  <a:rPr lang="en-US" spc="-10" dirty="0">
                    <a:latin typeface="Times New Roman"/>
                    <a:cs typeface="Times New Roman"/>
                  </a:rPr>
                  <a:t>Sinc</a:t>
                </a:r>
                <a:r>
                  <a:rPr lang="en-US" spc="-5" dirty="0">
                    <a:latin typeface="Times New Roman"/>
                    <a:cs typeface="Times New Roman"/>
                  </a:rPr>
                  <a:t>e</a:t>
                </a:r>
                <a:r>
                  <a:rPr lang="en-US" spc="-6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60" dirty="0">
                    <a:latin typeface="Times New Roman"/>
                    <a:cs typeface="Times New Roman"/>
                  </a:rPr>
                  <a:t> </a:t>
                </a:r>
                <a:r>
                  <a:rPr lang="en-US" spc="-10" dirty="0">
                    <a:latin typeface="Times New Roman"/>
                    <a:cs typeface="Times New Roman"/>
                  </a:rPr>
                  <a:t>ca</a:t>
                </a:r>
                <a:r>
                  <a:rPr lang="en-US" spc="-5" dirty="0">
                    <a:latin typeface="Times New Roman"/>
                    <a:cs typeface="Times New Roman"/>
                  </a:rPr>
                  <a:t>n</a:t>
                </a:r>
                <a:r>
                  <a:rPr lang="en-US" spc="-60" dirty="0">
                    <a:latin typeface="Times New Roman"/>
                    <a:cs typeface="Times New Roman"/>
                  </a:rPr>
                  <a:t> </a:t>
                </a:r>
                <a:r>
                  <a:rPr lang="en-US" spc="-10" dirty="0">
                    <a:latin typeface="Times New Roman"/>
                    <a:cs typeface="Times New Roman"/>
                  </a:rPr>
                  <a:t>us</a:t>
                </a:r>
                <a:r>
                  <a:rPr lang="en-US" spc="-5" dirty="0">
                    <a:latin typeface="Times New Roman"/>
                    <a:cs typeface="Times New Roman"/>
                  </a:rPr>
                  <a:t>e</a:t>
                </a:r>
                <a:r>
                  <a:rPr lang="en-US" spc="-6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y</a:t>
                </a:r>
                <a:r>
                  <a:rPr lang="en-US" spc="-60" dirty="0">
                    <a:latin typeface="Times New Roman"/>
                    <a:cs typeface="Times New Roman"/>
                  </a:rPr>
                  <a:t> </a:t>
                </a:r>
                <a:r>
                  <a:rPr lang="en-US" i="1" spc="-15" dirty="0">
                    <a:latin typeface="Times New Roman"/>
                    <a:cs typeface="Times New Roman"/>
                  </a:rPr>
                  <a:t>b</a:t>
                </a:r>
                <a:r>
                  <a:rPr lang="en-US" i="1" baseline="-25000" dirty="0">
                    <a:latin typeface="Times New Roman"/>
                    <a:cs typeface="Times New Roman"/>
                  </a:rPr>
                  <a:t>i</a:t>
                </a:r>
                <a:r>
                  <a:rPr lang="en-US" i="1" baseline="-11111" dirty="0">
                    <a:latin typeface="Times New Roman"/>
                    <a:cs typeface="Times New Roman"/>
                  </a:rPr>
                  <a:t> </a:t>
                </a:r>
                <a:r>
                  <a:rPr lang="en-US" i="1" spc="-89" baseline="-11111" dirty="0">
                    <a:latin typeface="Times New Roman"/>
                    <a:cs typeface="Times New Roman"/>
                  </a:rPr>
                  <a:t> </a:t>
                </a:r>
                <a:r>
                  <a:rPr lang="en-US" spc="-5" dirty="0">
                    <a:latin typeface="Times New Roman"/>
                    <a:cs typeface="Times New Roman"/>
                  </a:rPr>
                  <a:t>in</a:t>
                </a:r>
                <a:r>
                  <a:rPr lang="en-US" spc="-60" dirty="0">
                    <a:latin typeface="Times New Roman"/>
                    <a:cs typeface="Times New Roman"/>
                  </a:rPr>
                  <a:t> </a:t>
                </a:r>
                <a:r>
                  <a:rPr lang="en-US" spc="20" dirty="0">
                    <a:latin typeface="Times New Roman"/>
                    <a:cs typeface="Times New Roman"/>
                  </a:rPr>
                  <a:t>[</a:t>
                </a:r>
                <a:r>
                  <a:rPr lang="en-US" i="1" spc="10" dirty="0">
                    <a:latin typeface="Times New Roman"/>
                    <a:cs typeface="Times New Roman"/>
                  </a:rPr>
                  <a:t>x</a:t>
                </a:r>
                <a:r>
                  <a:rPr lang="en-US" i="1" baseline="-25000" dirty="0">
                    <a:latin typeface="Times New Roman"/>
                    <a:cs typeface="Times New Roman"/>
                  </a:rPr>
                  <a:t>i</a:t>
                </a:r>
                <a:r>
                  <a:rPr lang="en-US" spc="-209" baseline="-25000" dirty="0">
                    <a:latin typeface="Lucida Sans Unicode"/>
                    <a:cs typeface="Lucida Sans Unicode"/>
                  </a:rPr>
                  <a:t>−</a:t>
                </a:r>
                <a:r>
                  <a:rPr lang="en-US" spc="75" baseline="-25000" dirty="0">
                    <a:latin typeface="Times New Roman"/>
                    <a:cs typeface="Times New Roman"/>
                  </a:rPr>
                  <a:t>1</a:t>
                </a:r>
                <a:r>
                  <a:rPr lang="en-US" spc="-5" dirty="0">
                    <a:latin typeface="Times New Roman"/>
                    <a:cs typeface="Times New Roman"/>
                  </a:rPr>
                  <a:t>,</a:t>
                </a:r>
                <a:r>
                  <a:rPr lang="en-US" spc="-60" dirty="0">
                    <a:latin typeface="Times New Roman"/>
                    <a:cs typeface="Times New Roman"/>
                  </a:rPr>
                  <a:t> </a:t>
                </a:r>
                <a:r>
                  <a:rPr lang="en-US" i="1" spc="10" dirty="0">
                    <a:latin typeface="Times New Roman"/>
                    <a:cs typeface="Times New Roman"/>
                  </a:rPr>
                  <a:t>x</a:t>
                </a:r>
                <a:r>
                  <a:rPr lang="en-US" i="1" baseline="-25000" dirty="0">
                    <a:latin typeface="Times New Roman"/>
                    <a:cs typeface="Times New Roman"/>
                  </a:rPr>
                  <a:t>i</a:t>
                </a:r>
                <a:r>
                  <a:rPr lang="en-US" spc="-5" dirty="0">
                    <a:latin typeface="Times New Roman"/>
                    <a:cs typeface="Times New Roman"/>
                  </a:rPr>
                  <a:t>]</a:t>
                </a:r>
                <a:r>
                  <a:rPr lang="en-US" spc="-60" dirty="0">
                    <a:latin typeface="Times New Roman"/>
                    <a:cs typeface="Times New Roman"/>
                  </a:rPr>
                  <a:t> </a:t>
                </a:r>
                <a:r>
                  <a:rPr lang="en-US" spc="-5" dirty="0">
                    <a:latin typeface="Times New Roman"/>
                    <a:cs typeface="Times New Roman"/>
                  </a:rPr>
                  <a:t>for</a:t>
                </a:r>
                <a:r>
                  <a:rPr lang="en-US" spc="-60" dirty="0">
                    <a:latin typeface="Times New Roman"/>
                    <a:cs typeface="Times New Roman"/>
                  </a:rPr>
                  <a:t> </a:t>
                </a:r>
                <a:r>
                  <a:rPr lang="en-US" spc="-5" dirty="0">
                    <a:latin typeface="Times New Roman"/>
                    <a:cs typeface="Times New Roman"/>
                  </a:rPr>
                  <a:t>this</a:t>
                </a:r>
                <a:r>
                  <a:rPr lang="en-US" spc="-60" dirty="0">
                    <a:latin typeface="Times New Roman"/>
                    <a:cs typeface="Times New Roman"/>
                  </a:rPr>
                  <a:t> </a:t>
                </a:r>
                <a:r>
                  <a:rPr lang="en-US" spc="-5" dirty="0">
                    <a:latin typeface="Times New Roman"/>
                    <a:cs typeface="Times New Roman"/>
                  </a:rPr>
                  <a:t>approximation,</a:t>
                </a:r>
                <a:r>
                  <a:rPr lang="en-US" spc="-60" dirty="0">
                    <a:latin typeface="Times New Roman"/>
                    <a:cs typeface="Times New Roman"/>
                  </a:rPr>
                  <a:t> </a:t>
                </a:r>
                <a:r>
                  <a:rPr lang="en-US" spc="-10" dirty="0">
                    <a:latin typeface="Times New Roman"/>
                    <a:cs typeface="Times New Roman"/>
                  </a:rPr>
                  <a:t>we</a:t>
                </a:r>
                <a:r>
                  <a:rPr lang="en-US" spc="-60" dirty="0">
                    <a:latin typeface="Times New Roman"/>
                    <a:cs typeface="Times New Roman"/>
                  </a:rPr>
                  <a:t> </a:t>
                </a:r>
                <a:r>
                  <a:rPr lang="en-US" spc="-5" dirty="0">
                    <a:latin typeface="Times New Roman"/>
                    <a:cs typeface="Times New Roman"/>
                  </a:rPr>
                  <a:t>will</a:t>
                </a:r>
                <a:r>
                  <a:rPr lang="en-US" spc="-60" dirty="0">
                    <a:latin typeface="Times New Roman"/>
                    <a:cs typeface="Times New Roman"/>
                  </a:rPr>
                  <a:t> </a:t>
                </a:r>
                <a:r>
                  <a:rPr lang="en-US" spc="-5" dirty="0">
                    <a:latin typeface="Times New Roman"/>
                    <a:cs typeface="Times New Roman"/>
                  </a:rPr>
                  <a:t>use</a:t>
                </a:r>
                <a:r>
                  <a:rPr lang="en-US" spc="-65" dirty="0">
                    <a:latin typeface="Times New Roman"/>
                    <a:cs typeface="Times New Roman"/>
                  </a:rPr>
                  <a:t> </a:t>
                </a:r>
                <a:r>
                  <a:rPr lang="en-US" i="1" spc="-15" dirty="0">
                    <a:latin typeface="Times New Roman"/>
                    <a:cs typeface="Times New Roman"/>
                  </a:rPr>
                  <a:t>b</a:t>
                </a:r>
                <a:r>
                  <a:rPr lang="en-US" i="1" baseline="-25000" dirty="0">
                    <a:latin typeface="Times New Roman"/>
                    <a:cs typeface="Times New Roman"/>
                  </a:rPr>
                  <a:t>i</a:t>
                </a:r>
                <a:r>
                  <a:rPr lang="en-US" i="1" baseline="-11111" dirty="0">
                    <a:latin typeface="Times New Roman"/>
                    <a:cs typeface="Times New Roman"/>
                  </a:rPr>
                  <a:t> </a:t>
                </a:r>
                <a:r>
                  <a:rPr lang="en-US" i="1" spc="37" baseline="-11111"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15" dirty="0">
                    <a:latin typeface="Times New Roman"/>
                    <a:cs typeface="Times New Roman"/>
                  </a:rPr>
                  <a:t>c</a:t>
                </a:r>
                <a:r>
                  <a:rPr lang="en-US" i="1" baseline="-25000" dirty="0">
                    <a:latin typeface="Times New Roman"/>
                    <a:cs typeface="Times New Roman"/>
                  </a:rPr>
                  <a:t>i</a:t>
                </a:r>
                <a:r>
                  <a:rPr lang="en-US" i="1" baseline="-11111" dirty="0">
                    <a:latin typeface="Times New Roman"/>
                    <a:cs typeface="Times New Roman"/>
                  </a:rPr>
                  <a:t>  </a:t>
                </a:r>
                <a:r>
                  <a:rPr lang="en-US" spc="-5" dirty="0">
                    <a:latin typeface="Times New Roman"/>
                    <a:cs typeface="Times New Roman"/>
                  </a:rPr>
                  <a:t>to match the value</a:t>
                </a:r>
                <a:r>
                  <a:rPr lang="en-US" dirty="0">
                    <a:latin typeface="Times New Roman"/>
                    <a:cs typeface="Times New Roman"/>
                  </a:rPr>
                  <a:t> </a:t>
                </a:r>
                <a:r>
                  <a:rPr lang="en-US" spc="-5" dirty="0">
                    <a:latin typeface="Times New Roman"/>
                    <a:cs typeface="Times New Roman"/>
                  </a:rPr>
                  <a:t>used in the expression for </a:t>
                </a:r>
                <a:r>
                  <a:rPr lang="en-US" spc="-35" dirty="0">
                    <a:latin typeface="Lucida Sans Unicode"/>
                    <a:cs typeface="Lucida Sans Unicode"/>
                  </a:rPr>
                  <a:t>|</a:t>
                </a:r>
                <a:r>
                  <a:rPr lang="en-US" i="1" spc="55" dirty="0">
                    <a:latin typeface="Times New Roman"/>
                    <a:cs typeface="Times New Roman"/>
                  </a:rPr>
                  <a:t>L</a:t>
                </a:r>
                <a:r>
                  <a:rPr lang="en-US" i="1" baseline="-11111" dirty="0">
                    <a:latin typeface="Times New Roman"/>
                    <a:cs typeface="Times New Roman"/>
                  </a:rPr>
                  <a:t>i</a:t>
                </a:r>
                <a:r>
                  <a:rPr lang="en-US" i="1" spc="-97" baseline="-11111" dirty="0">
                    <a:latin typeface="Times New Roman"/>
                    <a:cs typeface="Times New Roman"/>
                  </a:rPr>
                  <a:t> </a:t>
                </a:r>
                <a:r>
                  <a:rPr lang="en-US" spc="-90" dirty="0">
                    <a:latin typeface="Lucida Sans Unicode"/>
                    <a:cs typeface="Lucida Sans Unicode"/>
                  </a:rPr>
                  <a:t>|</a:t>
                </a:r>
                <a:r>
                  <a:rPr lang="en-US" spc="-5" dirty="0">
                    <a:latin typeface="Times New Roman"/>
                    <a:cs typeface="Times New Roman"/>
                  </a:rPr>
                  <a:t>.</a:t>
                </a:r>
                <a:endParaRPr lang="en-US" dirty="0">
                  <a:latin typeface="Times New Roman"/>
                  <a:cs typeface="Times New Roman"/>
                </a:endParaRPr>
              </a:p>
              <a:p>
                <a:pPr marL="11429" indent="0">
                  <a:lnSpc>
                    <a:spcPct val="100000"/>
                  </a:lnSpc>
                  <a:buNone/>
                </a:pPr>
                <a:r>
                  <a:rPr lang="en-US" spc="-15" dirty="0">
                    <a:latin typeface="Times New Roman"/>
                    <a:cs typeface="Times New Roman"/>
                  </a:rPr>
                  <a:t>Th</a:t>
                </a:r>
                <a:r>
                  <a:rPr lang="en-US" spc="-5" dirty="0">
                    <a:latin typeface="Times New Roman"/>
                    <a:cs typeface="Times New Roman"/>
                  </a:rPr>
                  <a:t>e</a:t>
                </a:r>
                <a:r>
                  <a:rPr lang="en-US" spc="25" dirty="0">
                    <a:latin typeface="Times New Roman"/>
                    <a:cs typeface="Times New Roman"/>
                  </a:rPr>
                  <a:t> </a:t>
                </a:r>
                <a:r>
                  <a:rPr lang="en-US" spc="-5" dirty="0">
                    <a:latin typeface="Times New Roman"/>
                    <a:cs typeface="Times New Roman"/>
                  </a:rPr>
                  <a:t>s</a:t>
                </a:r>
                <a:r>
                  <a:rPr lang="en-US" spc="-10" dirty="0">
                    <a:latin typeface="Times New Roman"/>
                    <a:cs typeface="Times New Roman"/>
                  </a:rPr>
                  <a:t>urfac</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are</a:t>
                </a:r>
                <a:r>
                  <a:rPr lang="en-US" spc="-5" dirty="0">
                    <a:latin typeface="Times New Roman"/>
                    <a:cs typeface="Times New Roman"/>
                  </a:rPr>
                  <a:t>a</a:t>
                </a:r>
                <a:r>
                  <a:rPr lang="en-US" spc="2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20" dirty="0">
                    <a:latin typeface="Times New Roman"/>
                    <a:cs typeface="Times New Roman"/>
                  </a:rPr>
                  <a:t> </a:t>
                </a:r>
                <a:r>
                  <a:rPr lang="en-US" spc="-5" dirty="0">
                    <a:latin typeface="Times New Roman"/>
                    <a:cs typeface="Times New Roman"/>
                  </a:rPr>
                  <a:t>a</a:t>
                </a:r>
                <a:r>
                  <a:rPr lang="en-US" spc="25" dirty="0">
                    <a:latin typeface="Times New Roman"/>
                    <a:cs typeface="Times New Roman"/>
                  </a:rPr>
                  <a:t> </a:t>
                </a:r>
                <a:r>
                  <a:rPr lang="en-US" spc="-10" dirty="0">
                    <a:latin typeface="Times New Roman"/>
                    <a:cs typeface="Times New Roman"/>
                  </a:rPr>
                  <a:t>cylinde</a:t>
                </a:r>
                <a:r>
                  <a:rPr lang="en-US" spc="-5" dirty="0">
                    <a:latin typeface="Times New Roman"/>
                    <a:cs typeface="Times New Roman"/>
                  </a:rPr>
                  <a:t>r</a:t>
                </a:r>
                <a:r>
                  <a:rPr lang="en-US" spc="2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25" dirty="0">
                    <a:latin typeface="Times New Roman"/>
                    <a:cs typeface="Times New Roman"/>
                  </a:rPr>
                  <a:t> </a:t>
                </a:r>
                <a:r>
                  <a:rPr lang="en-US" spc="-10" dirty="0">
                    <a:latin typeface="Times New Roman"/>
                    <a:cs typeface="Times New Roman"/>
                  </a:rPr>
                  <a:t>radiu</a:t>
                </a:r>
                <a:r>
                  <a:rPr lang="en-US" spc="-5" dirty="0">
                    <a:latin typeface="Times New Roman"/>
                    <a:cs typeface="Times New Roman"/>
                  </a:rPr>
                  <a:t>s</a:t>
                </a:r>
                <a:r>
                  <a:rPr lang="en-US" dirty="0">
                    <a:latin typeface="Times New Roman"/>
                    <a:cs typeface="Times New Roman"/>
                  </a:rPr>
                  <a:t> </a:t>
                </a:r>
                <a:r>
                  <a:rPr lang="en-US" i="1" spc="-5" dirty="0">
                    <a:latin typeface="Times New Roman"/>
                    <a:cs typeface="Times New Roman"/>
                  </a:rPr>
                  <a:t>r</a:t>
                </a:r>
                <a:r>
                  <a:rPr lang="en-US" i="1" spc="12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25" dirty="0">
                    <a:latin typeface="Times New Roman"/>
                    <a:cs typeface="Times New Roman"/>
                  </a:rPr>
                  <a:t> </a:t>
                </a:r>
              </a:p>
              <a:p>
                <a:pPr marL="11429" indent="0">
                  <a:lnSpc>
                    <a:spcPct val="100000"/>
                  </a:lnSpc>
                  <a:buNone/>
                </a:pPr>
                <a:r>
                  <a:rPr lang="en-US" spc="-10" dirty="0">
                    <a:latin typeface="Times New Roman"/>
                    <a:cs typeface="Times New Roman"/>
                  </a:rPr>
                  <a:t>widt</a:t>
                </a:r>
                <a:r>
                  <a:rPr lang="en-US" spc="-5" dirty="0">
                    <a:latin typeface="Times New Roman"/>
                    <a:cs typeface="Times New Roman"/>
                  </a:rPr>
                  <a:t>h</a:t>
                </a:r>
                <a:r>
                  <a:rPr lang="en-US" spc="25" dirty="0">
                    <a:latin typeface="Times New Roman"/>
                    <a:cs typeface="Times New Roman"/>
                  </a:rPr>
                  <a:t> </a:t>
                </a:r>
                <a:r>
                  <a:rPr lang="en-US" i="1" spc="-90" dirty="0"/>
                  <a:t>w</a:t>
                </a:r>
                <a:r>
                  <a:rPr lang="en-US" i="1" spc="-50" dirty="0">
                    <a:latin typeface="Verdana"/>
                    <a:cs typeface="Verdana"/>
                  </a:rPr>
                  <a:t> </a:t>
                </a:r>
                <a:r>
                  <a:rPr lang="en-US" spc="-5" dirty="0">
                    <a:latin typeface="Times New Roman"/>
                    <a:cs typeface="Times New Roman"/>
                  </a:rPr>
                  <a:t>is</a:t>
                </a:r>
                <a:r>
                  <a:rPr lang="en-US" spc="20" dirty="0">
                    <a:latin typeface="Times New Roman"/>
                    <a:cs typeface="Times New Roman"/>
                  </a:rPr>
                  <a:t> </a:t>
                </a:r>
                <a14:m>
                  <m:oMath xmlns:m="http://schemas.openxmlformats.org/officeDocument/2006/math">
                    <m:r>
                      <a:rPr lang="en-US" b="0" i="1" spc="20" smtClean="0">
                        <a:latin typeface="Cambria Math" panose="02040503050406030204" pitchFamily="18" charset="0"/>
                        <a:cs typeface="Times New Roman"/>
                      </a:rPr>
                      <m:t>2</m:t>
                    </m:r>
                    <m:r>
                      <a:rPr lang="en-US" b="0" i="1" spc="20" smtClean="0">
                        <a:latin typeface="Cambria Math" panose="02040503050406030204" pitchFamily="18" charset="0"/>
                        <a:ea typeface="Cambria Math" panose="02040503050406030204" pitchFamily="18" charset="0"/>
                        <a:cs typeface="Times New Roman"/>
                      </a:rPr>
                      <m:t>𝜋</m:t>
                    </m:r>
                    <m:r>
                      <a:rPr lang="en-US" b="0" i="1" spc="20" smtClean="0">
                        <a:latin typeface="Cambria Math" panose="02040503050406030204" pitchFamily="18" charset="0"/>
                        <a:ea typeface="Cambria Math" panose="02040503050406030204" pitchFamily="18" charset="0"/>
                        <a:cs typeface="Times New Roman"/>
                      </a:rPr>
                      <m:t>𝑟𝑤</m:t>
                    </m:r>
                  </m:oMath>
                </a14:m>
                <a:r>
                  <a:rPr lang="en-US" spc="-5" dirty="0">
                    <a:latin typeface="Times New Roman"/>
                    <a:cs typeface="Times New Roman"/>
                  </a:rPr>
                  <a:t>;</a:t>
                </a:r>
                <a:r>
                  <a:rPr lang="en-US" spc="20" dirty="0">
                    <a:latin typeface="Times New Roman"/>
                    <a:cs typeface="Times New Roman"/>
                  </a:rPr>
                  <a:t> </a:t>
                </a:r>
                <a:r>
                  <a:rPr lang="en-US" spc="-5" dirty="0">
                    <a:latin typeface="Times New Roman"/>
                    <a:cs typeface="Times New Roman"/>
                  </a:rPr>
                  <a:t>therefore,</a:t>
                </a:r>
                <a:r>
                  <a:rPr lang="en-US" spc="25" dirty="0">
                    <a:latin typeface="Times New Roman"/>
                    <a:cs typeface="Times New Roman"/>
                  </a:rPr>
                  <a:t> </a:t>
                </a:r>
                <a:r>
                  <a:rPr lang="en-US" spc="-5" dirty="0">
                    <a:latin typeface="Times New Roman"/>
                    <a:cs typeface="Times New Roman"/>
                  </a:rPr>
                  <a:t>if</a:t>
                </a:r>
                <a:r>
                  <a:rPr lang="en-US" spc="20" dirty="0">
                    <a:latin typeface="Times New Roman"/>
                    <a:cs typeface="Times New Roman"/>
                  </a:rPr>
                  <a:t> </a:t>
                </a:r>
                <a:r>
                  <a:rPr lang="en-US" spc="-10" dirty="0">
                    <a:latin typeface="Times New Roman"/>
                    <a:cs typeface="Times New Roman"/>
                  </a:rPr>
                  <a:t>we</a:t>
                </a:r>
                <a:r>
                  <a:rPr lang="en-US" spc="25" dirty="0">
                    <a:latin typeface="Times New Roman"/>
                    <a:cs typeface="Times New Roman"/>
                  </a:rPr>
                  <a:t> </a:t>
                </a:r>
                <a:r>
                  <a:rPr lang="en-US" spc="-5" dirty="0">
                    <a:latin typeface="Times New Roman"/>
                    <a:cs typeface="Times New Roman"/>
                  </a:rPr>
                  <a:t>let </a:t>
                </a:r>
                <a:r>
                  <a:rPr lang="en-US" i="1" spc="-15" dirty="0">
                    <a:latin typeface="Times New Roman"/>
                    <a:cs typeface="Times New Roman"/>
                  </a:rPr>
                  <a:t>b</a:t>
                </a:r>
                <a:r>
                  <a:rPr lang="en-US" i="1" baseline="-25000" dirty="0">
                    <a:latin typeface="Times New Roman"/>
                    <a:cs typeface="Times New Roman"/>
                  </a:rPr>
                  <a:t>i</a:t>
                </a:r>
                <a:r>
                  <a:rPr lang="en-US" i="1" baseline="-11111" dirty="0">
                    <a:latin typeface="Times New Roman"/>
                    <a:cs typeface="Times New Roman"/>
                  </a:rPr>
                  <a:t> </a:t>
                </a:r>
                <a:r>
                  <a:rPr lang="en-US" i="1" spc="37" baseline="-11111"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15" dirty="0">
                    <a:latin typeface="Times New Roman"/>
                    <a:cs typeface="Times New Roman"/>
                  </a:rPr>
                  <a:t>c</a:t>
                </a:r>
                <a:r>
                  <a:rPr lang="en-US" i="1" baseline="-25000" dirty="0">
                    <a:latin typeface="Times New Roman"/>
                    <a:cs typeface="Times New Roman"/>
                  </a:rPr>
                  <a:t>i</a:t>
                </a:r>
                <a:r>
                  <a:rPr lang="en-US" spc="-5" dirty="0">
                    <a:latin typeface="Times New Roman"/>
                    <a:cs typeface="Times New Roman"/>
                  </a:rPr>
                  <a:t>, then</a:t>
                </a:r>
              </a:p>
              <a:p>
                <a:pPr marL="11429" indent="0">
                  <a:lnSpc>
                    <a:spcPct val="100000"/>
                  </a:lnSpc>
                  <a:buNone/>
                </a:pPr>
                <a:r>
                  <a:rPr lang="en-US" spc="-5" dirty="0">
                    <a:latin typeface="Times New Roman"/>
                    <a:cs typeface="Times New Roman"/>
                  </a:rPr>
                  <a:t>the surface area of the cylinder</a:t>
                </a:r>
                <a:r>
                  <a:rPr lang="en-US" dirty="0">
                    <a:latin typeface="Times New Roman"/>
                    <a:cs typeface="Times New Roman"/>
                  </a:rPr>
                  <a:t> </a:t>
                </a:r>
                <a:r>
                  <a:rPr lang="en-US" spc="-5" dirty="0">
                    <a:latin typeface="Times New Roman"/>
                    <a:cs typeface="Times New Roman"/>
                  </a:rPr>
                  <a:t>in Figure 9 is</a:t>
                </a:r>
              </a:p>
              <a:p>
                <a:pPr marL="11429" indent="0">
                  <a:lnSpc>
                    <a:spcPct val="100000"/>
                  </a:lnSpc>
                  <a:buNone/>
                </a:pPr>
                <a:endParaRPr lang="en-US" dirty="0">
                  <a:latin typeface="Times New Roman"/>
                  <a:cs typeface="Times New Roman"/>
                </a:endParaRPr>
              </a:p>
              <a:p>
                <a:pPr marL="0" indent="0">
                  <a:lnSpc>
                    <a:spcPct val="100000"/>
                  </a:lnSpc>
                  <a:spcBef>
                    <a:spcPts val="57"/>
                  </a:spcBef>
                  <a:buNone/>
                </a:pPr>
                <a14:m>
                  <m:oMath xmlns:m="http://schemas.openxmlformats.org/officeDocument/2006/math">
                    <m:r>
                      <a:rPr lang="en-US" b="0" i="1" smtClean="0">
                        <a:latin typeface="Cambria Math" panose="02040503050406030204" pitchFamily="18" charset="0"/>
                        <a:cs typeface="Times New Roman"/>
                      </a:rPr>
                      <m:t>2</m:t>
                    </m:r>
                    <m:r>
                      <a:rPr lang="en-US" b="0" i="1" smtClean="0">
                        <a:latin typeface="Cambria Math" panose="02040503050406030204" pitchFamily="18" charset="0"/>
                        <a:ea typeface="Cambria Math" panose="02040503050406030204" pitchFamily="18" charset="0"/>
                        <a:cs typeface="Times New Roman"/>
                      </a:rPr>
                      <m:t>𝜋</m:t>
                    </m:r>
                    <m:r>
                      <a:rPr lang="en-US" b="0" i="1" smtClean="0">
                        <a:latin typeface="Cambria Math" panose="02040503050406030204" pitchFamily="18" charset="0"/>
                        <a:ea typeface="Cambria Math" panose="02040503050406030204" pitchFamily="18" charset="0"/>
                        <a:cs typeface="Times New Roman"/>
                      </a:rPr>
                      <m:t>𝑓</m:t>
                    </m:r>
                    <m:d>
                      <m:dPr>
                        <m:ctrlPr>
                          <a:rPr lang="en-US" b="0" i="1" smtClean="0">
                            <a:latin typeface="Cambria Math" panose="02040503050406030204" pitchFamily="18" charset="0"/>
                            <a:ea typeface="Cambria Math" panose="02040503050406030204" pitchFamily="18" charset="0"/>
                            <a:cs typeface="Times New Roman"/>
                          </a:rPr>
                        </m:ctrlPr>
                      </m:dPr>
                      <m:e>
                        <m:sSub>
                          <m:sSubPr>
                            <m:ctrlPr>
                              <a:rPr lang="en-US" b="0" i="1" smtClean="0">
                                <a:latin typeface="Cambria Math" panose="02040503050406030204" pitchFamily="18" charset="0"/>
                                <a:ea typeface="Cambria Math" panose="02040503050406030204" pitchFamily="18" charset="0"/>
                                <a:cs typeface="Times New Roman"/>
                              </a:rPr>
                            </m:ctrlPr>
                          </m:sSubPr>
                          <m:e>
                            <m:r>
                              <a:rPr lang="en-US" b="0" i="1" smtClean="0">
                                <a:latin typeface="Cambria Math" panose="02040503050406030204" pitchFamily="18" charset="0"/>
                                <a:ea typeface="Cambria Math" panose="02040503050406030204" pitchFamily="18" charset="0"/>
                                <a:cs typeface="Times New Roman"/>
                              </a:rPr>
                              <m:t>𝑐</m:t>
                            </m:r>
                          </m:e>
                          <m:sub>
                            <m:r>
                              <a:rPr lang="en-US" b="0" i="1" smtClean="0">
                                <a:latin typeface="Cambria Math" panose="02040503050406030204" pitchFamily="18" charset="0"/>
                                <a:ea typeface="Cambria Math" panose="02040503050406030204" pitchFamily="18" charset="0"/>
                                <a:cs typeface="Times New Roman"/>
                              </a:rPr>
                              <m:t>𝑖</m:t>
                            </m:r>
                          </m:sub>
                        </m:sSub>
                      </m:e>
                    </m:d>
                    <m:d>
                      <m:dPr>
                        <m:begChr m:val="|"/>
                        <m:endChr m:val="|"/>
                        <m:ctrlPr>
                          <a:rPr lang="en-US" b="0" i="1" smtClean="0">
                            <a:latin typeface="Cambria Math" panose="02040503050406030204" pitchFamily="18" charset="0"/>
                            <a:ea typeface="Cambria Math" panose="02040503050406030204" pitchFamily="18" charset="0"/>
                            <a:cs typeface="Times New Roman"/>
                          </a:rPr>
                        </m:ctrlPr>
                      </m:dPr>
                      <m:e>
                        <m:sSub>
                          <m:sSubPr>
                            <m:ctrlPr>
                              <a:rPr lang="en-US" b="0" i="1" smtClean="0">
                                <a:latin typeface="Cambria Math" panose="02040503050406030204" pitchFamily="18" charset="0"/>
                                <a:ea typeface="Cambria Math" panose="02040503050406030204" pitchFamily="18" charset="0"/>
                                <a:cs typeface="Times New Roman"/>
                              </a:rPr>
                            </m:ctrlPr>
                          </m:sSubPr>
                          <m:e>
                            <m:r>
                              <a:rPr lang="en-US" b="0" i="1" smtClean="0">
                                <a:latin typeface="Cambria Math" panose="02040503050406030204" pitchFamily="18" charset="0"/>
                                <a:ea typeface="Cambria Math" panose="02040503050406030204" pitchFamily="18" charset="0"/>
                                <a:cs typeface="Times New Roman"/>
                              </a:rPr>
                              <m:t>𝐿</m:t>
                            </m:r>
                          </m:e>
                          <m:sub>
                            <m:r>
                              <a:rPr lang="en-US" b="0" i="1" smtClean="0">
                                <a:latin typeface="Cambria Math" panose="02040503050406030204" pitchFamily="18" charset="0"/>
                                <a:ea typeface="Cambria Math" panose="02040503050406030204" pitchFamily="18" charset="0"/>
                                <a:cs typeface="Times New Roman"/>
                              </a:rPr>
                              <m:t>𝑖</m:t>
                            </m:r>
                          </m:sub>
                        </m:sSub>
                      </m:e>
                    </m:d>
                    <m:r>
                      <a:rPr lang="en-US" b="0" i="1" smtClean="0">
                        <a:latin typeface="Cambria Math" panose="02040503050406030204" pitchFamily="18" charset="0"/>
                        <a:ea typeface="Cambria Math" panose="02040503050406030204" pitchFamily="18" charset="0"/>
                        <a:cs typeface="Times New Roman"/>
                      </a:rPr>
                      <m:t>=</m:t>
                    </m:r>
                    <m:r>
                      <a:rPr lang="en-US" i="1">
                        <a:latin typeface="Cambria Math" panose="02040503050406030204" pitchFamily="18" charset="0"/>
                        <a:cs typeface="Times New Roman"/>
                      </a:rPr>
                      <m:t>2</m:t>
                    </m:r>
                    <m:r>
                      <a:rPr lang="en-US" i="1">
                        <a:latin typeface="Cambria Math" panose="02040503050406030204" pitchFamily="18" charset="0"/>
                        <a:ea typeface="Cambria Math" panose="02040503050406030204" pitchFamily="18" charset="0"/>
                        <a:cs typeface="Times New Roman"/>
                      </a:rPr>
                      <m:t>𝜋</m:t>
                    </m:r>
                    <m:r>
                      <a:rPr lang="en-US" i="1">
                        <a:latin typeface="Cambria Math" panose="02040503050406030204" pitchFamily="18" charset="0"/>
                        <a:ea typeface="Cambria Math" panose="02040503050406030204" pitchFamily="18" charset="0"/>
                        <a:cs typeface="Times New Roman"/>
                      </a:rPr>
                      <m:t>𝑓</m:t>
                    </m:r>
                    <m:d>
                      <m:dPr>
                        <m:ctrlPr>
                          <a:rPr lang="en-US" i="1">
                            <a:latin typeface="Cambria Math" panose="02040503050406030204" pitchFamily="18" charset="0"/>
                            <a:ea typeface="Cambria Math" panose="02040503050406030204" pitchFamily="18" charset="0"/>
                            <a:cs typeface="Times New Roman"/>
                          </a:rPr>
                        </m:ctrlPr>
                      </m:dPr>
                      <m:e>
                        <m:sSub>
                          <m:sSubPr>
                            <m:ctrlPr>
                              <a:rPr lang="en-US" i="1">
                                <a:latin typeface="Cambria Math" panose="02040503050406030204" pitchFamily="18" charset="0"/>
                                <a:ea typeface="Cambria Math" panose="02040503050406030204" pitchFamily="18" charset="0"/>
                                <a:cs typeface="Times New Roman"/>
                              </a:rPr>
                            </m:ctrlPr>
                          </m:sSubPr>
                          <m:e>
                            <m:r>
                              <a:rPr lang="en-US" i="1">
                                <a:latin typeface="Cambria Math" panose="02040503050406030204" pitchFamily="18" charset="0"/>
                                <a:ea typeface="Cambria Math" panose="02040503050406030204" pitchFamily="18" charset="0"/>
                                <a:cs typeface="Times New Roman"/>
                              </a:rPr>
                              <m:t>𝑐</m:t>
                            </m:r>
                          </m:e>
                          <m:sub>
                            <m:r>
                              <a:rPr lang="en-US" i="1">
                                <a:latin typeface="Cambria Math" panose="02040503050406030204" pitchFamily="18" charset="0"/>
                                <a:ea typeface="Cambria Math" panose="02040503050406030204" pitchFamily="18" charset="0"/>
                                <a:cs typeface="Times New Roman"/>
                              </a:rPr>
                              <m:t>𝑖</m:t>
                            </m:r>
                          </m:sub>
                        </m:sSub>
                      </m:e>
                    </m:d>
                    <m:rad>
                      <m:radPr>
                        <m:degHide m:val="on"/>
                        <m:ctrlPr>
                          <a:rPr lang="en-US" i="1" spc="-35">
                            <a:latin typeface="Cambria Math" panose="02040503050406030204" pitchFamily="18" charset="0"/>
                          </a:rPr>
                        </m:ctrlPr>
                      </m:radPr>
                      <m:deg/>
                      <m:e>
                        <m:r>
                          <a:rPr lang="en-US" i="1" spc="-35">
                            <a:latin typeface="Cambria Math" panose="02040503050406030204" pitchFamily="18" charset="0"/>
                          </a:rPr>
                          <m:t>1+</m:t>
                        </m:r>
                        <m:sSup>
                          <m:sSupPr>
                            <m:ctrlPr>
                              <a:rPr lang="en-US" i="1" spc="-35">
                                <a:latin typeface="Cambria Math" panose="02040503050406030204" pitchFamily="18" charset="0"/>
                              </a:rPr>
                            </m:ctrlPr>
                          </m:sSupPr>
                          <m:e>
                            <m:r>
                              <a:rPr lang="en-US" i="1" spc="-35">
                                <a:latin typeface="Cambria Math" panose="02040503050406030204" pitchFamily="18" charset="0"/>
                              </a:rPr>
                              <m:t>𝑓</m:t>
                            </m:r>
                            <m:r>
                              <a:rPr lang="en-US" i="1" spc="-35">
                                <a:latin typeface="Cambria Math" panose="02040503050406030204" pitchFamily="18" charset="0"/>
                              </a:rPr>
                              <m:t>′(</m:t>
                            </m:r>
                            <m:sSub>
                              <m:sSubPr>
                                <m:ctrlPr>
                                  <a:rPr lang="en-US" i="1" spc="-35">
                                    <a:latin typeface="Cambria Math" panose="02040503050406030204" pitchFamily="18" charset="0"/>
                                  </a:rPr>
                                </m:ctrlPr>
                              </m:sSubPr>
                              <m:e>
                                <m:r>
                                  <a:rPr lang="en-US" i="1" spc="-35">
                                    <a:latin typeface="Cambria Math" panose="02040503050406030204" pitchFamily="18" charset="0"/>
                                  </a:rPr>
                                  <m:t>𝑐</m:t>
                                </m:r>
                              </m:e>
                              <m:sub>
                                <m:r>
                                  <a:rPr lang="en-US" i="1" spc="-35">
                                    <a:latin typeface="Cambria Math" panose="02040503050406030204" pitchFamily="18" charset="0"/>
                                  </a:rPr>
                                  <m:t>𝑖</m:t>
                                </m:r>
                              </m:sub>
                            </m:sSub>
                            <m:r>
                              <a:rPr lang="en-US" i="1" spc="-35">
                                <a:latin typeface="Cambria Math" panose="02040503050406030204" pitchFamily="18" charset="0"/>
                              </a:rPr>
                              <m:t>)</m:t>
                            </m:r>
                          </m:e>
                          <m:sup>
                            <m:r>
                              <a:rPr lang="en-US" i="1" spc="-35">
                                <a:latin typeface="Cambria Math" panose="02040503050406030204" pitchFamily="18" charset="0"/>
                              </a:rPr>
                              <m:t>2</m:t>
                            </m:r>
                          </m:sup>
                        </m:sSup>
                      </m:e>
                    </m:rad>
                    <m:r>
                      <a:rPr lang="en-US" i="1" spc="-35">
                        <a:latin typeface="Cambria Math" panose="02040503050406030204" pitchFamily="18" charset="0"/>
                        <a:ea typeface="Cambria Math" panose="02040503050406030204" pitchFamily="18" charset="0"/>
                      </a:rPr>
                      <m:t>∆</m:t>
                    </m:r>
                    <m:sSub>
                      <m:sSubPr>
                        <m:ctrlPr>
                          <a:rPr lang="en-US" i="1" spc="-35">
                            <a:latin typeface="Cambria Math" panose="02040503050406030204" pitchFamily="18" charset="0"/>
                            <a:ea typeface="Cambria Math" panose="02040503050406030204" pitchFamily="18" charset="0"/>
                          </a:rPr>
                        </m:ctrlPr>
                      </m:sSubPr>
                      <m:e>
                        <m:r>
                          <a:rPr lang="en-US" i="1" spc="-35">
                            <a:latin typeface="Cambria Math" panose="02040503050406030204" pitchFamily="18" charset="0"/>
                            <a:ea typeface="Cambria Math" panose="02040503050406030204" pitchFamily="18" charset="0"/>
                          </a:rPr>
                          <m:t>𝑥</m:t>
                        </m:r>
                      </m:e>
                      <m:sub>
                        <m:r>
                          <a:rPr lang="en-US" i="1" spc="-35">
                            <a:latin typeface="Cambria Math" panose="02040503050406030204" pitchFamily="18" charset="0"/>
                            <a:ea typeface="Cambria Math" panose="02040503050406030204" pitchFamily="18" charset="0"/>
                          </a:rPr>
                          <m:t>𝑖</m:t>
                        </m:r>
                      </m:sub>
                    </m:sSub>
                  </m:oMath>
                </a14:m>
                <a:r>
                  <a:rPr lang="en-US" dirty="0">
                    <a:solidFill>
                      <a:schemeClr val="tx1"/>
                    </a:solidFill>
                  </a:rPr>
                  <a:t> </a:t>
                </a: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564" t="-976" r="-677"/>
                </a:stretch>
              </a:blipFill>
            </p:spPr>
            <p:txBody>
              <a:bodyPr/>
              <a:lstStyle/>
              <a:p>
                <a:r>
                  <a:rPr lang="en-US">
                    <a:noFill/>
                  </a:rPr>
                  <a:t> </a:t>
                </a:r>
              </a:p>
            </p:txBody>
          </p:sp>
        </mc:Fallback>
      </mc:AlternateContent>
      <p:pic>
        <p:nvPicPr>
          <p:cNvPr id="5" name="Picture 2" descr="An illustration shows the relationship between a slanted band and a cylinder with width the absolute value of capital L subscript i and radius f of b subscript i. The x axis has the points x subscript quantity i minus 1, b subscript i, and x subscript i labeled. The y and z axes are not shown. A slanted band is between the points x subscript quantity i minus 1 and x subscript i. The radius at point x subscript i minus 1 is greater than the radius at x subscript i. A line segment, labeled capital L subscript i, has a negative slope as it connects points on the outer surface of the slanted from x subscript i minus 1 to x subscript i. The radius at b subscript i is labeled f of b subscript i. Following an approximately equal symbol is a cylinder with width equal to the absolute value of capital L subscript i and a radius labeled f of b subscript i."/>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22742" y="2546937"/>
            <a:ext cx="4956893" cy="4093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749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8.1  Probability and </a:t>
            </a:r>
            <a:r>
              <a:rPr lang="en-US" sz="3100" dirty="0"/>
              <a:t>Integration </a:t>
            </a:r>
            <a:r>
              <a:rPr lang="en-US" sz="3100" dirty="0" smtClean="0"/>
              <a:t>(2 </a:t>
            </a:r>
            <a:r>
              <a:rPr lang="en-US" sz="3100" dirty="0"/>
              <a:t>of 13)</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nSpc>
                    <a:spcPct val="100000"/>
                  </a:lnSpc>
                  <a:buNone/>
                </a:pPr>
                <a:r>
                  <a:rPr lang="en-US" spc="-5" dirty="0"/>
                  <a:t>In</a:t>
                </a:r>
                <a:r>
                  <a:rPr lang="en-US" dirty="0"/>
                  <a:t> </a:t>
                </a:r>
                <a:r>
                  <a:rPr lang="en-US" spc="-120" dirty="0"/>
                  <a:t> </a:t>
                </a:r>
                <a:r>
                  <a:rPr lang="en-US" spc="-5" dirty="0"/>
                  <a:t>probability</a:t>
                </a:r>
                <a:r>
                  <a:rPr lang="en-US" dirty="0"/>
                  <a:t> </a:t>
                </a:r>
                <a:r>
                  <a:rPr lang="en-US" spc="-120" dirty="0"/>
                  <a:t> </a:t>
                </a:r>
                <a:r>
                  <a:rPr lang="en-US" spc="-5" dirty="0"/>
                  <a:t>theory,</a:t>
                </a:r>
                <a:r>
                  <a:rPr lang="en-US" dirty="0"/>
                  <a:t> </a:t>
                </a:r>
                <a:r>
                  <a:rPr lang="en-US" spc="-114" dirty="0"/>
                  <a:t> </a:t>
                </a:r>
                <a:r>
                  <a:rPr lang="en-US" spc="-5" dirty="0"/>
                  <a:t>the</a:t>
                </a:r>
                <a:r>
                  <a:rPr lang="en-US" dirty="0"/>
                  <a:t> </a:t>
                </a:r>
                <a:r>
                  <a:rPr lang="en-US" spc="-120" dirty="0"/>
                  <a:t> </a:t>
                </a:r>
                <a:r>
                  <a:rPr lang="en-US" spc="-5" dirty="0"/>
                  <a:t>numerical</a:t>
                </a:r>
                <a:r>
                  <a:rPr lang="en-US" dirty="0"/>
                  <a:t> </a:t>
                </a:r>
                <a:r>
                  <a:rPr lang="en-US" spc="-114" dirty="0"/>
                  <a:t> </a:t>
                </a:r>
                <a:r>
                  <a:rPr lang="en-US" spc="-5" dirty="0"/>
                  <a:t>value</a:t>
                </a:r>
                <a:r>
                  <a:rPr lang="en-US" dirty="0"/>
                  <a:t> </a:t>
                </a:r>
                <a:r>
                  <a:rPr lang="en-US" spc="-45" dirty="0"/>
                  <a:t> </a:t>
                </a:r>
                <a:r>
                  <a:rPr lang="en-US" i="1" spc="-10" dirty="0"/>
                  <a:t>X</a:t>
                </a:r>
                <a:r>
                  <a:rPr lang="en-US" i="1" dirty="0"/>
                  <a:t> </a:t>
                </a:r>
                <a:r>
                  <a:rPr lang="en-US" i="1" spc="-15" dirty="0"/>
                  <a:t> </a:t>
                </a:r>
                <a:r>
                  <a:rPr lang="en-US" spc="-5" dirty="0"/>
                  <a:t>in</a:t>
                </a:r>
                <a:r>
                  <a:rPr lang="en-US" dirty="0"/>
                  <a:t> </a:t>
                </a:r>
                <a:r>
                  <a:rPr lang="en-US" spc="-120" dirty="0"/>
                  <a:t> </a:t>
                </a:r>
                <a:r>
                  <a:rPr lang="en-US" spc="-5" dirty="0"/>
                  <a:t>which</a:t>
                </a:r>
                <a:r>
                  <a:rPr lang="en-US" dirty="0"/>
                  <a:t> </a:t>
                </a:r>
                <a:r>
                  <a:rPr lang="en-US" spc="-120" dirty="0"/>
                  <a:t> </a:t>
                </a:r>
                <a:r>
                  <a:rPr lang="en-US" spc="-15" dirty="0"/>
                  <a:t>w</a:t>
                </a:r>
                <a:r>
                  <a:rPr lang="en-US" spc="-5" dirty="0"/>
                  <a:t>e</a:t>
                </a:r>
                <a:r>
                  <a:rPr lang="en-US" dirty="0"/>
                  <a:t> </a:t>
                </a:r>
                <a:r>
                  <a:rPr lang="en-US" spc="-120" dirty="0"/>
                  <a:t> </a:t>
                </a:r>
                <a:r>
                  <a:rPr lang="en-US" spc="-10" dirty="0"/>
                  <a:t>a</a:t>
                </a:r>
                <a:r>
                  <a:rPr lang="en-US" spc="-5" dirty="0"/>
                  <a:t>re</a:t>
                </a:r>
                <a:r>
                  <a:rPr lang="en-US" dirty="0"/>
                  <a:t> </a:t>
                </a:r>
                <a:r>
                  <a:rPr lang="en-US" spc="-120" dirty="0"/>
                  <a:t> </a:t>
                </a:r>
                <a:r>
                  <a:rPr lang="en-US" spc="-5" dirty="0"/>
                  <a:t>interested</a:t>
                </a:r>
                <a:r>
                  <a:rPr lang="en-US" dirty="0"/>
                  <a:t> </a:t>
                </a:r>
                <a:r>
                  <a:rPr lang="en-US" spc="-120" dirty="0"/>
                  <a:t> </a:t>
                </a:r>
                <a:r>
                  <a:rPr lang="en-US" spc="-5" dirty="0"/>
                  <a:t>(time</a:t>
                </a:r>
                <a:r>
                  <a:rPr lang="en-US" dirty="0"/>
                  <a:t> </a:t>
                </a:r>
                <a:r>
                  <a:rPr lang="en-US" spc="-120" dirty="0"/>
                  <a:t> </a:t>
                </a:r>
                <a:r>
                  <a:rPr lang="en-US" spc="-5" dirty="0"/>
                  <a:t>to arrival,</a:t>
                </a:r>
                <a:r>
                  <a:rPr lang="en-US" spc="65" dirty="0"/>
                  <a:t> </a:t>
                </a:r>
                <a:r>
                  <a:rPr lang="en-US" spc="-10" dirty="0"/>
                  <a:t>exam</a:t>
                </a:r>
                <a:r>
                  <a:rPr lang="en-US" spc="65" dirty="0"/>
                  <a:t> </a:t>
                </a:r>
                <a:r>
                  <a:rPr lang="en-US" spc="-5" dirty="0"/>
                  <a:t>score,</a:t>
                </a:r>
                <a:r>
                  <a:rPr lang="en-US" spc="65" dirty="0"/>
                  <a:t> </a:t>
                </a:r>
                <a:r>
                  <a:rPr lang="en-US" spc="-5" dirty="0"/>
                  <a:t>etc.)</a:t>
                </a:r>
                <a:r>
                  <a:rPr lang="en-US" spc="65" dirty="0"/>
                  <a:t> </a:t>
                </a:r>
                <a:r>
                  <a:rPr lang="en-US" spc="-5" dirty="0"/>
                  <a:t>is</a:t>
                </a:r>
                <a:r>
                  <a:rPr lang="en-US" spc="65" dirty="0"/>
                  <a:t> </a:t>
                </a:r>
                <a:r>
                  <a:rPr lang="en-US" spc="-5" dirty="0"/>
                  <a:t>called</a:t>
                </a:r>
                <a:r>
                  <a:rPr lang="en-US" spc="65" dirty="0"/>
                  <a:t> </a:t>
                </a:r>
                <a:r>
                  <a:rPr lang="en-US" spc="-5" dirty="0"/>
                  <a:t>a</a:t>
                </a:r>
                <a:r>
                  <a:rPr lang="en-US" spc="65" dirty="0"/>
                  <a:t> </a:t>
                </a:r>
                <a:r>
                  <a:rPr lang="en-US" b="1" i="1" spc="-15" dirty="0"/>
                  <a:t>rando</a:t>
                </a:r>
                <a:r>
                  <a:rPr lang="en-US" b="1" i="1" spc="-10" dirty="0"/>
                  <a:t>m</a:t>
                </a:r>
                <a:r>
                  <a:rPr lang="en-US" b="1" i="1" spc="70" dirty="0"/>
                  <a:t> </a:t>
                </a:r>
                <a:r>
                  <a:rPr lang="en-US" b="1" i="1" spc="-10" dirty="0"/>
                  <a:t>variable</a:t>
                </a:r>
                <a:r>
                  <a:rPr lang="en-US" spc="-5" dirty="0"/>
                  <a:t>.</a:t>
                </a:r>
                <a:r>
                  <a:rPr lang="en-US" spc="65" dirty="0"/>
                  <a:t> </a:t>
                </a:r>
              </a:p>
              <a:p>
                <a:pPr marL="0" marR="5080" indent="0">
                  <a:lnSpc>
                    <a:spcPct val="100000"/>
                  </a:lnSpc>
                  <a:buNone/>
                </a:pPr>
                <a:r>
                  <a:rPr lang="en-US" spc="-15" dirty="0"/>
                  <a:t>T</a:t>
                </a:r>
                <a:r>
                  <a:rPr lang="en-US" spc="-5" dirty="0"/>
                  <a:t>he</a:t>
                </a:r>
                <a:r>
                  <a:rPr lang="en-US" spc="65" dirty="0"/>
                  <a:t> </a:t>
                </a:r>
                <a:r>
                  <a:rPr lang="en-US" spc="-5" dirty="0"/>
                  <a:t>probability</a:t>
                </a:r>
                <a:r>
                  <a:rPr lang="en-US" spc="65" dirty="0"/>
                  <a:t> </a:t>
                </a:r>
                <a:r>
                  <a:rPr lang="en-US" spc="-5" dirty="0"/>
                  <a:t>that</a:t>
                </a:r>
                <a:r>
                  <a:rPr lang="en-US" dirty="0"/>
                  <a:t> </a:t>
                </a:r>
                <a:r>
                  <a:rPr lang="en-US" spc="-110" dirty="0"/>
                  <a:t> </a:t>
                </a:r>
                <a:r>
                  <a:rPr lang="en-US" i="1" spc="-10" dirty="0"/>
                  <a:t>X</a:t>
                </a:r>
                <a:r>
                  <a:rPr lang="en-US" i="1" dirty="0"/>
                  <a:t> </a:t>
                </a:r>
                <a:r>
                  <a:rPr lang="en-US" i="1" spc="-85" dirty="0"/>
                  <a:t> </a:t>
                </a:r>
                <a:r>
                  <a:rPr lang="en-US" spc="-5" dirty="0"/>
                  <a:t>lies</a:t>
                </a:r>
                <a:r>
                  <a:rPr lang="en-US" spc="65" dirty="0"/>
                  <a:t> </a:t>
                </a:r>
                <a:r>
                  <a:rPr lang="en-US" spc="-5" dirty="0"/>
                  <a:t>in</a:t>
                </a:r>
                <a:r>
                  <a:rPr lang="en-US" spc="65" dirty="0"/>
                  <a:t> </a:t>
                </a:r>
                <a:r>
                  <a:rPr lang="en-US" spc="-5" dirty="0"/>
                  <a:t>a </a:t>
                </a:r>
                <a:r>
                  <a:rPr lang="en-US" spc="-10" dirty="0"/>
                  <a:t>give</a:t>
                </a:r>
                <a:r>
                  <a:rPr lang="en-US" spc="-5" dirty="0"/>
                  <a:t>n </a:t>
                </a:r>
                <a:r>
                  <a:rPr lang="en-US" spc="-10" dirty="0"/>
                  <a:t>rang</a:t>
                </a:r>
                <a:r>
                  <a:rPr lang="en-US" spc="-5" dirty="0"/>
                  <a:t>e</a:t>
                </a:r>
                <a:r>
                  <a:rPr lang="en-US" dirty="0"/>
                  <a:t> </a:t>
                </a:r>
                <a:r>
                  <a:rPr lang="en-US" spc="-10" dirty="0"/>
                  <a:t>[</a:t>
                </a:r>
                <a:r>
                  <a:rPr lang="en-US" i="1" spc="35" dirty="0"/>
                  <a:t>a</a:t>
                </a:r>
                <a:r>
                  <a:rPr lang="en-US" spc="-5" dirty="0"/>
                  <a:t>,</a:t>
                </a:r>
                <a:r>
                  <a:rPr lang="en-US" spc="-85" dirty="0"/>
                  <a:t> </a:t>
                </a:r>
                <a:r>
                  <a:rPr lang="en-US" i="1" spc="5" dirty="0"/>
                  <a:t>b</a:t>
                </a:r>
                <a:r>
                  <a:rPr lang="en-US" spc="-5" dirty="0"/>
                  <a:t>] </a:t>
                </a:r>
                <a:r>
                  <a:rPr lang="en-US" spc="-10" dirty="0"/>
                  <a:t>i</a:t>
                </a:r>
                <a:r>
                  <a:rPr lang="en-US" spc="-5" dirty="0"/>
                  <a:t>s</a:t>
                </a:r>
                <a:r>
                  <a:rPr lang="en-US" dirty="0"/>
                  <a:t> </a:t>
                </a:r>
                <a:r>
                  <a:rPr lang="en-US" spc="-5" dirty="0"/>
                  <a:t> </a:t>
                </a:r>
                <a:r>
                  <a:rPr lang="en-US" spc="-10" dirty="0"/>
                  <a:t>denoted</a:t>
                </a:r>
                <a:endParaRPr lang="en-US" dirty="0"/>
              </a:p>
              <a:p>
                <a:pPr marL="0" indent="0" algn="ctr">
                  <a:lnSpc>
                    <a:spcPct val="100000"/>
                  </a:lnSpc>
                  <a:spcBef>
                    <a:spcPts val="470"/>
                  </a:spcBef>
                  <a:buNone/>
                </a:pPr>
                <a:r>
                  <a:rPr lang="en-US" i="1" spc="70" dirty="0"/>
                  <a:t>P</a:t>
                </a:r>
                <a:r>
                  <a:rPr lang="en-US" spc="-10" dirty="0"/>
                  <a:t>(</a:t>
                </a:r>
                <a:r>
                  <a:rPr lang="en-US" i="1" spc="-5" dirty="0"/>
                  <a:t>a</a:t>
                </a:r>
                <a:r>
                  <a:rPr lang="en-US" i="1" spc="70" dirty="0"/>
                  <a:t> </a:t>
                </a:r>
                <a:r>
                  <a:rPr lang="en-US" spc="-50" dirty="0"/>
                  <a:t>≤</a:t>
                </a:r>
                <a:r>
                  <a:rPr lang="en-US" spc="35" dirty="0"/>
                  <a:t> </a:t>
                </a:r>
                <a:r>
                  <a:rPr lang="en-US" i="1" spc="-10" dirty="0"/>
                  <a:t>X</a:t>
                </a:r>
                <a:r>
                  <a:rPr lang="en-US" i="1" dirty="0"/>
                  <a:t> </a:t>
                </a:r>
                <a:r>
                  <a:rPr lang="en-US" i="1" spc="-125" dirty="0"/>
                  <a:t> </a:t>
                </a:r>
                <a:r>
                  <a:rPr lang="en-US" spc="-50" dirty="0"/>
                  <a:t>≤</a:t>
                </a:r>
                <a:r>
                  <a:rPr lang="en-US" spc="-40" dirty="0"/>
                  <a:t> </a:t>
                </a:r>
                <a:r>
                  <a:rPr lang="en-US" i="1" spc="5" dirty="0"/>
                  <a:t>b</a:t>
                </a:r>
                <a:r>
                  <a:rPr lang="en-US" spc="-5" dirty="0"/>
                  <a:t>)</a:t>
                </a:r>
                <a:endParaRPr lang="en-US" dirty="0"/>
              </a:p>
              <a:p>
                <a:pPr marL="0" marR="5080" indent="0">
                  <a:lnSpc>
                    <a:spcPct val="100000"/>
                  </a:lnSpc>
                  <a:spcBef>
                    <a:spcPts val="969"/>
                  </a:spcBef>
                  <a:buNone/>
                </a:pPr>
                <a:r>
                  <a:rPr lang="en-US" spc="-5" dirty="0"/>
                  <a:t>For</a:t>
                </a:r>
                <a:r>
                  <a:rPr lang="en-US" spc="50" dirty="0"/>
                  <a:t> </a:t>
                </a:r>
                <a:r>
                  <a:rPr lang="en-US" spc="-5" dirty="0"/>
                  <a:t>example,</a:t>
                </a:r>
                <a:r>
                  <a:rPr lang="en-US" spc="50" dirty="0"/>
                  <a:t> </a:t>
                </a:r>
                <a:r>
                  <a:rPr lang="en-US" spc="-5" dirty="0"/>
                  <a:t>the</a:t>
                </a:r>
                <a:r>
                  <a:rPr lang="en-US" spc="50" dirty="0"/>
                  <a:t> </a:t>
                </a:r>
                <a:r>
                  <a:rPr lang="en-US" spc="-10" dirty="0"/>
                  <a:t>p</a:t>
                </a:r>
                <a:r>
                  <a:rPr lang="en-US" spc="-5" dirty="0"/>
                  <a:t>robability</a:t>
                </a:r>
                <a:r>
                  <a:rPr lang="en-US" spc="50" dirty="0"/>
                  <a:t> </a:t>
                </a:r>
                <a:r>
                  <a:rPr lang="en-US" spc="-5" dirty="0"/>
                  <a:t>of</a:t>
                </a:r>
                <a:r>
                  <a:rPr lang="en-US" spc="50" dirty="0"/>
                  <a:t> </a:t>
                </a:r>
                <a:r>
                  <a:rPr lang="en-US" spc="-5" dirty="0"/>
                  <a:t>a</a:t>
                </a:r>
                <a:r>
                  <a:rPr lang="en-US" spc="50" dirty="0"/>
                  <a:t> </a:t>
                </a:r>
                <a:r>
                  <a:rPr lang="en-US" spc="-5" dirty="0"/>
                  <a:t>customer</a:t>
                </a:r>
                <a:r>
                  <a:rPr lang="en-US" spc="50" dirty="0"/>
                  <a:t> </a:t>
                </a:r>
                <a:r>
                  <a:rPr lang="en-US" spc="-10" dirty="0"/>
                  <a:t>a</a:t>
                </a:r>
                <a:r>
                  <a:rPr lang="en-US" spc="-5" dirty="0"/>
                  <a:t>rriving</a:t>
                </a:r>
                <a:r>
                  <a:rPr lang="en-US" spc="50" dirty="0"/>
                  <a:t> </a:t>
                </a:r>
                <a:r>
                  <a:rPr lang="en-US" spc="-15" dirty="0"/>
                  <a:t>w</a:t>
                </a:r>
                <a:r>
                  <a:rPr lang="en-US" spc="-5" dirty="0"/>
                  <a:t>ithin</a:t>
                </a:r>
                <a:r>
                  <a:rPr lang="en-US" spc="50" dirty="0"/>
                  <a:t> </a:t>
                </a:r>
                <a:r>
                  <a:rPr lang="en-US" spc="-5" dirty="0"/>
                  <a:t>the</a:t>
                </a:r>
                <a:r>
                  <a:rPr lang="en-US" spc="50" dirty="0"/>
                  <a:t> </a:t>
                </a:r>
                <a:r>
                  <a:rPr lang="en-US" spc="-5" dirty="0"/>
                  <a:t>next</a:t>
                </a:r>
                <a:r>
                  <a:rPr lang="en-US" spc="50" dirty="0"/>
                  <a:t> </a:t>
                </a:r>
                <a:r>
                  <a:rPr lang="en-US" spc="-10" dirty="0"/>
                  <a:t>3</a:t>
                </a:r>
                <a:r>
                  <a:rPr lang="en-US" spc="-5" dirty="0"/>
                  <a:t>0</a:t>
                </a:r>
                <a:r>
                  <a:rPr lang="en-US" spc="50" dirty="0"/>
                  <a:t> </a:t>
                </a:r>
                <a:r>
                  <a:rPr lang="en-US" spc="-5" dirty="0"/>
                  <a:t>to</a:t>
                </a:r>
                <a:r>
                  <a:rPr lang="en-US" spc="50" dirty="0"/>
                  <a:t> </a:t>
                </a:r>
                <a:r>
                  <a:rPr lang="en-US" spc="-10" dirty="0"/>
                  <a:t>4</a:t>
                </a:r>
                <a:r>
                  <a:rPr lang="en-US" spc="-5" dirty="0"/>
                  <a:t>5</a:t>
                </a:r>
                <a:r>
                  <a:rPr lang="en-US" spc="50" dirty="0"/>
                  <a:t> </a:t>
                </a:r>
                <a:r>
                  <a:rPr lang="en-US" spc="-10" dirty="0"/>
                  <a:t>second</a:t>
                </a:r>
                <a:r>
                  <a:rPr lang="en-US" spc="-5" dirty="0"/>
                  <a:t>s</a:t>
                </a:r>
                <a:r>
                  <a:rPr lang="en-US" spc="50" dirty="0"/>
                  <a:t> </a:t>
                </a:r>
                <a:r>
                  <a:rPr lang="en-US" spc="-10" dirty="0"/>
                  <a:t>is denote</a:t>
                </a:r>
                <a:r>
                  <a:rPr lang="en-US" spc="-5" dirty="0"/>
                  <a:t>d</a:t>
                </a:r>
                <a:r>
                  <a:rPr lang="en-US" spc="85" dirty="0"/>
                  <a:t> </a:t>
                </a:r>
                <a:r>
                  <a:rPr lang="en-US" i="1" spc="70" dirty="0"/>
                  <a:t>P</a:t>
                </a:r>
                <a:r>
                  <a:rPr lang="en-US" spc="-5" dirty="0"/>
                  <a:t>(30</a:t>
                </a:r>
                <a:r>
                  <a:rPr lang="en-US" spc="25" dirty="0"/>
                  <a:t> </a:t>
                </a:r>
                <a:r>
                  <a:rPr lang="en-US" spc="-50" dirty="0"/>
                  <a:t>≤</a:t>
                </a:r>
                <a:r>
                  <a:rPr lang="en-US" spc="35" dirty="0"/>
                  <a:t> </a:t>
                </a:r>
                <a:r>
                  <a:rPr lang="en-US" i="1" spc="-10" dirty="0"/>
                  <a:t>X</a:t>
                </a:r>
                <a:r>
                  <a:rPr lang="en-US" i="1" dirty="0"/>
                  <a:t> </a:t>
                </a:r>
                <a:r>
                  <a:rPr lang="en-US" i="1" spc="-125" dirty="0"/>
                  <a:t> </a:t>
                </a:r>
                <a:r>
                  <a:rPr lang="en-US" spc="-50" dirty="0"/>
                  <a:t>≤</a:t>
                </a:r>
                <a:r>
                  <a:rPr lang="en-US" spc="-40" dirty="0"/>
                  <a:t> </a:t>
                </a:r>
                <a:r>
                  <a:rPr lang="en-US" spc="-10" dirty="0"/>
                  <a:t>45</a:t>
                </a:r>
                <a:r>
                  <a:rPr lang="en-US" spc="-5" dirty="0"/>
                  <a:t>).</a:t>
                </a:r>
                <a:endParaRPr lang="en-US" dirty="0"/>
              </a:p>
              <a:p>
                <a:pPr marL="0" marR="5080" indent="0" algn="just">
                  <a:lnSpc>
                    <a:spcPct val="100000"/>
                  </a:lnSpc>
                  <a:buNone/>
                </a:pPr>
                <a:endParaRPr lang="en-US" dirty="0">
                  <a:solidFill>
                    <a:schemeClr val="tx1"/>
                  </a:solidFill>
                </a:endParaRPr>
              </a:p>
              <a:p>
                <a:pPr marL="0" marR="5080" indent="0" algn="just">
                  <a:lnSpc>
                    <a:spcPct val="100000"/>
                  </a:lnSpc>
                  <a:buNone/>
                </a:pP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sa</a:t>
                </a:r>
                <a:r>
                  <a:rPr lang="en-US" spc="-5" dirty="0">
                    <a:solidFill>
                      <a:schemeClr val="tx1"/>
                    </a:solidFill>
                    <a:latin typeface="Times New Roman"/>
                    <a:cs typeface="Times New Roman"/>
                  </a:rPr>
                  <a:t>y</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t</a:t>
                </a:r>
                <a:r>
                  <a:rPr lang="en-US" dirty="0">
                    <a:solidFill>
                      <a:schemeClr val="tx1"/>
                    </a:solidFill>
                    <a:latin typeface="Times New Roman"/>
                    <a:cs typeface="Times New Roman"/>
                  </a:rPr>
                  <a:t> </a:t>
                </a:r>
                <a:r>
                  <a:rPr lang="en-US" spc="-120" dirty="0">
                    <a:solidFill>
                      <a:schemeClr val="tx1"/>
                    </a:solidFill>
                    <a:latin typeface="Times New Roman"/>
                    <a:cs typeface="Times New Roman"/>
                  </a:rPr>
                  <a:t> </a:t>
                </a:r>
                <a:r>
                  <a:rPr lang="en-US" i="1" spc="-5" dirty="0">
                    <a:solidFill>
                      <a:schemeClr val="tx1"/>
                    </a:solidFill>
                    <a:latin typeface="Times New Roman"/>
                    <a:cs typeface="Times New Roman"/>
                  </a:rPr>
                  <a:t>p</a:t>
                </a:r>
                <a:r>
                  <a:rPr lang="en-US" i="1" spc="45"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15" dirty="0">
                    <a:solidFill>
                      <a:schemeClr val="tx1"/>
                    </a:solidFill>
                    <a:latin typeface="Times New Roman"/>
                    <a:cs typeface="Times New Roman"/>
                  </a:rPr>
                  <a:t> </a:t>
                </a:r>
                <a:r>
                  <a:rPr lang="en-US" b="1" i="1" spc="-5" dirty="0">
                    <a:solidFill>
                      <a:schemeClr val="tx1"/>
                    </a:solidFill>
                    <a:latin typeface="Times New Roman"/>
                    <a:cs typeface="Times New Roman"/>
                  </a:rPr>
                  <a:t>probability</a:t>
                </a:r>
                <a:r>
                  <a:rPr lang="en-US" b="1" i="1" spc="15" dirty="0">
                    <a:solidFill>
                      <a:schemeClr val="tx1"/>
                    </a:solidFill>
                    <a:latin typeface="Times New Roman"/>
                    <a:cs typeface="Times New Roman"/>
                  </a:rPr>
                  <a:t> </a:t>
                </a:r>
                <a:r>
                  <a:rPr lang="en-US" b="1" i="1" spc="-5" dirty="0">
                    <a:solidFill>
                      <a:schemeClr val="tx1"/>
                    </a:solidFill>
                    <a:latin typeface="Times New Roman"/>
                    <a:cs typeface="Times New Roman"/>
                  </a:rPr>
                  <a:t>density</a:t>
                </a:r>
                <a:r>
                  <a:rPr lang="en-US" b="1" i="1" spc="15" dirty="0">
                    <a:solidFill>
                      <a:schemeClr val="tx1"/>
                    </a:solidFill>
                    <a:latin typeface="Times New Roman"/>
                    <a:cs typeface="Times New Roman"/>
                  </a:rPr>
                  <a:t> </a:t>
                </a:r>
                <a:r>
                  <a:rPr lang="en-US" b="1" i="1" spc="-5" dirty="0">
                    <a:solidFill>
                      <a:schemeClr val="tx1"/>
                    </a:solidFill>
                    <a:latin typeface="Times New Roman"/>
                    <a:cs typeface="Times New Roman"/>
                  </a:rPr>
                  <a:t>function</a:t>
                </a:r>
                <a:r>
                  <a:rPr lang="en-US" b="1" spc="15" dirty="0">
                    <a:solidFill>
                      <a:schemeClr val="tx1"/>
                    </a:solidFill>
                    <a:latin typeface="Times New Roman"/>
                    <a:cs typeface="Times New Roman"/>
                  </a:rPr>
                  <a:t> </a:t>
                </a:r>
                <a:r>
                  <a:rPr lang="en-US" spc="-5" dirty="0">
                    <a:solidFill>
                      <a:schemeClr val="tx1"/>
                    </a:solidFill>
                    <a:latin typeface="Times New Roman"/>
                    <a:cs typeface="Times New Roman"/>
                  </a:rPr>
                  <a:t>for</a:t>
                </a:r>
                <a:r>
                  <a:rPr lang="en-US" spc="90" dirty="0">
                    <a:solidFill>
                      <a:schemeClr val="tx1"/>
                    </a:solidFill>
                    <a:latin typeface="Times New Roman"/>
                    <a:cs typeface="Times New Roman"/>
                  </a:rPr>
                  <a:t> </a:t>
                </a:r>
                <a:r>
                  <a:rPr lang="en-US" i="1" spc="-10"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spc="-5" dirty="0">
                    <a:solidFill>
                      <a:schemeClr val="tx1"/>
                    </a:solidFill>
                    <a:latin typeface="Times New Roman"/>
                    <a:cs typeface="Times New Roman"/>
                  </a:rPr>
                  <a:t>if</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it</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continuous</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function </a:t>
                </a:r>
                <a:r>
                  <a:rPr lang="en-US" spc="-10" dirty="0">
                    <a:solidFill>
                      <a:schemeClr val="tx1"/>
                    </a:solidFill>
                    <a:latin typeface="Times New Roman"/>
                    <a:cs typeface="Times New Roman"/>
                  </a:rPr>
                  <a:t>suc</a:t>
                </a:r>
                <a:r>
                  <a:rPr lang="en-US" spc="-5" dirty="0">
                    <a:solidFill>
                      <a:schemeClr val="tx1"/>
                    </a:solidFill>
                    <a:latin typeface="Times New Roman"/>
                    <a:cs typeface="Times New Roman"/>
                  </a:rPr>
                  <a:t>h </a:t>
                </a:r>
                <a:r>
                  <a:rPr lang="en-US" spc="-10" dirty="0">
                    <a:solidFill>
                      <a:schemeClr val="tx1"/>
                    </a:solidFill>
                    <a:latin typeface="Times New Roman"/>
                    <a:cs typeface="Times New Roman"/>
                  </a:rPr>
                  <a:t>that</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m:rPr>
                          <m:nor/>
                        </m:rPr>
                        <a:rPr lang="en-US" i="1" spc="70" dirty="0">
                          <a:solidFill>
                            <a:schemeClr val="tx1"/>
                          </a:solidFill>
                        </a:rPr>
                        <m:t>P</m:t>
                      </m:r>
                      <m:r>
                        <m:rPr>
                          <m:nor/>
                        </m:rPr>
                        <a:rPr lang="en-US" spc="-10" dirty="0">
                          <a:solidFill>
                            <a:schemeClr val="tx1"/>
                          </a:solidFill>
                        </a:rPr>
                        <m:t>(</m:t>
                      </m:r>
                      <m:r>
                        <m:rPr>
                          <m:nor/>
                        </m:rPr>
                        <a:rPr lang="en-US" i="1" spc="-5" dirty="0">
                          <a:solidFill>
                            <a:schemeClr val="tx1"/>
                          </a:solidFill>
                        </a:rPr>
                        <m:t>a</m:t>
                      </m:r>
                      <m:r>
                        <m:rPr>
                          <m:nor/>
                        </m:rPr>
                        <a:rPr lang="en-US" i="1" spc="70" dirty="0">
                          <a:solidFill>
                            <a:schemeClr val="tx1"/>
                          </a:solidFill>
                        </a:rPr>
                        <m:t> </m:t>
                      </m:r>
                      <m:r>
                        <m:rPr>
                          <m:nor/>
                        </m:rPr>
                        <a:rPr lang="en-US" spc="-50" dirty="0">
                          <a:solidFill>
                            <a:schemeClr val="tx1"/>
                          </a:solidFill>
                        </a:rPr>
                        <m:t>≤</m:t>
                      </m:r>
                      <m:r>
                        <m:rPr>
                          <m:nor/>
                        </m:rPr>
                        <a:rPr lang="en-US" spc="35" dirty="0">
                          <a:solidFill>
                            <a:schemeClr val="tx1"/>
                          </a:solidFill>
                        </a:rPr>
                        <m:t> </m:t>
                      </m:r>
                      <m:r>
                        <m:rPr>
                          <m:nor/>
                        </m:rPr>
                        <a:rPr lang="en-US" i="1" spc="-10" dirty="0">
                          <a:solidFill>
                            <a:schemeClr val="tx1"/>
                          </a:solidFill>
                        </a:rPr>
                        <m:t>X</m:t>
                      </m:r>
                      <m:r>
                        <m:rPr>
                          <m:nor/>
                        </m:rPr>
                        <a:rPr lang="en-US" i="1" dirty="0">
                          <a:solidFill>
                            <a:schemeClr val="tx1"/>
                          </a:solidFill>
                        </a:rPr>
                        <m:t> </m:t>
                      </m:r>
                      <m:r>
                        <m:rPr>
                          <m:nor/>
                        </m:rPr>
                        <a:rPr lang="en-US" i="1" spc="-125" dirty="0">
                          <a:solidFill>
                            <a:schemeClr val="tx1"/>
                          </a:solidFill>
                        </a:rPr>
                        <m:t> </m:t>
                      </m:r>
                      <m:r>
                        <m:rPr>
                          <m:nor/>
                        </m:rPr>
                        <a:rPr lang="en-US" spc="-50" dirty="0">
                          <a:solidFill>
                            <a:schemeClr val="tx1"/>
                          </a:solidFill>
                        </a:rPr>
                        <m:t>≤</m:t>
                      </m:r>
                      <m:r>
                        <m:rPr>
                          <m:nor/>
                        </m:rPr>
                        <a:rPr lang="en-US" spc="-40" dirty="0">
                          <a:solidFill>
                            <a:schemeClr val="tx1"/>
                          </a:solidFill>
                        </a:rPr>
                        <m:t> </m:t>
                      </m:r>
                      <m:r>
                        <m:rPr>
                          <m:nor/>
                        </m:rPr>
                        <a:rPr lang="en-US" i="1" spc="5" dirty="0">
                          <a:solidFill>
                            <a:schemeClr val="tx1"/>
                          </a:solidFill>
                        </a:rPr>
                        <m:t>b</m:t>
                      </m:r>
                      <m:r>
                        <m:rPr>
                          <m:nor/>
                        </m:rPr>
                        <a:rPr lang="en-US" spc="-5" dirty="0">
                          <a:solidFill>
                            <a:schemeClr val="tx1"/>
                          </a:solidFill>
                        </a:rPr>
                        <m:t>)</m:t>
                      </m:r>
                      <m:r>
                        <m:rPr>
                          <m:nor/>
                        </m:rPr>
                        <a:rPr lang="en-US" b="0" i="0" spc="-5" dirty="0" smtClean="0">
                          <a:solidFill>
                            <a:schemeClr val="tx1"/>
                          </a:solidFill>
                        </a:rPr>
                        <m:t> = </m:t>
                      </m:r>
                      <m:nary>
                        <m:naryPr>
                          <m:ctrlPr>
                            <a:rPr lang="en-US" b="0" i="1" spc="-5" dirty="0" smtClean="0">
                              <a:solidFill>
                                <a:schemeClr val="tx1"/>
                              </a:solidFill>
                              <a:latin typeface="Cambria Math" panose="02040503050406030204" pitchFamily="18" charset="0"/>
                            </a:rPr>
                          </m:ctrlPr>
                        </m:naryPr>
                        <m:sub>
                          <m:r>
                            <m:rPr>
                              <m:brk m:alnAt="23"/>
                            </m:rPr>
                            <a:rPr lang="en-US" b="0" i="1" spc="-5" dirty="0" smtClean="0">
                              <a:solidFill>
                                <a:schemeClr val="tx1"/>
                              </a:solidFill>
                              <a:latin typeface="Cambria Math" panose="02040503050406030204" pitchFamily="18" charset="0"/>
                            </a:rPr>
                            <m:t>𝑎</m:t>
                          </m:r>
                        </m:sub>
                        <m:sup>
                          <m:r>
                            <a:rPr lang="en-US" b="0" i="1" spc="-5" dirty="0" smtClean="0">
                              <a:solidFill>
                                <a:schemeClr val="tx1"/>
                              </a:solidFill>
                              <a:latin typeface="Cambria Math" panose="02040503050406030204" pitchFamily="18" charset="0"/>
                            </a:rPr>
                            <m:t>𝑏</m:t>
                          </m:r>
                        </m:sup>
                        <m:e>
                          <m:r>
                            <a:rPr lang="en-US" b="0" i="1" spc="-5" dirty="0" smtClean="0">
                              <a:solidFill>
                                <a:schemeClr val="tx1"/>
                              </a:solidFill>
                              <a:latin typeface="Cambria Math" panose="02040503050406030204" pitchFamily="18" charset="0"/>
                            </a:rPr>
                            <m:t>𝑝</m:t>
                          </m:r>
                          <m:r>
                            <a:rPr lang="en-US" b="0" i="1" spc="-5" dirty="0" smtClean="0">
                              <a:solidFill>
                                <a:schemeClr val="tx1"/>
                              </a:solidFill>
                              <a:latin typeface="Cambria Math" panose="02040503050406030204" pitchFamily="18" charset="0"/>
                            </a:rPr>
                            <m:t>(</m:t>
                          </m:r>
                          <m:r>
                            <a:rPr lang="en-US" b="0" i="1" spc="-5" dirty="0" smtClean="0">
                              <a:solidFill>
                                <a:schemeClr val="tx1"/>
                              </a:solidFill>
                              <a:latin typeface="Cambria Math" panose="02040503050406030204" pitchFamily="18" charset="0"/>
                            </a:rPr>
                            <m:t>𝑥</m:t>
                          </m:r>
                          <m:r>
                            <a:rPr lang="en-US" b="0" i="1" spc="-5" dirty="0" smtClean="0">
                              <a:solidFill>
                                <a:schemeClr val="tx1"/>
                              </a:solidFill>
                              <a:latin typeface="Cambria Math" panose="02040503050406030204" pitchFamily="18" charset="0"/>
                            </a:rPr>
                            <m:t>)</m:t>
                          </m:r>
                        </m:e>
                      </m:nary>
                      <m:r>
                        <a:rPr lang="en-US" b="0" i="1" spc="-5" dirty="0" smtClean="0">
                          <a:solidFill>
                            <a:schemeClr val="tx1"/>
                          </a:solidFill>
                          <a:latin typeface="Cambria Math" panose="02040503050406030204" pitchFamily="18" charset="0"/>
                        </a:rPr>
                        <m:t>𝑑𝑥</m:t>
                      </m:r>
                    </m:oMath>
                  </m:oMathPara>
                </a14:m>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976"/>
                </a:stretch>
              </a:blipFill>
            </p:spPr>
            <p:txBody>
              <a:bodyPr/>
              <a:lstStyle/>
              <a:p>
                <a:r>
                  <a:rPr lang="en-US">
                    <a:noFill/>
                  </a:rPr>
                  <a:t> </a:t>
                </a:r>
              </a:p>
            </p:txBody>
          </p:sp>
        </mc:Fallback>
      </mc:AlternateContent>
    </p:spTree>
    <p:extLst>
      <p:ext uri="{BB962C8B-B14F-4D97-AF65-F5344CB8AC3E}">
        <p14:creationId xmlns:p14="http://schemas.microsoft.com/office/powerpoint/2010/main" val="3555309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8.2  Arc Length and Surface </a:t>
            </a:r>
            <a:r>
              <a:rPr lang="en-US" sz="3100" dirty="0"/>
              <a:t>Area (</a:t>
            </a:r>
            <a:r>
              <a:rPr lang="en-US" sz="3100" dirty="0" smtClean="0"/>
              <a:t>16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urfac</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are</a:t>
                </a:r>
                <a:r>
                  <a:rPr lang="en-US" spc="-5" dirty="0">
                    <a:solidFill>
                      <a:schemeClr val="tx1"/>
                    </a:solidFill>
                    <a:latin typeface="Times New Roman"/>
                    <a:cs typeface="Times New Roman"/>
                  </a:rPr>
                  <a:t>a</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eac</a:t>
                </a:r>
                <a:r>
                  <a:rPr lang="en-US" spc="-5" dirty="0">
                    <a:solidFill>
                      <a:schemeClr val="tx1"/>
                    </a:solidFill>
                    <a:latin typeface="Times New Roman"/>
                    <a:cs typeface="Times New Roman"/>
                  </a:rPr>
                  <a:t>h</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slante</a:t>
                </a:r>
                <a:r>
                  <a:rPr lang="en-US" spc="-5" dirty="0">
                    <a:solidFill>
                      <a:schemeClr val="tx1"/>
                    </a:solidFill>
                    <a:latin typeface="Times New Roman"/>
                    <a:cs typeface="Times New Roman"/>
                  </a:rPr>
                  <a:t>d</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ban</a:t>
                </a:r>
                <a:r>
                  <a:rPr lang="en-US" spc="-5" dirty="0">
                    <a:solidFill>
                      <a:schemeClr val="tx1"/>
                    </a:solidFill>
                    <a:latin typeface="Times New Roman"/>
                    <a:cs typeface="Times New Roman"/>
                  </a:rPr>
                  <a:t>d</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a:t>
                </a:r>
                <a:r>
                  <a:rPr lang="en-US" spc="114" dirty="0">
                    <a:solidFill>
                      <a:schemeClr val="tx1"/>
                    </a:solidFill>
                    <a:latin typeface="Times New Roman"/>
                    <a:cs typeface="Times New Roman"/>
                  </a:rPr>
                  <a:t> </a:t>
                </a:r>
                <a:r>
                  <a:rPr lang="en-US" i="1" spc="30" dirty="0">
                    <a:solidFill>
                      <a:schemeClr val="tx1"/>
                    </a:solidFill>
                    <a:latin typeface="Times New Roman"/>
                    <a:cs typeface="Times New Roman"/>
                  </a:rPr>
                  <a:t>R</a:t>
                </a:r>
                <a:r>
                  <a:rPr lang="en-US" spc="-307" baseline="25925" dirty="0">
                    <a:solidFill>
                      <a:schemeClr val="tx1"/>
                    </a:solidFill>
                    <a:latin typeface="Lucida Sans Unicode"/>
                    <a:cs typeface="Lucida Sans Unicode"/>
                  </a:rPr>
                  <a:t>∗</a:t>
                </a:r>
                <a:r>
                  <a:rPr lang="en-US" spc="142" baseline="25925" dirty="0">
                    <a:solidFill>
                      <a:schemeClr val="tx1"/>
                    </a:solidFill>
                    <a:latin typeface="Lucida Sans Unicode"/>
                    <a:cs typeface="Lucida Sans Unicode"/>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approximate</a:t>
                </a:r>
                <a:r>
                  <a:rPr lang="en-US" spc="-5" dirty="0">
                    <a:solidFill>
                      <a:schemeClr val="tx1"/>
                    </a:solidFill>
                    <a:latin typeface="Times New Roman"/>
                    <a:cs typeface="Times New Roman"/>
                  </a:rPr>
                  <a:t>d</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y</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surfac</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are</a:t>
                </a:r>
                <a:r>
                  <a:rPr lang="en-US" spc="-5" dirty="0">
                    <a:solidFill>
                      <a:schemeClr val="tx1"/>
                    </a:solidFill>
                    <a:latin typeface="Times New Roman"/>
                    <a:cs typeface="Times New Roman"/>
                  </a:rPr>
                  <a:t>a</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of suc</a:t>
                </a:r>
                <a:r>
                  <a:rPr lang="en-US" spc="-5" dirty="0">
                    <a:solidFill>
                      <a:schemeClr val="tx1"/>
                    </a:solidFill>
                    <a:latin typeface="Times New Roman"/>
                    <a:cs typeface="Times New Roman"/>
                  </a:rPr>
                  <a:t>h</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cylinder</a:t>
                </a:r>
                <a:r>
                  <a:rPr lang="en-US" spc="-5" dirty="0">
                    <a:solidFill>
                      <a:schemeClr val="tx1"/>
                    </a:solidFill>
                    <a:latin typeface="Times New Roman"/>
                    <a:cs typeface="Times New Roman"/>
                  </a:rPr>
                  <a:t>.</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We</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ad</a:t>
                </a:r>
                <a:r>
                  <a:rPr lang="en-US" spc="-5" dirty="0">
                    <a:solidFill>
                      <a:schemeClr val="tx1"/>
                    </a:solidFill>
                    <a:latin typeface="Times New Roman"/>
                    <a:cs typeface="Times New Roman"/>
                  </a:rPr>
                  <a:t>d</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u</a:t>
                </a:r>
                <a:r>
                  <a:rPr lang="en-US" spc="-5" dirty="0">
                    <a:solidFill>
                      <a:schemeClr val="tx1"/>
                    </a:solidFill>
                    <a:latin typeface="Times New Roman"/>
                    <a:cs typeface="Times New Roman"/>
                  </a:rPr>
                  <a:t>p</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urfac</a:t>
                </a:r>
                <a:r>
                  <a:rPr lang="en-US" spc="-5" dirty="0">
                    <a:solidFill>
                      <a:schemeClr val="tx1"/>
                    </a:solidFill>
                    <a:latin typeface="Times New Roman"/>
                    <a:cs typeface="Times New Roman"/>
                  </a:rPr>
                  <a:t>e</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area</a:t>
                </a:r>
                <a:r>
                  <a:rPr lang="en-US" spc="-5" dirty="0">
                    <a:solidFill>
                      <a:schemeClr val="tx1"/>
                    </a:solidFill>
                    <a:latin typeface="Times New Roman"/>
                    <a:cs typeface="Times New Roman"/>
                  </a:rPr>
                  <a:t>s</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thes</a:t>
                </a:r>
                <a:r>
                  <a:rPr lang="en-US" spc="-5" dirty="0">
                    <a:solidFill>
                      <a:schemeClr val="tx1"/>
                    </a:solidFill>
                    <a:latin typeface="Times New Roman"/>
                    <a:cs typeface="Times New Roman"/>
                  </a:rPr>
                  <a:t>e</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cylinder</a:t>
                </a:r>
                <a:r>
                  <a:rPr lang="en-US" spc="-5" dirty="0">
                    <a:solidFill>
                      <a:schemeClr val="tx1"/>
                    </a:solidFill>
                    <a:latin typeface="Times New Roman"/>
                    <a:cs typeface="Times New Roman"/>
                  </a:rPr>
                  <a:t>s</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obtai</a:t>
                </a:r>
                <a:r>
                  <a:rPr lang="en-US" spc="-5" dirty="0">
                    <a:solidFill>
                      <a:schemeClr val="tx1"/>
                    </a:solidFill>
                    <a:latin typeface="Times New Roman"/>
                    <a:cs typeface="Times New Roman"/>
                  </a:rPr>
                  <a:t>n</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n</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approximation t</a:t>
                </a:r>
                <a:r>
                  <a:rPr lang="en-US" spc="-5" dirty="0">
                    <a:solidFill>
                      <a:schemeClr val="tx1"/>
                    </a:solidFill>
                    <a:latin typeface="Times New Roman"/>
                    <a:cs typeface="Times New Roman"/>
                  </a:rPr>
                  <a:t>o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s</a:t>
                </a:r>
                <a:r>
                  <a:rPr lang="en-US" spc="-10" dirty="0">
                    <a:solidFill>
                      <a:schemeClr val="tx1"/>
                    </a:solidFill>
                    <a:latin typeface="Times New Roman"/>
                    <a:cs typeface="Times New Roman"/>
                  </a:rPr>
                  <a:t>urfac</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are</a:t>
                </a:r>
                <a:r>
                  <a:rPr lang="en-US" spc="-5" dirty="0">
                    <a:solidFill>
                      <a:schemeClr val="tx1"/>
                    </a:solidFill>
                    <a:latin typeface="Times New Roman"/>
                    <a:cs typeface="Times New Roman"/>
                  </a:rPr>
                  <a:t>a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80" dirty="0">
                    <a:solidFill>
                      <a:schemeClr val="tx1"/>
                    </a:solidFill>
                    <a:latin typeface="Times New Roman"/>
                    <a:cs typeface="Times New Roman"/>
                  </a:rPr>
                  <a:t> </a:t>
                </a:r>
                <a:r>
                  <a:rPr lang="en-US" i="1" spc="30" dirty="0">
                    <a:solidFill>
                      <a:schemeClr val="tx1"/>
                    </a:solidFill>
                    <a:latin typeface="Times New Roman"/>
                    <a:cs typeface="Times New Roman"/>
                  </a:rPr>
                  <a:t>R</a:t>
                </a:r>
                <a:r>
                  <a:rPr lang="en-US" spc="-232" baseline="25925" dirty="0">
                    <a:solidFill>
                      <a:schemeClr val="tx1"/>
                    </a:solidFill>
                    <a:latin typeface="Lucida Sans Unicode"/>
                    <a:cs typeface="Lucida Sans Unicode"/>
                  </a:rPr>
                  <a:t>∗</a:t>
                </a:r>
                <a:r>
                  <a:rPr lang="en-US" spc="-5" dirty="0">
                    <a:solidFill>
                      <a:schemeClr val="tx1"/>
                    </a:solidFill>
                    <a:latin typeface="Times New Roman"/>
                    <a:cs typeface="Times New Roman"/>
                  </a:rPr>
                  <a:t>:</a:t>
                </a:r>
              </a:p>
              <a:p>
                <a:pPr marL="0" marR="5080" indent="0" algn="just">
                  <a:lnSpc>
                    <a:spcPct val="100000"/>
                  </a:lnSpc>
                  <a:buNone/>
                </a:pPr>
                <a14:m>
                  <m:oMathPara xmlns:m="http://schemas.openxmlformats.org/officeDocument/2006/math">
                    <m:oMathParaPr>
                      <m:jc m:val="centerGroup"/>
                    </m:oMathParaPr>
                    <m:oMath xmlns:m="http://schemas.openxmlformats.org/officeDocument/2006/math">
                      <m:r>
                        <m:rPr>
                          <m:nor/>
                        </m:rPr>
                        <a:rPr lang="en-US" spc="-10" dirty="0">
                          <a:solidFill>
                            <a:schemeClr val="tx1"/>
                          </a:solidFill>
                          <a:latin typeface="Times New Roman"/>
                          <a:cs typeface="Times New Roman"/>
                        </a:rPr>
                        <m:t>surfac</m:t>
                      </m:r>
                      <m:r>
                        <m:rPr>
                          <m:nor/>
                        </m:rPr>
                        <a:rPr lang="en-US" spc="-5" dirty="0">
                          <a:solidFill>
                            <a:schemeClr val="tx1"/>
                          </a:solidFill>
                          <a:latin typeface="Times New Roman"/>
                          <a:cs typeface="Times New Roman"/>
                        </a:rPr>
                        <m:t>e</m:t>
                      </m:r>
                      <m:r>
                        <m:rPr>
                          <m:nor/>
                        </m:rPr>
                        <a:rPr lang="en-US" spc="-5" dirty="0">
                          <a:solidFill>
                            <a:schemeClr val="tx1"/>
                          </a:solidFill>
                          <a:latin typeface="Times New Roman"/>
                          <a:cs typeface="Times New Roman"/>
                        </a:rPr>
                        <m:t> </m:t>
                      </m:r>
                      <m:r>
                        <m:rPr>
                          <m:nor/>
                        </m:rPr>
                        <a:rPr lang="en-US" spc="-10" dirty="0">
                          <a:solidFill>
                            <a:schemeClr val="tx1"/>
                          </a:solidFill>
                          <a:latin typeface="Times New Roman"/>
                          <a:cs typeface="Times New Roman"/>
                        </a:rPr>
                        <m:t>are</m:t>
                      </m:r>
                      <m:r>
                        <m:rPr>
                          <m:nor/>
                        </m:rPr>
                        <a:rPr lang="en-US" spc="-5" dirty="0">
                          <a:solidFill>
                            <a:schemeClr val="tx1"/>
                          </a:solidFill>
                          <a:latin typeface="Times New Roman"/>
                          <a:cs typeface="Times New Roman"/>
                        </a:rPr>
                        <m:t>a</m:t>
                      </m:r>
                      <m:r>
                        <m:rPr>
                          <m:nor/>
                        </m:rPr>
                        <a:rPr lang="en-US" spc="-5" dirty="0">
                          <a:solidFill>
                            <a:schemeClr val="tx1"/>
                          </a:solidFill>
                          <a:latin typeface="Times New Roman"/>
                          <a:cs typeface="Times New Roman"/>
                        </a:rPr>
                        <m:t> </m:t>
                      </m:r>
                      <m:r>
                        <m:rPr>
                          <m:nor/>
                        </m:rPr>
                        <a:rPr lang="en-US" spc="-10" dirty="0">
                          <a:solidFill>
                            <a:schemeClr val="tx1"/>
                          </a:solidFill>
                          <a:latin typeface="Times New Roman"/>
                          <a:cs typeface="Times New Roman"/>
                        </a:rPr>
                        <m:t>o</m:t>
                      </m:r>
                      <m:r>
                        <m:rPr>
                          <m:nor/>
                        </m:rPr>
                        <a:rPr lang="en-US" spc="-5" dirty="0">
                          <a:solidFill>
                            <a:schemeClr val="tx1"/>
                          </a:solidFill>
                          <a:latin typeface="Times New Roman"/>
                          <a:cs typeface="Times New Roman"/>
                        </a:rPr>
                        <m:t>f</m:t>
                      </m:r>
                      <m:r>
                        <m:rPr>
                          <m:nor/>
                        </m:rPr>
                        <a:rPr lang="en-US" spc="80" dirty="0">
                          <a:solidFill>
                            <a:schemeClr val="tx1"/>
                          </a:solidFill>
                          <a:latin typeface="Times New Roman"/>
                          <a:cs typeface="Times New Roman"/>
                        </a:rPr>
                        <m:t> </m:t>
                      </m:r>
                      <m:r>
                        <m:rPr>
                          <m:nor/>
                        </m:rPr>
                        <a:rPr lang="en-US" i="1" spc="30" dirty="0">
                          <a:solidFill>
                            <a:schemeClr val="tx1"/>
                          </a:solidFill>
                          <a:latin typeface="Times New Roman"/>
                          <a:cs typeface="Times New Roman"/>
                        </a:rPr>
                        <m:t>R</m:t>
                      </m:r>
                      <m:r>
                        <m:rPr>
                          <m:nor/>
                        </m:rPr>
                        <a:rPr lang="en-US" spc="-307" baseline="29629" dirty="0">
                          <a:solidFill>
                            <a:schemeClr val="tx1"/>
                          </a:solidFill>
                          <a:latin typeface="Lucida Sans Unicode"/>
                          <a:cs typeface="Lucida Sans Unicode"/>
                        </a:rPr>
                        <m:t>∗</m:t>
                      </m:r>
                      <m:r>
                        <m:rPr>
                          <m:nor/>
                        </m:rPr>
                        <a:rPr lang="en-US" baseline="29629" dirty="0">
                          <a:solidFill>
                            <a:schemeClr val="tx1"/>
                          </a:solidFill>
                          <a:latin typeface="Lucida Sans Unicode"/>
                          <a:cs typeface="Lucida Sans Unicode"/>
                        </a:rPr>
                        <m:t> </m:t>
                      </m:r>
                      <m:r>
                        <m:rPr>
                          <m:nor/>
                        </m:rPr>
                        <a:rPr lang="en-US" spc="150" baseline="29629" dirty="0">
                          <a:solidFill>
                            <a:schemeClr val="tx1"/>
                          </a:solidFill>
                          <a:latin typeface="Lucida Sans Unicode"/>
                          <a:cs typeface="Lucida Sans Unicode"/>
                        </a:rPr>
                        <m:t> </m:t>
                      </m:r>
                      <m:r>
                        <m:rPr>
                          <m:nor/>
                        </m:rPr>
                        <a:rPr lang="en-US" spc="-25" dirty="0">
                          <a:solidFill>
                            <a:schemeClr val="tx1"/>
                          </a:solidFill>
                          <a:latin typeface="Lucida Sans Unicode"/>
                          <a:cs typeface="Lucida Sans Unicode"/>
                        </a:rPr>
                        <m:t>≈</m:t>
                      </m:r>
                      <m:nary>
                        <m:naryPr>
                          <m:chr m:val="∑"/>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𝑖</m:t>
                          </m:r>
                          <m: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𝑁</m:t>
                          </m:r>
                        </m:sup>
                        <m:e>
                          <m:r>
                            <a:rPr lang="en-US" i="1">
                              <a:solidFill>
                                <a:schemeClr val="tx1"/>
                              </a:solidFill>
                              <a:latin typeface="Cambria Math" panose="02040503050406030204" pitchFamily="18" charset="0"/>
                              <a:cs typeface="Times New Roman"/>
                            </a:rPr>
                            <m:t>2</m:t>
                          </m:r>
                          <m:r>
                            <a:rPr lang="en-US" i="1">
                              <a:solidFill>
                                <a:schemeClr val="tx1"/>
                              </a:solidFill>
                              <a:latin typeface="Cambria Math" panose="02040503050406030204" pitchFamily="18" charset="0"/>
                              <a:ea typeface="Cambria Math" panose="02040503050406030204" pitchFamily="18" charset="0"/>
                              <a:cs typeface="Times New Roman"/>
                            </a:rPr>
                            <m:t>𝜋</m:t>
                          </m:r>
                          <m:r>
                            <a:rPr lang="en-US" i="1">
                              <a:solidFill>
                                <a:schemeClr val="tx1"/>
                              </a:solidFill>
                              <a:latin typeface="Cambria Math" panose="02040503050406030204" pitchFamily="18" charset="0"/>
                              <a:ea typeface="Cambria Math" panose="02040503050406030204" pitchFamily="18" charset="0"/>
                              <a:cs typeface="Times New Roman"/>
                            </a:rPr>
                            <m:t>𝑓</m:t>
                          </m:r>
                          <m:d>
                            <m:dPr>
                              <m:ctrlPr>
                                <a:rPr lang="en-US" i="1">
                                  <a:solidFill>
                                    <a:schemeClr val="tx1"/>
                                  </a:solidFill>
                                  <a:latin typeface="Cambria Math" panose="02040503050406030204" pitchFamily="18" charset="0"/>
                                  <a:ea typeface="Cambria Math" panose="02040503050406030204" pitchFamily="18" charset="0"/>
                                  <a:cs typeface="Times New Roman"/>
                                </a:rPr>
                              </m:ctrlPr>
                            </m:dPr>
                            <m:e>
                              <m:sSub>
                                <m:sSubPr>
                                  <m:ctrlPr>
                                    <a:rPr lang="en-US" i="1">
                                      <a:solidFill>
                                        <a:schemeClr val="tx1"/>
                                      </a:solidFill>
                                      <a:latin typeface="Cambria Math" panose="02040503050406030204" pitchFamily="18" charset="0"/>
                                      <a:ea typeface="Cambria Math" panose="02040503050406030204" pitchFamily="18" charset="0"/>
                                      <a:cs typeface="Times New Roman"/>
                                    </a:rPr>
                                  </m:ctrlPr>
                                </m:sSubPr>
                                <m:e>
                                  <m:r>
                                    <a:rPr lang="en-US" i="1">
                                      <a:solidFill>
                                        <a:schemeClr val="tx1"/>
                                      </a:solidFill>
                                      <a:latin typeface="Cambria Math" panose="02040503050406030204" pitchFamily="18" charset="0"/>
                                      <a:ea typeface="Cambria Math" panose="02040503050406030204" pitchFamily="18" charset="0"/>
                                      <a:cs typeface="Times New Roman"/>
                                    </a:rPr>
                                    <m:t>𝑐</m:t>
                                  </m:r>
                                </m:e>
                                <m:sub>
                                  <m:r>
                                    <a:rPr lang="en-US" i="1">
                                      <a:solidFill>
                                        <a:schemeClr val="tx1"/>
                                      </a:solidFill>
                                      <a:latin typeface="Cambria Math" panose="02040503050406030204" pitchFamily="18" charset="0"/>
                                      <a:ea typeface="Cambria Math" panose="02040503050406030204" pitchFamily="18" charset="0"/>
                                      <a:cs typeface="Times New Roman"/>
                                    </a:rPr>
                                    <m:t>𝑖</m:t>
                                  </m:r>
                                </m:sub>
                              </m:sSub>
                            </m:e>
                          </m:d>
                          <m:rad>
                            <m:radPr>
                              <m:degHide m:val="on"/>
                              <m:ctrlPr>
                                <a:rPr lang="en-US" i="1" spc="-35">
                                  <a:solidFill>
                                    <a:schemeClr val="tx1"/>
                                  </a:solidFill>
                                  <a:latin typeface="Cambria Math" panose="02040503050406030204" pitchFamily="18" charset="0"/>
                                </a:rPr>
                              </m:ctrlPr>
                            </m:radPr>
                            <m:deg/>
                            <m:e>
                              <m:r>
                                <a:rPr lang="en-US" i="1" spc="-35">
                                  <a:solidFill>
                                    <a:schemeClr val="tx1"/>
                                  </a:solidFill>
                                  <a:latin typeface="Cambria Math" panose="02040503050406030204" pitchFamily="18" charset="0"/>
                                </a:rPr>
                                <m:t>1+</m:t>
                              </m:r>
                              <m:sSup>
                                <m:sSupPr>
                                  <m:ctrlPr>
                                    <a:rPr lang="en-US" i="1" spc="-35">
                                      <a:solidFill>
                                        <a:schemeClr val="tx1"/>
                                      </a:solidFill>
                                      <a:latin typeface="Cambria Math" panose="02040503050406030204" pitchFamily="18" charset="0"/>
                                    </a:rPr>
                                  </m:ctrlPr>
                                </m:sSupPr>
                                <m:e>
                                  <m:r>
                                    <a:rPr lang="en-US" i="1" spc="-35">
                                      <a:solidFill>
                                        <a:schemeClr val="tx1"/>
                                      </a:solidFill>
                                      <a:latin typeface="Cambria Math" panose="02040503050406030204" pitchFamily="18" charset="0"/>
                                    </a:rPr>
                                    <m:t>𝑓</m:t>
                                  </m:r>
                                  <m:r>
                                    <a:rPr lang="en-US" i="1" spc="-35">
                                      <a:solidFill>
                                        <a:schemeClr val="tx1"/>
                                      </a:solidFill>
                                      <a:latin typeface="Cambria Math" panose="02040503050406030204" pitchFamily="18" charset="0"/>
                                    </a:rPr>
                                    <m:t>′(</m:t>
                                  </m:r>
                                  <m:sSub>
                                    <m:sSubPr>
                                      <m:ctrlPr>
                                        <a:rPr lang="en-US" i="1" spc="-35">
                                          <a:solidFill>
                                            <a:schemeClr val="tx1"/>
                                          </a:solidFill>
                                          <a:latin typeface="Cambria Math" panose="02040503050406030204" pitchFamily="18" charset="0"/>
                                        </a:rPr>
                                      </m:ctrlPr>
                                    </m:sSubPr>
                                    <m:e>
                                      <m:r>
                                        <a:rPr lang="en-US" i="1" spc="-35">
                                          <a:solidFill>
                                            <a:schemeClr val="tx1"/>
                                          </a:solidFill>
                                          <a:latin typeface="Cambria Math" panose="02040503050406030204" pitchFamily="18" charset="0"/>
                                        </a:rPr>
                                        <m:t>𝑐</m:t>
                                      </m:r>
                                    </m:e>
                                    <m:sub>
                                      <m:r>
                                        <a:rPr lang="en-US" i="1" spc="-35">
                                          <a:solidFill>
                                            <a:schemeClr val="tx1"/>
                                          </a:solidFill>
                                          <a:latin typeface="Cambria Math" panose="02040503050406030204" pitchFamily="18" charset="0"/>
                                        </a:rPr>
                                        <m:t>𝑖</m:t>
                                      </m:r>
                                    </m:sub>
                                  </m:sSub>
                                  <m:r>
                                    <a:rPr lang="en-US" i="1" spc="-35">
                                      <a:solidFill>
                                        <a:schemeClr val="tx1"/>
                                      </a:solidFill>
                                      <a:latin typeface="Cambria Math" panose="02040503050406030204" pitchFamily="18" charset="0"/>
                                    </a:rPr>
                                    <m:t>)</m:t>
                                  </m:r>
                                </m:e>
                                <m:sup>
                                  <m:r>
                                    <a:rPr lang="en-US" i="1" spc="-35">
                                      <a:solidFill>
                                        <a:schemeClr val="tx1"/>
                                      </a:solidFill>
                                      <a:latin typeface="Cambria Math" panose="02040503050406030204" pitchFamily="18" charset="0"/>
                                    </a:rPr>
                                    <m:t>2</m:t>
                                  </m:r>
                                </m:sup>
                              </m:sSup>
                            </m:e>
                          </m:rad>
                          <m:r>
                            <a:rPr lang="en-US" i="1" spc="-35">
                              <a:solidFill>
                                <a:schemeClr val="tx1"/>
                              </a:solidFill>
                              <a:latin typeface="Cambria Math" panose="02040503050406030204" pitchFamily="18" charset="0"/>
                              <a:ea typeface="Cambria Math" panose="02040503050406030204" pitchFamily="18" charset="0"/>
                            </a:rPr>
                            <m:t>∆</m:t>
                          </m:r>
                          <m:sSub>
                            <m:sSubPr>
                              <m:ctrlPr>
                                <a:rPr lang="en-US" i="1" spc="-35">
                                  <a:solidFill>
                                    <a:schemeClr val="tx1"/>
                                  </a:solidFill>
                                  <a:latin typeface="Cambria Math" panose="02040503050406030204" pitchFamily="18" charset="0"/>
                                  <a:ea typeface="Cambria Math" panose="02040503050406030204" pitchFamily="18" charset="0"/>
                                </a:rPr>
                              </m:ctrlPr>
                            </m:sSubPr>
                            <m:e>
                              <m:r>
                                <a:rPr lang="en-US" i="1" spc="-35">
                                  <a:solidFill>
                                    <a:schemeClr val="tx1"/>
                                  </a:solidFill>
                                  <a:latin typeface="Cambria Math" panose="02040503050406030204" pitchFamily="18" charset="0"/>
                                  <a:ea typeface="Cambria Math" panose="02040503050406030204" pitchFamily="18" charset="0"/>
                                </a:rPr>
                                <m:t>𝑥</m:t>
                              </m:r>
                            </m:e>
                            <m:sub>
                              <m:r>
                                <a:rPr lang="en-US" i="1" spc="-35">
                                  <a:solidFill>
                                    <a:schemeClr val="tx1"/>
                                  </a:solidFill>
                                  <a:latin typeface="Cambria Math" panose="02040503050406030204" pitchFamily="18" charset="0"/>
                                  <a:ea typeface="Cambria Math" panose="02040503050406030204" pitchFamily="18" charset="0"/>
                                </a:rPr>
                                <m:t>𝑖</m:t>
                              </m:r>
                            </m:sub>
                          </m:sSub>
                        </m:e>
                      </m:nary>
                    </m:oMath>
                  </m:oMathPara>
                </a14:m>
                <a:endParaRPr lang="en-US" dirty="0">
                  <a:solidFill>
                    <a:schemeClr val="tx1"/>
                  </a:solidFill>
                  <a:latin typeface="Times New Roman"/>
                  <a:cs typeface="Times New Roman"/>
                </a:endParaRPr>
              </a:p>
              <a:p>
                <a:pPr marL="0" marR="5080" indent="0" algn="just">
                  <a:lnSpc>
                    <a:spcPct val="100000"/>
                  </a:lnSpc>
                  <a:buNone/>
                </a:pPr>
                <a:r>
                  <a:rPr lang="en-US" spc="-10" dirty="0">
                    <a:solidFill>
                      <a:schemeClr val="tx1"/>
                    </a:solidFill>
                    <a:latin typeface="Times New Roman"/>
                    <a:cs typeface="Times New Roman"/>
                  </a:rPr>
                  <a:t>As</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norm</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partition</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goes</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zero,</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e</a:t>
                </a:r>
                <a:r>
                  <a:rPr lang="en-US" spc="-5" dirty="0">
                    <a:solidFill>
                      <a:schemeClr val="tx1"/>
                    </a:solidFill>
                    <a:latin typeface="Times New Roman"/>
                    <a:cs typeface="Times New Roman"/>
                  </a:rPr>
                  <a:t>rror</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in</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this</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approximation</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surface </a:t>
                </a:r>
                <a:r>
                  <a:rPr lang="en-US" spc="-10" dirty="0">
                    <a:solidFill>
                      <a:schemeClr val="tx1"/>
                    </a:solidFill>
                    <a:latin typeface="Times New Roman"/>
                    <a:cs typeface="Times New Roman"/>
                  </a:rPr>
                  <a:t>are</a:t>
                </a:r>
                <a:r>
                  <a:rPr lang="en-US" spc="-5" dirty="0">
                    <a:solidFill>
                      <a:schemeClr val="tx1"/>
                    </a:solidFill>
                    <a:latin typeface="Times New Roman"/>
                    <a:cs typeface="Times New Roman"/>
                  </a:rPr>
                  <a:t>a</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85" dirty="0">
                    <a:solidFill>
                      <a:schemeClr val="tx1"/>
                    </a:solidFill>
                    <a:latin typeface="Times New Roman"/>
                    <a:cs typeface="Times New Roman"/>
                  </a:rPr>
                  <a:t> </a:t>
                </a:r>
                <a:r>
                  <a:rPr lang="en-US" i="1" spc="30" dirty="0">
                    <a:solidFill>
                      <a:schemeClr val="tx1"/>
                    </a:solidFill>
                    <a:latin typeface="Times New Roman"/>
                    <a:cs typeface="Times New Roman"/>
                  </a:rPr>
                  <a:t>R</a:t>
                </a:r>
                <a:r>
                  <a:rPr lang="en-US" spc="-307" baseline="25925" dirty="0">
                    <a:solidFill>
                      <a:schemeClr val="tx1"/>
                    </a:solidFill>
                    <a:latin typeface="Lucida Sans Unicode"/>
                    <a:cs typeface="Lucida Sans Unicode"/>
                  </a:rPr>
                  <a:t>∗</a:t>
                </a:r>
                <a:r>
                  <a:rPr lang="en-US" spc="97" baseline="25925" dirty="0">
                    <a:solidFill>
                      <a:schemeClr val="tx1"/>
                    </a:solidFill>
                    <a:latin typeface="Lucida Sans Unicode"/>
                    <a:cs typeface="Lucida Sans Unicode"/>
                  </a:rPr>
                  <a:t> </a:t>
                </a:r>
                <a:r>
                  <a:rPr lang="en-US" spc="-5" dirty="0">
                    <a:solidFill>
                      <a:schemeClr val="tx1"/>
                    </a:solidFill>
                    <a:latin typeface="Times New Roman"/>
                    <a:cs typeface="Times New Roman"/>
                  </a:rPr>
                  <a:t>also</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goes</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zero.</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Furthermore,</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surface</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area</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of</a:t>
                </a:r>
                <a:r>
                  <a:rPr lang="en-US" spc="85" dirty="0">
                    <a:solidFill>
                      <a:schemeClr val="tx1"/>
                    </a:solidFill>
                    <a:latin typeface="Times New Roman"/>
                    <a:cs typeface="Times New Roman"/>
                  </a:rPr>
                  <a:t> </a:t>
                </a:r>
                <a:r>
                  <a:rPr lang="en-US" i="1" spc="30" dirty="0">
                    <a:solidFill>
                      <a:schemeClr val="tx1"/>
                    </a:solidFill>
                    <a:latin typeface="Times New Roman"/>
                    <a:cs typeface="Times New Roman"/>
                  </a:rPr>
                  <a:t>R</a:t>
                </a:r>
                <a:r>
                  <a:rPr lang="en-US" spc="-307" baseline="25925" dirty="0">
                    <a:solidFill>
                      <a:schemeClr val="tx1"/>
                    </a:solidFill>
                    <a:latin typeface="Lucida Sans Unicode"/>
                    <a:cs typeface="Lucida Sans Unicode"/>
                  </a:rPr>
                  <a:t>∗</a:t>
                </a:r>
                <a:r>
                  <a:rPr lang="en-US" spc="104" baseline="25925" dirty="0">
                    <a:solidFill>
                      <a:schemeClr val="tx1"/>
                    </a:solidFill>
                    <a:latin typeface="Lucida Sans Unicode"/>
                    <a:cs typeface="Lucida Sans Unicode"/>
                  </a:rPr>
                  <a:t> </a:t>
                </a:r>
                <a:r>
                  <a:rPr lang="en-US" spc="-10" dirty="0">
                    <a:solidFill>
                      <a:schemeClr val="tx1"/>
                    </a:solidFill>
                    <a:latin typeface="Times New Roman"/>
                    <a:cs typeface="Times New Roman"/>
                  </a:rPr>
                  <a:t>approache</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urface are</a:t>
                </a:r>
                <a:r>
                  <a:rPr lang="en-US" spc="-5" dirty="0">
                    <a:solidFill>
                      <a:schemeClr val="tx1"/>
                    </a:solidFill>
                    <a:latin typeface="Times New Roman"/>
                    <a:cs typeface="Times New Roman"/>
                  </a:rPr>
                  <a:t>a</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105" dirty="0">
                    <a:solidFill>
                      <a:schemeClr val="tx1"/>
                    </a:solidFill>
                    <a:latin typeface="Times New Roman"/>
                    <a:cs typeface="Times New Roman"/>
                  </a:rPr>
                  <a:t> </a:t>
                </a:r>
                <a:r>
                  <a:rPr lang="en-US" i="1" spc="30" dirty="0">
                    <a:solidFill>
                      <a:schemeClr val="tx1"/>
                    </a:solidFill>
                    <a:latin typeface="Times New Roman"/>
                    <a:cs typeface="Times New Roman"/>
                  </a:rPr>
                  <a:t>R</a:t>
                </a:r>
                <a:r>
                  <a:rPr lang="en-US" spc="-5" dirty="0">
                    <a:solidFill>
                      <a:schemeClr val="tx1"/>
                    </a:solidFill>
                    <a:latin typeface="Times New Roman"/>
                    <a:cs typeface="Times New Roman"/>
                  </a:rPr>
                  <a:t>.</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Therefore</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um</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n</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ight-han</a:t>
                </a:r>
                <a:r>
                  <a:rPr lang="en-US" spc="-5" dirty="0">
                    <a:solidFill>
                      <a:schemeClr val="tx1"/>
                    </a:solidFill>
                    <a:latin typeface="Times New Roman"/>
                    <a:cs typeface="Times New Roman"/>
                  </a:rPr>
                  <a:t>d</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sid</a:t>
                </a:r>
                <a:r>
                  <a:rPr lang="en-US" spc="-5" dirty="0">
                    <a:solidFill>
                      <a:schemeClr val="tx1"/>
                    </a:solidFill>
                    <a:latin typeface="Times New Roman"/>
                    <a:cs typeface="Times New Roman"/>
                  </a:rPr>
                  <a:t>e</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approximatio</a:t>
                </a:r>
                <a:r>
                  <a:rPr lang="en-US" spc="-5" dirty="0">
                    <a:solidFill>
                      <a:schemeClr val="tx1"/>
                    </a:solidFill>
                    <a:latin typeface="Times New Roman"/>
                    <a:cs typeface="Times New Roman"/>
                  </a:rPr>
                  <a:t>n</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approache</a:t>
                </a:r>
                <a:r>
                  <a:rPr lang="en-US" spc="-5" dirty="0">
                    <a:solidFill>
                      <a:schemeClr val="tx1"/>
                    </a:solidFill>
                    <a:latin typeface="Times New Roman"/>
                    <a:cs typeface="Times New Roman"/>
                  </a:rPr>
                  <a:t>s</a:t>
                </a:r>
                <a:r>
                  <a:rPr lang="en-US" spc="75" dirty="0">
                    <a:solidFill>
                      <a:schemeClr val="tx1"/>
                    </a:solidFill>
                    <a:latin typeface="Times New Roman"/>
                    <a:cs typeface="Times New Roman"/>
                  </a:rPr>
                  <a:t> </a:t>
                </a:r>
                <a:r>
                  <a:rPr lang="en-US" i="1" spc="-5" dirty="0">
                    <a:solidFill>
                      <a:schemeClr val="tx1"/>
                    </a:solidFill>
                    <a:latin typeface="Times New Roman"/>
                    <a:cs typeface="Times New Roman"/>
                  </a:rPr>
                  <a:t>S </a:t>
                </a:r>
                <a:r>
                  <a:rPr lang="en-US" spc="-5" dirty="0">
                    <a:solidFill>
                      <a:schemeClr val="tx1"/>
                    </a:solidFill>
                    <a:latin typeface="Times New Roman"/>
                    <a:cs typeface="Times New Roman"/>
                  </a:rPr>
                  <a:t>in</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limit.</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That</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sum</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Riemann</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sum</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that</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converges</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integral</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in</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following definition:</a:t>
                </a:r>
                <a:endParaRPr lang="en-US" dirty="0">
                  <a:solidFill>
                    <a:schemeClr val="tx1"/>
                  </a:solidFill>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327785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8.2  Arc Length and Surface </a:t>
            </a:r>
            <a:r>
              <a:rPr lang="en-US" sz="3100" dirty="0"/>
              <a:t>Area (</a:t>
            </a:r>
            <a:r>
              <a:rPr lang="en-US" sz="3100" dirty="0" smtClean="0"/>
              <a:t>17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b="1" u="sng" spc="5" dirty="0">
                    <a:solidFill>
                      <a:schemeClr val="tx1"/>
                    </a:solidFill>
                  </a:rPr>
                  <a:t>DEFINITION</a:t>
                </a:r>
                <a:r>
                  <a:rPr lang="en-US" b="1" spc="5" dirty="0">
                    <a:solidFill>
                      <a:schemeClr val="tx1"/>
                    </a:solidFill>
                  </a:rPr>
                  <a:t>:  Are</a:t>
                </a:r>
                <a:r>
                  <a:rPr lang="en-US" b="1" spc="10" dirty="0">
                    <a:solidFill>
                      <a:schemeClr val="tx1"/>
                    </a:solidFill>
                  </a:rPr>
                  <a:t>a</a:t>
                </a:r>
                <a:r>
                  <a:rPr lang="en-US" b="1" dirty="0">
                    <a:solidFill>
                      <a:schemeClr val="tx1"/>
                    </a:solidFill>
                  </a:rPr>
                  <a:t> </a:t>
                </a:r>
                <a:r>
                  <a:rPr lang="en-US" b="1" spc="-45" dirty="0">
                    <a:solidFill>
                      <a:schemeClr val="tx1"/>
                    </a:solidFill>
                  </a:rPr>
                  <a:t> </a:t>
                </a:r>
                <a:r>
                  <a:rPr lang="en-US" b="1" spc="-5" dirty="0">
                    <a:solidFill>
                      <a:schemeClr val="tx1"/>
                    </a:solidFill>
                  </a:rPr>
                  <a:t>o</a:t>
                </a:r>
                <a:r>
                  <a:rPr lang="en-US" b="1" dirty="0">
                    <a:solidFill>
                      <a:schemeClr val="tx1"/>
                    </a:solidFill>
                  </a:rPr>
                  <a:t>f </a:t>
                </a:r>
                <a:r>
                  <a:rPr lang="en-US" b="1" spc="-45" dirty="0">
                    <a:solidFill>
                      <a:schemeClr val="tx1"/>
                    </a:solidFill>
                  </a:rPr>
                  <a:t> </a:t>
                </a:r>
                <a:r>
                  <a:rPr lang="en-US" b="1" spc="40" dirty="0">
                    <a:solidFill>
                      <a:schemeClr val="tx1"/>
                    </a:solidFill>
                  </a:rPr>
                  <a:t>a</a:t>
                </a:r>
                <a:r>
                  <a:rPr lang="en-US" b="1" dirty="0">
                    <a:solidFill>
                      <a:schemeClr val="tx1"/>
                    </a:solidFill>
                  </a:rPr>
                  <a:t> </a:t>
                </a:r>
                <a:r>
                  <a:rPr lang="en-US" b="1" spc="-45" dirty="0">
                    <a:solidFill>
                      <a:schemeClr val="tx1"/>
                    </a:solidFill>
                  </a:rPr>
                  <a:t> </a:t>
                </a:r>
                <a:r>
                  <a:rPr lang="en-US" b="1" spc="10" dirty="0">
                    <a:solidFill>
                      <a:schemeClr val="tx1"/>
                    </a:solidFill>
                  </a:rPr>
                  <a:t>Surfac</a:t>
                </a:r>
                <a:r>
                  <a:rPr lang="en-US" b="1" spc="15" dirty="0">
                    <a:solidFill>
                      <a:schemeClr val="tx1"/>
                    </a:solidFill>
                  </a:rPr>
                  <a:t>e</a:t>
                </a:r>
                <a:r>
                  <a:rPr lang="en-US" b="1" dirty="0">
                    <a:solidFill>
                      <a:schemeClr val="tx1"/>
                    </a:solidFill>
                  </a:rPr>
                  <a:t> </a:t>
                </a:r>
                <a:r>
                  <a:rPr lang="en-US" b="1" spc="-45" dirty="0">
                    <a:solidFill>
                      <a:schemeClr val="tx1"/>
                    </a:solidFill>
                  </a:rPr>
                  <a:t> </a:t>
                </a:r>
                <a:r>
                  <a:rPr lang="en-US" b="1" spc="-5" dirty="0">
                    <a:solidFill>
                      <a:schemeClr val="tx1"/>
                    </a:solidFill>
                  </a:rPr>
                  <a:t>o</a:t>
                </a:r>
                <a:r>
                  <a:rPr lang="en-US" b="1" dirty="0">
                    <a:solidFill>
                      <a:schemeClr val="tx1"/>
                    </a:solidFill>
                  </a:rPr>
                  <a:t>f </a:t>
                </a:r>
                <a:r>
                  <a:rPr lang="en-US" b="1" spc="-45" dirty="0">
                    <a:solidFill>
                      <a:schemeClr val="tx1"/>
                    </a:solidFill>
                  </a:rPr>
                  <a:t> </a:t>
                </a:r>
                <a:r>
                  <a:rPr lang="en-US" b="1" spc="-5" dirty="0">
                    <a:solidFill>
                      <a:schemeClr val="tx1"/>
                    </a:solidFill>
                  </a:rPr>
                  <a:t>Revolutio</a:t>
                </a:r>
                <a:r>
                  <a:rPr lang="en-US" b="1" spc="5" dirty="0">
                    <a:solidFill>
                      <a:schemeClr val="tx1"/>
                    </a:solidFill>
                  </a:rPr>
                  <a:t>n</a:t>
                </a:r>
                <a:r>
                  <a:rPr lang="en-US" b="1" dirty="0">
                    <a:solidFill>
                      <a:schemeClr val="tx1"/>
                    </a:solidFill>
                  </a:rPr>
                  <a:t>   </a:t>
                </a:r>
                <a:r>
                  <a:rPr lang="en-US" b="1" spc="85" dirty="0">
                    <a:solidFill>
                      <a:schemeClr val="tx1"/>
                    </a:solidFill>
                  </a:rPr>
                  <a:t> </a:t>
                </a:r>
                <a:r>
                  <a:rPr lang="en-US" spc="-10" dirty="0">
                    <a:solidFill>
                      <a:schemeClr val="tx1"/>
                    </a:solidFill>
                  </a:rPr>
                  <a:t>Assume</a:t>
                </a:r>
                <a:r>
                  <a:rPr lang="en-US" spc="120" dirty="0">
                    <a:solidFill>
                      <a:schemeClr val="tx1"/>
                    </a:solidFill>
                  </a:rPr>
                  <a:t> </a:t>
                </a:r>
                <a:r>
                  <a:rPr lang="en-US" spc="-5" dirty="0">
                    <a:solidFill>
                      <a:schemeClr val="tx1"/>
                    </a:solidFill>
                  </a:rPr>
                  <a:t>that</a:t>
                </a:r>
                <a:r>
                  <a:rPr lang="en-US" dirty="0">
                    <a:solidFill>
                      <a:schemeClr val="tx1"/>
                    </a:solidFill>
                  </a:rPr>
                  <a:t> </a:t>
                </a:r>
                <a:r>
                  <a:rPr lang="en-US" spc="85"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50" dirty="0">
                    <a:solidFill>
                      <a:schemeClr val="tx1"/>
                    </a:solidFill>
                  </a:rPr>
                  <a:t>≥</a:t>
                </a:r>
                <a:r>
                  <a:rPr lang="en-US" spc="-40" dirty="0">
                    <a:solidFill>
                      <a:schemeClr val="tx1"/>
                    </a:solidFill>
                  </a:rPr>
                  <a:t> </a:t>
                </a:r>
                <a:r>
                  <a:rPr lang="en-US" spc="-5" dirty="0">
                    <a:solidFill>
                      <a:schemeClr val="tx1"/>
                    </a:solidFill>
                  </a:rPr>
                  <a:t>0</a:t>
                </a:r>
                <a:r>
                  <a:rPr lang="en-US" spc="120" dirty="0">
                    <a:solidFill>
                      <a:schemeClr val="tx1"/>
                    </a:solidFill>
                  </a:rPr>
                  <a:t> </a:t>
                </a:r>
                <a:r>
                  <a:rPr lang="en-US" spc="-10" dirty="0">
                    <a:solidFill>
                      <a:schemeClr val="tx1"/>
                    </a:solidFill>
                  </a:rPr>
                  <a:t>an</a:t>
                </a:r>
                <a:r>
                  <a:rPr lang="en-US" spc="-5" dirty="0">
                    <a:solidFill>
                      <a:schemeClr val="tx1"/>
                    </a:solidFill>
                  </a:rPr>
                  <a:t>d</a:t>
                </a:r>
                <a:r>
                  <a:rPr lang="en-US" spc="120" dirty="0">
                    <a:solidFill>
                      <a:schemeClr val="tx1"/>
                    </a:solidFill>
                  </a:rPr>
                  <a:t> </a:t>
                </a:r>
                <a:r>
                  <a:rPr lang="en-US" spc="-10" dirty="0">
                    <a:solidFill>
                      <a:schemeClr val="tx1"/>
                    </a:solidFill>
                  </a:rPr>
                  <a:t>tha</a:t>
                </a:r>
                <a:r>
                  <a:rPr lang="en-US" spc="-5" dirty="0">
                    <a:solidFill>
                      <a:schemeClr val="tx1"/>
                    </a:solidFill>
                  </a:rPr>
                  <a:t>t</a:t>
                </a:r>
                <a:r>
                  <a:rPr lang="en-US" dirty="0">
                    <a:solidFill>
                      <a:schemeClr val="tx1"/>
                    </a:solidFill>
                  </a:rPr>
                  <a:t> </a:t>
                </a:r>
                <a:r>
                  <a:rPr lang="en-US" spc="90" dirty="0">
                    <a:solidFill>
                      <a:schemeClr val="tx1"/>
                    </a:solidFill>
                  </a:rPr>
                  <a:t> </a:t>
                </a:r>
                <a14:m>
                  <m:oMath xmlns:m="http://schemas.openxmlformats.org/officeDocument/2006/math">
                    <m:r>
                      <a:rPr lang="en-US" b="0" i="1" spc="-5" dirty="0" smtClean="0">
                        <a:solidFill>
                          <a:schemeClr val="tx1"/>
                        </a:solidFill>
                        <a:latin typeface="Cambria Math" panose="02040503050406030204" pitchFamily="18" charset="0"/>
                      </a:rPr>
                      <m:t>𝑓</m:t>
                    </m:r>
                    <m:r>
                      <a:rPr lang="en-US" b="0" i="1" spc="-5" dirty="0" smtClean="0">
                        <a:solidFill>
                          <a:schemeClr val="tx1"/>
                        </a:solidFill>
                        <a:latin typeface="Cambria Math" panose="02040503050406030204" pitchFamily="18" charset="0"/>
                      </a:rPr>
                      <m:t>′</m:t>
                    </m:r>
                  </m:oMath>
                </a14:m>
                <a:r>
                  <a:rPr lang="en-US" baseline="25925" dirty="0">
                    <a:solidFill>
                      <a:schemeClr val="tx1"/>
                    </a:solidFill>
                  </a:rPr>
                  <a:t> </a:t>
                </a:r>
                <a:r>
                  <a:rPr lang="en-US" spc="-82" baseline="25925" dirty="0">
                    <a:solidFill>
                      <a:schemeClr val="tx1"/>
                    </a:solidFill>
                  </a:rPr>
                  <a:t> </a:t>
                </a:r>
                <a:r>
                  <a:rPr lang="en-US" spc="-5" dirty="0">
                    <a:solidFill>
                      <a:schemeClr val="tx1"/>
                    </a:solidFill>
                  </a:rPr>
                  <a:t>exists</a:t>
                </a:r>
                <a:r>
                  <a:rPr lang="en-US" spc="120" dirty="0">
                    <a:solidFill>
                      <a:schemeClr val="tx1"/>
                    </a:solidFill>
                  </a:rPr>
                  <a:t> </a:t>
                </a:r>
                <a:r>
                  <a:rPr lang="en-US" spc="-5" dirty="0">
                    <a:solidFill>
                      <a:schemeClr val="tx1"/>
                    </a:solidFill>
                  </a:rPr>
                  <a:t>and</a:t>
                </a:r>
                <a:r>
                  <a:rPr lang="en-US" spc="120" dirty="0">
                    <a:solidFill>
                      <a:schemeClr val="tx1"/>
                    </a:solidFill>
                  </a:rPr>
                  <a:t> </a:t>
                </a:r>
                <a:r>
                  <a:rPr lang="en-US" spc="-5" dirty="0">
                    <a:solidFill>
                      <a:schemeClr val="tx1"/>
                    </a:solidFill>
                  </a:rPr>
                  <a:t>is </a:t>
                </a:r>
                <a:r>
                  <a:rPr lang="en-US" spc="-10" dirty="0">
                    <a:solidFill>
                      <a:schemeClr val="tx1"/>
                    </a:solidFill>
                  </a:rPr>
                  <a:t>continuou</a:t>
                </a:r>
                <a:r>
                  <a:rPr lang="en-US" spc="-5" dirty="0">
                    <a:solidFill>
                      <a:schemeClr val="tx1"/>
                    </a:solidFill>
                  </a:rPr>
                  <a:t>s</a:t>
                </a:r>
                <a:r>
                  <a:rPr lang="en-US" spc="-35" dirty="0">
                    <a:solidFill>
                      <a:schemeClr val="tx1"/>
                    </a:solidFill>
                  </a:rPr>
                  <a:t> </a:t>
                </a:r>
                <a:r>
                  <a:rPr lang="en-US" spc="-10" dirty="0">
                    <a:solidFill>
                      <a:schemeClr val="tx1"/>
                    </a:solidFill>
                  </a:rPr>
                  <a:t>o</a:t>
                </a:r>
                <a:r>
                  <a:rPr lang="en-US" spc="-5" dirty="0">
                    <a:solidFill>
                      <a:schemeClr val="tx1"/>
                    </a:solidFill>
                  </a:rPr>
                  <a:t>n</a:t>
                </a:r>
                <a:r>
                  <a:rPr lang="en-US" spc="-40" dirty="0">
                    <a:solidFill>
                      <a:schemeClr val="tx1"/>
                    </a:solidFill>
                  </a:rPr>
                  <a:t> </a:t>
                </a:r>
                <a:r>
                  <a:rPr lang="en-US" spc="-10" dirty="0">
                    <a:solidFill>
                      <a:schemeClr val="tx1"/>
                    </a:solidFill>
                  </a:rPr>
                  <a:t>th</a:t>
                </a:r>
                <a:r>
                  <a:rPr lang="en-US" spc="-5" dirty="0">
                    <a:solidFill>
                      <a:schemeClr val="tx1"/>
                    </a:solidFill>
                  </a:rPr>
                  <a:t>e</a:t>
                </a:r>
                <a:r>
                  <a:rPr lang="en-US" spc="-40" dirty="0">
                    <a:solidFill>
                      <a:schemeClr val="tx1"/>
                    </a:solidFill>
                  </a:rPr>
                  <a:t> </a:t>
                </a:r>
                <a:r>
                  <a:rPr lang="en-US" spc="-5" dirty="0">
                    <a:solidFill>
                      <a:schemeClr val="tx1"/>
                    </a:solidFill>
                  </a:rPr>
                  <a:t>i</a:t>
                </a:r>
                <a:r>
                  <a:rPr lang="en-US" spc="-10" dirty="0">
                    <a:solidFill>
                      <a:schemeClr val="tx1"/>
                    </a:solidFill>
                  </a:rPr>
                  <a:t>nterva</a:t>
                </a:r>
                <a:r>
                  <a:rPr lang="en-US" spc="-5" dirty="0">
                    <a:solidFill>
                      <a:schemeClr val="tx1"/>
                    </a:solidFill>
                  </a:rPr>
                  <a:t>l</a:t>
                </a:r>
                <a:r>
                  <a:rPr lang="en-US" spc="-40" dirty="0">
                    <a:solidFill>
                      <a:schemeClr val="tx1"/>
                    </a:solidFill>
                  </a:rPr>
                  <a:t> </a:t>
                </a:r>
                <a:r>
                  <a:rPr lang="en-US" spc="-10" dirty="0">
                    <a:solidFill>
                      <a:schemeClr val="tx1"/>
                    </a:solidFill>
                  </a:rPr>
                  <a:t>[</a:t>
                </a:r>
                <a:r>
                  <a:rPr lang="en-US" i="1" spc="35" dirty="0">
                    <a:solidFill>
                      <a:schemeClr val="tx1"/>
                    </a:solidFill>
                  </a:rPr>
                  <a:t>a</a:t>
                </a:r>
                <a:r>
                  <a:rPr lang="en-US" spc="-5" dirty="0">
                    <a:solidFill>
                      <a:schemeClr val="tx1"/>
                    </a:solidFill>
                  </a:rPr>
                  <a:t>,</a:t>
                </a:r>
                <a:r>
                  <a:rPr lang="en-US" spc="-85" dirty="0">
                    <a:solidFill>
                      <a:schemeClr val="tx1"/>
                    </a:solidFill>
                  </a:rPr>
                  <a:t> </a:t>
                </a:r>
                <a:r>
                  <a:rPr lang="en-US" i="1" spc="5" dirty="0">
                    <a:solidFill>
                      <a:schemeClr val="tx1"/>
                    </a:solidFill>
                  </a:rPr>
                  <a:t>b</a:t>
                </a:r>
                <a:r>
                  <a:rPr lang="en-US" spc="-5" dirty="0">
                    <a:solidFill>
                      <a:schemeClr val="tx1"/>
                    </a:solidFill>
                  </a:rPr>
                  <a:t>].</a:t>
                </a:r>
                <a:r>
                  <a:rPr lang="en-US" spc="-40" dirty="0">
                    <a:solidFill>
                      <a:schemeClr val="tx1"/>
                    </a:solidFill>
                  </a:rPr>
                  <a:t> </a:t>
                </a:r>
                <a:r>
                  <a:rPr lang="en-US" spc="-15" dirty="0">
                    <a:solidFill>
                      <a:schemeClr val="tx1"/>
                    </a:solidFill>
                  </a:rPr>
                  <a:t>Th</a:t>
                </a:r>
                <a:r>
                  <a:rPr lang="en-US" spc="-5" dirty="0">
                    <a:solidFill>
                      <a:schemeClr val="tx1"/>
                    </a:solidFill>
                  </a:rPr>
                  <a:t>e</a:t>
                </a:r>
                <a:r>
                  <a:rPr lang="en-US" spc="-40" dirty="0">
                    <a:solidFill>
                      <a:schemeClr val="tx1"/>
                    </a:solidFill>
                  </a:rPr>
                  <a:t> </a:t>
                </a:r>
                <a:r>
                  <a:rPr lang="en-US" spc="-10" dirty="0">
                    <a:solidFill>
                      <a:schemeClr val="tx1"/>
                    </a:solidFill>
                  </a:rPr>
                  <a:t>surfac</a:t>
                </a:r>
                <a:r>
                  <a:rPr lang="en-US" spc="-5" dirty="0">
                    <a:solidFill>
                      <a:schemeClr val="tx1"/>
                    </a:solidFill>
                  </a:rPr>
                  <a:t>e</a:t>
                </a:r>
                <a:r>
                  <a:rPr lang="en-US" spc="-40" dirty="0">
                    <a:solidFill>
                      <a:schemeClr val="tx1"/>
                    </a:solidFill>
                  </a:rPr>
                  <a:t> </a:t>
                </a:r>
                <a:r>
                  <a:rPr lang="en-US" spc="-10" dirty="0">
                    <a:solidFill>
                      <a:schemeClr val="tx1"/>
                    </a:solidFill>
                  </a:rPr>
                  <a:t>are</a:t>
                </a:r>
                <a:r>
                  <a:rPr lang="en-US" spc="-5" dirty="0">
                    <a:solidFill>
                      <a:schemeClr val="tx1"/>
                    </a:solidFill>
                  </a:rPr>
                  <a:t>a</a:t>
                </a:r>
                <a:r>
                  <a:rPr lang="en-US" spc="10" dirty="0">
                    <a:solidFill>
                      <a:schemeClr val="tx1"/>
                    </a:solidFill>
                  </a:rPr>
                  <a:t> </a:t>
                </a:r>
                <a:r>
                  <a:rPr lang="en-US" i="1" spc="-5" dirty="0">
                    <a:solidFill>
                      <a:schemeClr val="tx1"/>
                    </a:solidFill>
                  </a:rPr>
                  <a:t>S</a:t>
                </a:r>
                <a:r>
                  <a:rPr lang="en-US" i="1" spc="5" dirty="0">
                    <a:solidFill>
                      <a:schemeClr val="tx1"/>
                    </a:solidFill>
                  </a:rPr>
                  <a:t> </a:t>
                </a:r>
                <a:r>
                  <a:rPr lang="en-US" spc="-10" dirty="0">
                    <a:solidFill>
                      <a:schemeClr val="tx1"/>
                    </a:solidFill>
                  </a:rPr>
                  <a:t>o</a:t>
                </a:r>
                <a:r>
                  <a:rPr lang="en-US" spc="-5" dirty="0">
                    <a:solidFill>
                      <a:schemeClr val="tx1"/>
                    </a:solidFill>
                  </a:rPr>
                  <a:t>f</a:t>
                </a:r>
                <a:r>
                  <a:rPr lang="en-US" spc="-40" dirty="0">
                    <a:solidFill>
                      <a:schemeClr val="tx1"/>
                    </a:solidFill>
                  </a:rPr>
                  <a:t> </a:t>
                </a:r>
                <a:r>
                  <a:rPr lang="en-US" spc="-10" dirty="0">
                    <a:solidFill>
                      <a:schemeClr val="tx1"/>
                    </a:solidFill>
                  </a:rPr>
                  <a:t>th</a:t>
                </a:r>
                <a:r>
                  <a:rPr lang="en-US" spc="-5" dirty="0">
                    <a:solidFill>
                      <a:schemeClr val="tx1"/>
                    </a:solidFill>
                  </a:rPr>
                  <a:t>e</a:t>
                </a:r>
                <a:r>
                  <a:rPr lang="en-US" spc="-40" dirty="0">
                    <a:solidFill>
                      <a:schemeClr val="tx1"/>
                    </a:solidFill>
                  </a:rPr>
                  <a:t> </a:t>
                </a:r>
                <a:r>
                  <a:rPr lang="en-US" spc="-5" dirty="0">
                    <a:solidFill>
                      <a:schemeClr val="tx1"/>
                    </a:solidFill>
                  </a:rPr>
                  <a:t>s</a:t>
                </a:r>
                <a:r>
                  <a:rPr lang="en-US" spc="-10" dirty="0">
                    <a:solidFill>
                      <a:schemeClr val="tx1"/>
                    </a:solidFill>
                  </a:rPr>
                  <a:t>urfac</a:t>
                </a:r>
                <a:r>
                  <a:rPr lang="en-US" spc="-5" dirty="0">
                    <a:solidFill>
                      <a:schemeClr val="tx1"/>
                    </a:solidFill>
                  </a:rPr>
                  <a:t>e</a:t>
                </a:r>
                <a:r>
                  <a:rPr lang="en-US" spc="-40" dirty="0">
                    <a:solidFill>
                      <a:schemeClr val="tx1"/>
                    </a:solidFill>
                  </a:rPr>
                  <a:t> </a:t>
                </a:r>
                <a:r>
                  <a:rPr lang="en-US" spc="-10" dirty="0">
                    <a:solidFill>
                      <a:schemeClr val="tx1"/>
                    </a:solidFill>
                  </a:rPr>
                  <a:t>obtaine</a:t>
                </a:r>
                <a:r>
                  <a:rPr lang="en-US" spc="-5" dirty="0">
                    <a:solidFill>
                      <a:schemeClr val="tx1"/>
                    </a:solidFill>
                  </a:rPr>
                  <a:t>d</a:t>
                </a:r>
                <a:r>
                  <a:rPr lang="en-US" spc="-40" dirty="0">
                    <a:solidFill>
                      <a:schemeClr val="tx1"/>
                    </a:solidFill>
                  </a:rPr>
                  <a:t> </a:t>
                </a:r>
                <a:r>
                  <a:rPr lang="en-US" spc="-10" dirty="0">
                    <a:solidFill>
                      <a:schemeClr val="tx1"/>
                    </a:solidFill>
                  </a:rPr>
                  <a:t>b</a:t>
                </a:r>
                <a:r>
                  <a:rPr lang="en-US" spc="-5" dirty="0">
                    <a:solidFill>
                      <a:schemeClr val="tx1"/>
                    </a:solidFill>
                  </a:rPr>
                  <a:t>y</a:t>
                </a:r>
                <a:r>
                  <a:rPr lang="en-US" spc="-40" dirty="0">
                    <a:solidFill>
                      <a:schemeClr val="tx1"/>
                    </a:solidFill>
                  </a:rPr>
                  <a:t> </a:t>
                </a:r>
                <a:r>
                  <a:rPr lang="en-US" spc="-10" dirty="0">
                    <a:solidFill>
                      <a:schemeClr val="tx1"/>
                    </a:solidFill>
                  </a:rPr>
                  <a:t>rotating th</a:t>
                </a:r>
                <a:r>
                  <a:rPr lang="en-US" spc="-5" dirty="0">
                    <a:solidFill>
                      <a:schemeClr val="tx1"/>
                    </a:solidFill>
                  </a:rPr>
                  <a:t>e </a:t>
                </a:r>
                <a:r>
                  <a:rPr lang="en-US" spc="-10" dirty="0">
                    <a:solidFill>
                      <a:schemeClr val="tx1"/>
                    </a:solidFill>
                  </a:rPr>
                  <a:t>grap</a:t>
                </a:r>
                <a:r>
                  <a:rPr lang="en-US" spc="-5" dirty="0">
                    <a:solidFill>
                      <a:schemeClr val="tx1"/>
                    </a:solidFill>
                  </a:rPr>
                  <a:t>h </a:t>
                </a:r>
                <a:r>
                  <a:rPr lang="en-US" spc="-10" dirty="0">
                    <a:solidFill>
                      <a:schemeClr val="tx1"/>
                    </a:solidFill>
                  </a:rPr>
                  <a:t>o</a:t>
                </a:r>
                <a:r>
                  <a:rPr lang="en-US" spc="-5" dirty="0">
                    <a:solidFill>
                      <a:schemeClr val="tx1"/>
                    </a:solidFill>
                  </a:rPr>
                  <a:t>f</a:t>
                </a:r>
                <a:r>
                  <a:rPr lang="en-US" dirty="0">
                    <a:solidFill>
                      <a:schemeClr val="tx1"/>
                    </a:solidFill>
                  </a:rPr>
                  <a:t> </a:t>
                </a:r>
                <a:r>
                  <a:rPr lang="en-US" spc="-35" dirty="0">
                    <a:solidFill>
                      <a:schemeClr val="tx1"/>
                    </a:solidFill>
                  </a:rPr>
                  <a:t> </a:t>
                </a:r>
                <a:r>
                  <a:rPr lang="en-US" i="1" spc="-5" dirty="0">
                    <a:solidFill>
                      <a:schemeClr val="tx1"/>
                    </a:solidFill>
                  </a:rPr>
                  <a:t>f</a:t>
                </a:r>
                <a:r>
                  <a:rPr lang="en-US" i="1" dirty="0">
                    <a:solidFill>
                      <a:schemeClr val="tx1"/>
                    </a:solidFill>
                  </a:rPr>
                  <a:t> </a:t>
                </a:r>
                <a:r>
                  <a:rPr lang="en-US" i="1" spc="-45" dirty="0">
                    <a:solidFill>
                      <a:schemeClr val="tx1"/>
                    </a:solidFill>
                  </a:rPr>
                  <a:t> </a:t>
                </a:r>
                <a:r>
                  <a:rPr lang="en-US" spc="-10" dirty="0">
                    <a:solidFill>
                      <a:schemeClr val="tx1"/>
                    </a:solidFill>
                  </a:rPr>
                  <a:t>abou</a:t>
                </a:r>
                <a:r>
                  <a:rPr lang="en-US" spc="-5" dirty="0">
                    <a:solidFill>
                      <a:schemeClr val="tx1"/>
                    </a:solidFill>
                  </a:rPr>
                  <a:t>t</a:t>
                </a:r>
                <a:r>
                  <a:rPr lang="en-US" dirty="0">
                    <a:solidFill>
                      <a:schemeClr val="tx1"/>
                    </a:solidFill>
                  </a:rPr>
                  <a:t> </a:t>
                </a:r>
                <a:r>
                  <a:rPr lang="en-US" spc="-10" dirty="0">
                    <a:solidFill>
                      <a:schemeClr val="tx1"/>
                    </a:solidFill>
                  </a:rPr>
                  <a:t>th</a:t>
                </a:r>
                <a:r>
                  <a:rPr lang="en-US" spc="-5" dirty="0">
                    <a:solidFill>
                      <a:schemeClr val="tx1"/>
                    </a:solidFill>
                  </a:rPr>
                  <a:t>e</a:t>
                </a:r>
                <a:r>
                  <a:rPr lang="en-US" spc="25" dirty="0">
                    <a:solidFill>
                      <a:schemeClr val="tx1"/>
                    </a:solidFill>
                  </a:rPr>
                  <a:t> </a:t>
                </a:r>
                <a:r>
                  <a:rPr lang="en-US" i="1" spc="-5" dirty="0">
                    <a:solidFill>
                      <a:schemeClr val="tx1"/>
                    </a:solidFill>
                  </a:rPr>
                  <a:t>x</a:t>
                </a:r>
                <a:r>
                  <a:rPr lang="en-US" spc="-10" dirty="0">
                    <a:solidFill>
                      <a:schemeClr val="tx1"/>
                    </a:solidFill>
                  </a:rPr>
                  <a:t>-axi</a:t>
                </a:r>
                <a:r>
                  <a:rPr lang="en-US" spc="-5" dirty="0">
                    <a:solidFill>
                      <a:schemeClr val="tx1"/>
                    </a:solidFill>
                  </a:rPr>
                  <a:t>s</a:t>
                </a:r>
                <a:r>
                  <a:rPr lang="en-US" dirty="0">
                    <a:solidFill>
                      <a:schemeClr val="tx1"/>
                    </a:solidFill>
                  </a:rPr>
                  <a:t> </a:t>
                </a:r>
                <a:r>
                  <a:rPr lang="en-US" spc="-5" dirty="0">
                    <a:solidFill>
                      <a:schemeClr val="tx1"/>
                    </a:solidFill>
                  </a:rPr>
                  <a:t>f</a:t>
                </a:r>
                <a:r>
                  <a:rPr lang="en-US" spc="-10" dirty="0">
                    <a:solidFill>
                      <a:schemeClr val="tx1"/>
                    </a:solidFill>
                  </a:rPr>
                  <a:t>o</a:t>
                </a:r>
                <a:r>
                  <a:rPr lang="en-US" spc="-5" dirty="0">
                    <a:solidFill>
                      <a:schemeClr val="tx1"/>
                    </a:solidFill>
                  </a:rPr>
                  <a:t>r </a:t>
                </a:r>
                <a:r>
                  <a:rPr lang="en-US" i="1" spc="-5" dirty="0">
                    <a:solidFill>
                      <a:schemeClr val="tx1"/>
                    </a:solidFill>
                  </a:rPr>
                  <a:t>a</a:t>
                </a:r>
                <a:r>
                  <a:rPr lang="en-US" i="1" spc="70" dirty="0">
                    <a:solidFill>
                      <a:schemeClr val="tx1"/>
                    </a:solidFill>
                  </a:rPr>
                  <a:t> </a:t>
                </a:r>
                <a:r>
                  <a:rPr lang="en-US" spc="-50" dirty="0">
                    <a:solidFill>
                      <a:schemeClr val="tx1"/>
                    </a:solidFill>
                  </a:rPr>
                  <a:t>≤</a:t>
                </a:r>
                <a:r>
                  <a:rPr lang="en-US" spc="-15" dirty="0">
                    <a:solidFill>
                      <a:schemeClr val="tx1"/>
                    </a:solidFill>
                  </a:rPr>
                  <a:t> </a:t>
                </a:r>
                <a:r>
                  <a:rPr lang="en-US" i="1" spc="-5" dirty="0">
                    <a:solidFill>
                      <a:schemeClr val="tx1"/>
                    </a:solidFill>
                  </a:rPr>
                  <a:t>x</a:t>
                </a:r>
                <a:r>
                  <a:rPr lang="en-US" i="1" spc="114" dirty="0">
                    <a:solidFill>
                      <a:schemeClr val="tx1"/>
                    </a:solidFill>
                  </a:rPr>
                  <a:t> </a:t>
                </a:r>
                <a:r>
                  <a:rPr lang="en-US" spc="-50" dirty="0">
                    <a:solidFill>
                      <a:schemeClr val="tx1"/>
                    </a:solidFill>
                  </a:rPr>
                  <a:t>≤</a:t>
                </a:r>
                <a:r>
                  <a:rPr lang="en-US" spc="-40" dirty="0">
                    <a:solidFill>
                      <a:schemeClr val="tx1"/>
                    </a:solidFill>
                  </a:rPr>
                  <a:t> </a:t>
                </a:r>
                <a:r>
                  <a:rPr lang="en-US" i="1" spc="-5" dirty="0">
                    <a:solidFill>
                      <a:schemeClr val="tx1"/>
                    </a:solidFill>
                  </a:rPr>
                  <a:t>b</a:t>
                </a:r>
                <a:r>
                  <a:rPr lang="en-US" i="1" spc="15" dirty="0">
                    <a:solidFill>
                      <a:schemeClr val="tx1"/>
                    </a:solidFill>
                  </a:rPr>
                  <a:t> </a:t>
                </a:r>
                <a:r>
                  <a:rPr lang="en-US" spc="-5" dirty="0">
                    <a:solidFill>
                      <a:schemeClr val="tx1"/>
                    </a:solidFill>
                  </a:rPr>
                  <a:t>is equal</a:t>
                </a:r>
                <a:r>
                  <a:rPr lang="en-US" dirty="0">
                    <a:solidFill>
                      <a:schemeClr val="tx1"/>
                    </a:solidFill>
                  </a:rPr>
                  <a:t> </a:t>
                </a:r>
                <a:r>
                  <a:rPr lang="en-US" spc="-5" dirty="0">
                    <a:solidFill>
                      <a:schemeClr val="tx1"/>
                    </a:solidFill>
                  </a:rPr>
                  <a:t>to</a:t>
                </a:r>
              </a:p>
              <a:p>
                <a:pPr marL="0" marR="5080" indent="0">
                  <a:lnSpc>
                    <a:spcPct val="100000"/>
                  </a:lnSpc>
                  <a:buNone/>
                </a:pP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ea typeface="Cambria Math" panose="02040503050406030204" pitchFamily="18" charset="0"/>
                        </a:rPr>
                        <m:t>𝜋</m:t>
                      </m:r>
                      <m:nary>
                        <m:naryPr>
                          <m:ctrlPr>
                            <a:rPr lang="en-US" b="0" i="1" smtClean="0">
                              <a:solidFill>
                                <a:schemeClr val="tx1"/>
                              </a:solidFill>
                              <a:latin typeface="Cambria Math" panose="02040503050406030204" pitchFamily="18" charset="0"/>
                              <a:ea typeface="Cambria Math" panose="02040503050406030204" pitchFamily="18" charset="0"/>
                            </a:rPr>
                          </m:ctrlPr>
                        </m:naryPr>
                        <m:sub>
                          <m:r>
                            <m:rPr>
                              <m:brk m:alnAt="23"/>
                            </m:rPr>
                            <a:rPr lang="en-US" b="0" i="1" smtClean="0">
                              <a:solidFill>
                                <a:schemeClr val="tx1"/>
                              </a:solidFill>
                              <a:latin typeface="Cambria Math" panose="02040503050406030204" pitchFamily="18" charset="0"/>
                              <a:ea typeface="Cambria Math" panose="02040503050406030204" pitchFamily="18" charset="0"/>
                            </a:rPr>
                            <m:t>𝑎</m:t>
                          </m:r>
                        </m:sub>
                        <m:sup>
                          <m:r>
                            <a:rPr lang="en-US" b="0" i="1" smtClean="0">
                              <a:solidFill>
                                <a:schemeClr val="tx1"/>
                              </a:solidFill>
                              <a:latin typeface="Cambria Math" panose="02040503050406030204" pitchFamily="18" charset="0"/>
                              <a:ea typeface="Cambria Math" panose="02040503050406030204" pitchFamily="18" charset="0"/>
                            </a:rPr>
                            <m:t>𝑏</m:t>
                          </m:r>
                        </m:sup>
                        <m:e>
                          <m:r>
                            <a:rPr lang="en-US" b="0" i="1" smtClean="0">
                              <a:solidFill>
                                <a:schemeClr val="tx1"/>
                              </a:solidFill>
                              <a:latin typeface="Cambria Math" panose="02040503050406030204" pitchFamily="18" charset="0"/>
                              <a:ea typeface="Cambria Math" panose="02040503050406030204" pitchFamily="18" charset="0"/>
                            </a:rPr>
                            <m:t>𝑓</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m:t>
                          </m:r>
                          <m:rad>
                            <m:radPr>
                              <m:degHide m:val="on"/>
                              <m:ctrlPr>
                                <a:rPr lang="en-US" b="0" i="1" smtClean="0">
                                  <a:solidFill>
                                    <a:schemeClr val="tx1"/>
                                  </a:solidFill>
                                  <a:latin typeface="Cambria Math" panose="02040503050406030204" pitchFamily="18" charset="0"/>
                                  <a:ea typeface="Cambria Math" panose="02040503050406030204" pitchFamily="18" charset="0"/>
                                </a:rPr>
                              </m:ctrlPr>
                            </m:radPr>
                            <m:deg/>
                            <m:e>
                              <m:r>
                                <a:rPr lang="en-US" b="0" i="1" smtClean="0">
                                  <a:solidFill>
                                    <a:schemeClr val="tx1"/>
                                  </a:solidFill>
                                  <a:latin typeface="Cambria Math" panose="02040503050406030204" pitchFamily="18" charset="0"/>
                                  <a:ea typeface="Cambria Math" panose="02040503050406030204" pitchFamily="18" charset="0"/>
                                </a:rPr>
                                <m:t>1+</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𝑓</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m:t>
                                  </m:r>
                                </m:e>
                                <m:sup>
                                  <m:r>
                                    <a:rPr lang="en-US" b="0" i="1" smtClean="0">
                                      <a:solidFill>
                                        <a:schemeClr val="tx1"/>
                                      </a:solidFill>
                                      <a:latin typeface="Cambria Math" panose="02040503050406030204" pitchFamily="18" charset="0"/>
                                      <a:ea typeface="Cambria Math" panose="02040503050406030204" pitchFamily="18" charset="0"/>
                                    </a:rPr>
                                    <m:t>2</m:t>
                                  </m:r>
                                </m:sup>
                              </m:sSup>
                            </m:e>
                          </m:rad>
                        </m:e>
                      </m:nary>
                      <m:r>
                        <a:rPr lang="en-US" b="0" i="1" smtClean="0">
                          <a:solidFill>
                            <a:schemeClr val="tx1"/>
                          </a:solidFill>
                          <a:latin typeface="Cambria Math" panose="02040503050406030204" pitchFamily="18" charset="0"/>
                          <a:ea typeface="Cambria Math" panose="02040503050406030204" pitchFamily="18" charset="0"/>
                        </a:rPr>
                        <m:t>𝑑𝑥</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247286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8.2  Arc Length and Surface </a:t>
            </a:r>
            <a:r>
              <a:rPr lang="en-US" sz="3100" dirty="0"/>
              <a:t>Area (</a:t>
            </a:r>
            <a:r>
              <a:rPr lang="en-US" sz="3100" dirty="0" smtClean="0"/>
              <a:t>18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6761923" cy="4370567"/>
              </a:xfrm>
            </p:spPr>
            <p:txBody>
              <a:bodyPr>
                <a:noAutofit/>
              </a:bodyPr>
              <a:lstStyle/>
              <a:p>
                <a:pPr marL="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t>:</a:t>
                </a:r>
                <a:r>
                  <a:rPr lang="en-US" dirty="0">
                    <a:solidFill>
                      <a:schemeClr val="tx1"/>
                    </a:solidFill>
                  </a:rPr>
                  <a:t> </a:t>
                </a:r>
                <a:r>
                  <a:rPr lang="en-US" spc="-140" dirty="0">
                    <a:solidFill>
                      <a:schemeClr val="tx1"/>
                    </a:solidFill>
                  </a:rPr>
                  <a:t> </a:t>
                </a:r>
                <a:r>
                  <a:rPr lang="en-US" spc="-10" dirty="0">
                    <a:solidFill>
                      <a:schemeClr val="tx1"/>
                    </a:solidFill>
                  </a:rPr>
                  <a:t>Calculat</a:t>
                </a:r>
                <a:r>
                  <a:rPr lang="en-US" spc="-5" dirty="0">
                    <a:solidFill>
                      <a:schemeClr val="tx1"/>
                    </a:solidFill>
                  </a:rPr>
                  <a:t>e</a:t>
                </a:r>
                <a:r>
                  <a:rPr lang="en-US"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 </a:t>
                </a:r>
                <a:r>
                  <a:rPr lang="en-US" spc="-10" dirty="0">
                    <a:solidFill>
                      <a:schemeClr val="tx1"/>
                    </a:solidFill>
                  </a:rPr>
                  <a:t>surfac</a:t>
                </a:r>
                <a:r>
                  <a:rPr lang="en-US" spc="-5" dirty="0">
                    <a:solidFill>
                      <a:schemeClr val="tx1"/>
                    </a:solidFill>
                  </a:rPr>
                  <a:t>e </a:t>
                </a:r>
                <a:r>
                  <a:rPr lang="en-US" spc="-10" dirty="0">
                    <a:solidFill>
                      <a:schemeClr val="tx1"/>
                    </a:solidFill>
                  </a:rPr>
                  <a:t>are</a:t>
                </a:r>
                <a:r>
                  <a:rPr lang="en-US" spc="-5" dirty="0">
                    <a:solidFill>
                      <a:schemeClr val="tx1"/>
                    </a:solidFill>
                  </a:rPr>
                  <a:t>a </a:t>
                </a:r>
                <a:r>
                  <a:rPr lang="en-US" spc="-10" dirty="0">
                    <a:solidFill>
                      <a:schemeClr val="tx1"/>
                    </a:solidFill>
                  </a:rPr>
                  <a:t>o</a:t>
                </a:r>
                <a:r>
                  <a:rPr lang="en-US" spc="-5" dirty="0">
                    <a:solidFill>
                      <a:schemeClr val="tx1"/>
                    </a:solidFill>
                  </a:rPr>
                  <a:t>f a s</a:t>
                </a:r>
                <a:r>
                  <a:rPr lang="en-US" spc="-10" dirty="0">
                    <a:solidFill>
                      <a:schemeClr val="tx1"/>
                    </a:solidFill>
                  </a:rPr>
                  <a:t>pher</a:t>
                </a:r>
                <a:r>
                  <a:rPr lang="en-US" spc="-5" dirty="0">
                    <a:solidFill>
                      <a:schemeClr val="tx1"/>
                    </a:solidFill>
                  </a:rPr>
                  <a:t>e </a:t>
                </a:r>
                <a:r>
                  <a:rPr lang="en-US" spc="-10" dirty="0">
                    <a:solidFill>
                      <a:schemeClr val="tx1"/>
                    </a:solidFill>
                  </a:rPr>
                  <a:t>o</a:t>
                </a:r>
                <a:r>
                  <a:rPr lang="en-US" spc="-5" dirty="0">
                    <a:solidFill>
                      <a:schemeClr val="tx1"/>
                    </a:solidFill>
                  </a:rPr>
                  <a:t>f r</a:t>
                </a:r>
                <a:r>
                  <a:rPr lang="en-US" spc="-10" dirty="0">
                    <a:solidFill>
                      <a:schemeClr val="tx1"/>
                    </a:solidFill>
                  </a:rPr>
                  <a:t>adiu</a:t>
                </a:r>
                <a:r>
                  <a:rPr lang="en-US" spc="-5" dirty="0">
                    <a:solidFill>
                      <a:schemeClr val="tx1"/>
                    </a:solidFill>
                  </a:rPr>
                  <a:t>s</a:t>
                </a:r>
                <a:r>
                  <a:rPr lang="en-US" spc="80" dirty="0">
                    <a:solidFill>
                      <a:schemeClr val="tx1"/>
                    </a:solidFill>
                  </a:rPr>
                  <a:t> </a:t>
                </a:r>
                <a:r>
                  <a:rPr lang="en-US" i="1" spc="30" dirty="0">
                    <a:solidFill>
                      <a:schemeClr val="tx1"/>
                    </a:solidFill>
                  </a:rPr>
                  <a:t>R</a:t>
                </a:r>
                <a:r>
                  <a:rPr lang="en-US" spc="-5" dirty="0">
                    <a:solidFill>
                      <a:schemeClr val="tx1"/>
                    </a:solidFill>
                  </a:rPr>
                  <a:t>.</a:t>
                </a:r>
                <a:endParaRPr lang="en-US" dirty="0">
                  <a:solidFill>
                    <a:schemeClr val="tx1"/>
                  </a:solidFill>
                </a:endParaRPr>
              </a:p>
              <a:p>
                <a:pPr marL="0" indent="0">
                  <a:lnSpc>
                    <a:spcPct val="100000"/>
                  </a:lnSpc>
                  <a:spcBef>
                    <a:spcPts val="590"/>
                  </a:spcBef>
                  <a:buNone/>
                </a:pPr>
                <a:r>
                  <a:rPr lang="en-US" b="1" spc="-5" dirty="0">
                    <a:solidFill>
                      <a:schemeClr val="tx1"/>
                    </a:solidFill>
                  </a:rPr>
                  <a:t>Solution   </a:t>
                </a:r>
                <a:r>
                  <a:rPr lang="en-US" b="1" spc="-105" dirty="0">
                    <a:solidFill>
                      <a:schemeClr val="tx1"/>
                    </a:solidFill>
                  </a:rPr>
                  <a:t> </a:t>
                </a:r>
                <a:r>
                  <a:rPr lang="en-US" spc="-15" dirty="0">
                    <a:solidFill>
                      <a:schemeClr val="tx1"/>
                    </a:solidFill>
                  </a:rPr>
                  <a:t>Th</a:t>
                </a:r>
                <a:r>
                  <a:rPr lang="en-US" spc="-5" dirty="0">
                    <a:solidFill>
                      <a:schemeClr val="tx1"/>
                    </a:solidFill>
                  </a:rPr>
                  <a:t>e</a:t>
                </a:r>
                <a:r>
                  <a:rPr lang="en-US" spc="50" dirty="0">
                    <a:solidFill>
                      <a:schemeClr val="tx1"/>
                    </a:solidFill>
                  </a:rPr>
                  <a:t> </a:t>
                </a:r>
                <a:r>
                  <a:rPr lang="en-US" spc="-10" dirty="0">
                    <a:solidFill>
                      <a:schemeClr val="tx1"/>
                    </a:solidFill>
                  </a:rPr>
                  <a:t>grap</a:t>
                </a:r>
                <a:r>
                  <a:rPr lang="en-US" spc="-5" dirty="0">
                    <a:solidFill>
                      <a:schemeClr val="tx1"/>
                    </a:solidFill>
                  </a:rPr>
                  <a:t>h</a:t>
                </a:r>
                <a:r>
                  <a:rPr lang="en-US" spc="50"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spc="15"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14:m>
                  <m:oMath xmlns:m="http://schemas.openxmlformats.org/officeDocument/2006/math">
                    <m:rad>
                      <m:radPr>
                        <m:degHide m:val="on"/>
                        <m:ctrlPr>
                          <a:rPr lang="en-US" i="1" spc="-40" smtClean="0">
                            <a:solidFill>
                              <a:schemeClr val="tx1"/>
                            </a:solidFill>
                            <a:latin typeface="Cambria Math" panose="02040503050406030204" pitchFamily="18" charset="0"/>
                            <a:cs typeface="Lucida Sans Unicode"/>
                          </a:rPr>
                        </m:ctrlPr>
                      </m:radPr>
                      <m:deg/>
                      <m:e>
                        <m:r>
                          <m:rPr>
                            <m:nor/>
                          </m:rPr>
                          <a:rPr lang="en-US" i="1" spc="30" dirty="0">
                            <a:solidFill>
                              <a:schemeClr val="tx1"/>
                            </a:solidFill>
                          </a:rPr>
                          <m:t>R</m:t>
                        </m:r>
                        <m:r>
                          <m:rPr>
                            <m:nor/>
                          </m:rPr>
                          <a:rPr lang="en-US" baseline="22222" dirty="0">
                            <a:solidFill>
                              <a:schemeClr val="tx1"/>
                            </a:solidFill>
                          </a:rPr>
                          <m:t>2</m:t>
                        </m:r>
                        <m:r>
                          <m:rPr>
                            <m:nor/>
                          </m:rPr>
                          <a:rPr lang="en-US" spc="120" baseline="22222" dirty="0">
                            <a:solidFill>
                              <a:schemeClr val="tx1"/>
                            </a:solidFill>
                          </a:rPr>
                          <m:t> </m:t>
                        </m:r>
                        <m:r>
                          <m:rPr>
                            <m:nor/>
                          </m:rPr>
                          <a:rPr lang="en-US" spc="-185" dirty="0">
                            <a:solidFill>
                              <a:schemeClr val="tx1"/>
                            </a:solidFill>
                          </a:rPr>
                          <m:t>−</m:t>
                        </m:r>
                        <m:r>
                          <m:rPr>
                            <m:nor/>
                          </m:rPr>
                          <a:rPr lang="en-US" spc="-70" dirty="0">
                            <a:solidFill>
                              <a:schemeClr val="tx1"/>
                            </a:solidFill>
                          </a:rPr>
                          <m:t> </m:t>
                        </m:r>
                        <m:r>
                          <m:rPr>
                            <m:nor/>
                          </m:rPr>
                          <a:rPr lang="en-US" i="1" spc="-5" dirty="0">
                            <a:solidFill>
                              <a:schemeClr val="tx1"/>
                            </a:solidFill>
                          </a:rPr>
                          <m:t>x</m:t>
                        </m:r>
                        <m:r>
                          <m:rPr>
                            <m:nor/>
                          </m:rPr>
                          <a:rPr lang="en-US" i="1" spc="-165" dirty="0">
                            <a:solidFill>
                              <a:schemeClr val="tx1"/>
                            </a:solidFill>
                          </a:rPr>
                          <m:t> </m:t>
                        </m:r>
                        <m:r>
                          <m:rPr>
                            <m:nor/>
                          </m:rPr>
                          <a:rPr lang="en-US" baseline="22222" dirty="0">
                            <a:solidFill>
                              <a:schemeClr val="tx1"/>
                            </a:solidFill>
                          </a:rPr>
                          <m:t>2</m:t>
                        </m:r>
                      </m:e>
                    </m:rad>
                  </m:oMath>
                </a14:m>
                <a:r>
                  <a:rPr lang="en-US" spc="-5" dirty="0">
                    <a:solidFill>
                      <a:schemeClr val="tx1"/>
                    </a:solidFill>
                  </a:rPr>
                  <a:t>  is</a:t>
                </a:r>
                <a:r>
                  <a:rPr lang="en-US" spc="50" dirty="0">
                    <a:solidFill>
                      <a:schemeClr val="tx1"/>
                    </a:solidFill>
                  </a:rPr>
                  <a:t> </a:t>
                </a:r>
                <a:r>
                  <a:rPr lang="en-US" spc="-5" dirty="0">
                    <a:solidFill>
                      <a:schemeClr val="tx1"/>
                    </a:solidFill>
                  </a:rPr>
                  <a:t>a</a:t>
                </a:r>
                <a:r>
                  <a:rPr lang="en-US" spc="50" dirty="0">
                    <a:solidFill>
                      <a:schemeClr val="tx1"/>
                    </a:solidFill>
                  </a:rPr>
                  <a:t> </a:t>
                </a:r>
                <a:r>
                  <a:rPr lang="en-US" spc="-5" dirty="0">
                    <a:solidFill>
                      <a:schemeClr val="tx1"/>
                    </a:solidFill>
                  </a:rPr>
                  <a:t>semicircle</a:t>
                </a:r>
                <a:r>
                  <a:rPr lang="en-US" spc="50" dirty="0">
                    <a:solidFill>
                      <a:schemeClr val="tx1"/>
                    </a:solidFill>
                  </a:rPr>
                  <a:t> </a:t>
                </a:r>
                <a:r>
                  <a:rPr lang="en-US" spc="-10" dirty="0">
                    <a:solidFill>
                      <a:schemeClr val="tx1"/>
                    </a:solidFill>
                  </a:rPr>
                  <a:t>o</a:t>
                </a:r>
                <a:r>
                  <a:rPr lang="en-US" spc="-5" dirty="0">
                    <a:solidFill>
                      <a:schemeClr val="tx1"/>
                    </a:solidFill>
                  </a:rPr>
                  <a:t>f</a:t>
                </a:r>
                <a:r>
                  <a:rPr lang="en-US" spc="50" dirty="0">
                    <a:solidFill>
                      <a:schemeClr val="tx1"/>
                    </a:solidFill>
                  </a:rPr>
                  <a:t> </a:t>
                </a:r>
                <a:r>
                  <a:rPr lang="en-US" spc="-5" dirty="0">
                    <a:solidFill>
                      <a:schemeClr val="tx1"/>
                    </a:solidFill>
                  </a:rPr>
                  <a:t>radius</a:t>
                </a:r>
                <a:r>
                  <a:rPr lang="en-US" dirty="0">
                    <a:solidFill>
                      <a:schemeClr val="tx1"/>
                    </a:solidFill>
                  </a:rPr>
                  <a:t> </a:t>
                </a:r>
                <a:r>
                  <a:rPr lang="en-US" spc="-120" dirty="0">
                    <a:solidFill>
                      <a:schemeClr val="tx1"/>
                    </a:solidFill>
                  </a:rPr>
                  <a:t> </a:t>
                </a:r>
                <a:r>
                  <a:rPr lang="en-US" i="1" spc="-10" dirty="0">
                    <a:solidFill>
                      <a:schemeClr val="tx1"/>
                    </a:solidFill>
                  </a:rPr>
                  <a:t>R</a:t>
                </a:r>
                <a:r>
                  <a:rPr lang="en-US" i="1" spc="95" dirty="0">
                    <a:solidFill>
                      <a:schemeClr val="tx1"/>
                    </a:solidFill>
                  </a:rPr>
                  <a:t> </a:t>
                </a:r>
                <a:r>
                  <a:rPr lang="en-US" spc="-5" dirty="0">
                    <a:solidFill>
                      <a:schemeClr val="tx1"/>
                    </a:solidFill>
                  </a:rPr>
                  <a:t>(Figure</a:t>
                </a:r>
                <a:r>
                  <a:rPr lang="en-US" spc="50" dirty="0">
                    <a:solidFill>
                      <a:schemeClr val="tx1"/>
                    </a:solidFill>
                  </a:rPr>
                  <a:t> </a:t>
                </a:r>
                <a:r>
                  <a:rPr lang="en-US" spc="-5" dirty="0">
                    <a:solidFill>
                      <a:schemeClr val="tx1"/>
                    </a:solidFill>
                  </a:rPr>
                  <a:t>10).</a:t>
                </a:r>
                <a:r>
                  <a:rPr lang="en-US" spc="50" dirty="0">
                    <a:solidFill>
                      <a:schemeClr val="tx1"/>
                    </a:solidFill>
                  </a:rPr>
                  <a:t> </a:t>
                </a:r>
                <a:r>
                  <a:rPr lang="en-US" spc="-10" dirty="0">
                    <a:solidFill>
                      <a:schemeClr val="tx1"/>
                    </a:solidFill>
                  </a:rPr>
                  <a:t>We obtai</a:t>
                </a:r>
                <a:r>
                  <a:rPr lang="en-US" spc="-5" dirty="0">
                    <a:solidFill>
                      <a:schemeClr val="tx1"/>
                    </a:solidFill>
                  </a:rPr>
                  <a:t>n a </a:t>
                </a:r>
                <a:r>
                  <a:rPr lang="en-US" spc="-10" dirty="0">
                    <a:solidFill>
                      <a:schemeClr val="tx1"/>
                    </a:solidFill>
                  </a:rPr>
                  <a:t>spher</a:t>
                </a:r>
                <a:r>
                  <a:rPr lang="en-US" spc="-5" dirty="0">
                    <a:solidFill>
                      <a:schemeClr val="tx1"/>
                    </a:solidFill>
                  </a:rPr>
                  <a:t>e </a:t>
                </a:r>
                <a:r>
                  <a:rPr lang="en-US" spc="-10" dirty="0">
                    <a:solidFill>
                      <a:schemeClr val="tx1"/>
                    </a:solidFill>
                  </a:rPr>
                  <a:t>b</a:t>
                </a:r>
                <a:r>
                  <a:rPr lang="en-US" spc="-5" dirty="0">
                    <a:solidFill>
                      <a:schemeClr val="tx1"/>
                    </a:solidFill>
                  </a:rPr>
                  <a:t>y r</a:t>
                </a:r>
                <a:r>
                  <a:rPr lang="en-US" spc="-10" dirty="0">
                    <a:solidFill>
                      <a:schemeClr val="tx1"/>
                    </a:solidFill>
                  </a:rPr>
                  <a:t>otatin</a:t>
                </a:r>
                <a:r>
                  <a:rPr lang="en-US" spc="-5" dirty="0">
                    <a:solidFill>
                      <a:schemeClr val="tx1"/>
                    </a:solidFill>
                  </a:rPr>
                  <a:t>g it </a:t>
                </a:r>
                <a:r>
                  <a:rPr lang="en-US" spc="-10" dirty="0">
                    <a:solidFill>
                      <a:schemeClr val="tx1"/>
                    </a:solidFill>
                  </a:rPr>
                  <a:t>abou</a:t>
                </a:r>
                <a:r>
                  <a:rPr lang="en-US" spc="-5" dirty="0">
                    <a:solidFill>
                      <a:schemeClr val="tx1"/>
                    </a:solidFill>
                  </a:rPr>
                  <a:t>t</a:t>
                </a:r>
                <a:r>
                  <a:rPr lang="en-US" dirty="0">
                    <a:solidFill>
                      <a:schemeClr val="tx1"/>
                    </a:solidFill>
                  </a:rPr>
                  <a:t> </a:t>
                </a:r>
                <a:r>
                  <a:rPr lang="en-US" spc="-10" dirty="0">
                    <a:solidFill>
                      <a:schemeClr val="tx1"/>
                    </a:solidFill>
                  </a:rPr>
                  <a:t>th</a:t>
                </a:r>
                <a:r>
                  <a:rPr lang="en-US" spc="-5" dirty="0">
                    <a:solidFill>
                      <a:schemeClr val="tx1"/>
                    </a:solidFill>
                  </a:rPr>
                  <a:t>e</a:t>
                </a:r>
                <a:r>
                  <a:rPr lang="en-US" spc="25" dirty="0">
                    <a:solidFill>
                      <a:schemeClr val="tx1"/>
                    </a:solidFill>
                  </a:rPr>
                  <a:t> </a:t>
                </a:r>
                <a:r>
                  <a:rPr lang="en-US" i="1" spc="-5" dirty="0">
                    <a:solidFill>
                      <a:schemeClr val="tx1"/>
                    </a:solidFill>
                  </a:rPr>
                  <a:t>x</a:t>
                </a:r>
                <a:r>
                  <a:rPr lang="en-US" spc="-5" dirty="0">
                    <a:solidFill>
                      <a:schemeClr val="tx1"/>
                    </a:solidFill>
                  </a:rPr>
                  <a:t>-axis. </a:t>
                </a:r>
                <a:r>
                  <a:rPr lang="en-US" spc="-10" dirty="0">
                    <a:solidFill>
                      <a:schemeClr val="tx1"/>
                    </a:solidFill>
                  </a:rPr>
                  <a:t>S</a:t>
                </a:r>
                <a14:m>
                  <m:oMath xmlns:m="http://schemas.openxmlformats.org/officeDocument/2006/math">
                    <m:r>
                      <m:rPr>
                        <m:sty m:val="p"/>
                      </m:rPr>
                      <a:rPr lang="en-US" b="0" i="0" spc="-5" smtClean="0">
                        <a:solidFill>
                          <a:schemeClr val="tx1"/>
                        </a:solidFill>
                        <a:latin typeface="Cambria Math" panose="02040503050406030204" pitchFamily="18" charset="0"/>
                        <a:cs typeface="Times New Roman"/>
                      </a:rPr>
                      <m:t>ince</m:t>
                    </m:r>
                    <m:r>
                      <a:rPr lang="en-US" b="0" i="0" spc="-5" smtClean="0">
                        <a:solidFill>
                          <a:schemeClr val="tx1"/>
                        </a:solidFill>
                        <a:latin typeface="Cambria Math" panose="02040503050406030204" pitchFamily="18" charset="0"/>
                        <a:cs typeface="Times New Roman"/>
                      </a:rPr>
                      <m:t>  </m:t>
                    </m:r>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𝑓</m:t>
                        </m:r>
                      </m:e>
                      <m:sup>
                        <m:r>
                          <a:rPr lang="en-US" b="0" i="1" spc="-5" smtClean="0">
                            <a:solidFill>
                              <a:schemeClr val="tx1"/>
                            </a:solidFill>
                            <a:latin typeface="Cambria Math" panose="02040503050406030204" pitchFamily="18" charset="0"/>
                            <a:cs typeface="Times New Roman"/>
                          </a:rPr>
                          <m:t>′</m:t>
                        </m:r>
                      </m:sup>
                    </m:sSup>
                    <m:d>
                      <m:dPr>
                        <m:ctrlPr>
                          <a:rPr lang="en-US" b="0"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𝑥</m:t>
                        </m:r>
                      </m:e>
                    </m:d>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𝑥</m:t>
                        </m:r>
                      </m:num>
                      <m:den>
                        <m:rad>
                          <m:radPr>
                            <m:degHide m:val="on"/>
                            <m:ctrlPr>
                              <a:rPr lang="en-US" i="1" spc="-40">
                                <a:solidFill>
                                  <a:schemeClr val="tx1"/>
                                </a:solidFill>
                                <a:latin typeface="Cambria Math" panose="02040503050406030204" pitchFamily="18" charset="0"/>
                                <a:cs typeface="Lucida Sans Unicode"/>
                              </a:rPr>
                            </m:ctrlPr>
                          </m:radPr>
                          <m:deg/>
                          <m:e>
                            <m:r>
                              <m:rPr>
                                <m:nor/>
                              </m:rPr>
                              <a:rPr lang="en-US" i="1" spc="30" dirty="0">
                                <a:solidFill>
                                  <a:schemeClr val="tx1"/>
                                </a:solidFill>
                              </a:rPr>
                              <m:t>R</m:t>
                            </m:r>
                            <m:r>
                              <m:rPr>
                                <m:nor/>
                              </m:rPr>
                              <a:rPr lang="en-US" baseline="22222" dirty="0">
                                <a:solidFill>
                                  <a:schemeClr val="tx1"/>
                                </a:solidFill>
                              </a:rPr>
                              <m:t>2</m:t>
                            </m:r>
                            <m:r>
                              <m:rPr>
                                <m:nor/>
                              </m:rPr>
                              <a:rPr lang="en-US" spc="120" baseline="22222" dirty="0">
                                <a:solidFill>
                                  <a:schemeClr val="tx1"/>
                                </a:solidFill>
                              </a:rPr>
                              <m:t> </m:t>
                            </m:r>
                            <m:r>
                              <m:rPr>
                                <m:nor/>
                              </m:rPr>
                              <a:rPr lang="en-US" spc="-185" dirty="0">
                                <a:solidFill>
                                  <a:schemeClr val="tx1"/>
                                </a:solidFill>
                              </a:rPr>
                              <m:t>−</m:t>
                            </m:r>
                            <m:r>
                              <m:rPr>
                                <m:nor/>
                              </m:rPr>
                              <a:rPr lang="en-US" spc="-70" dirty="0">
                                <a:solidFill>
                                  <a:schemeClr val="tx1"/>
                                </a:solidFill>
                              </a:rPr>
                              <m:t> </m:t>
                            </m:r>
                            <m:r>
                              <m:rPr>
                                <m:nor/>
                              </m:rPr>
                              <a:rPr lang="en-US" i="1" spc="-5" dirty="0">
                                <a:solidFill>
                                  <a:schemeClr val="tx1"/>
                                </a:solidFill>
                              </a:rPr>
                              <m:t>x</m:t>
                            </m:r>
                            <m:r>
                              <m:rPr>
                                <m:nor/>
                              </m:rPr>
                              <a:rPr lang="en-US" i="1" spc="-165" dirty="0">
                                <a:solidFill>
                                  <a:schemeClr val="tx1"/>
                                </a:solidFill>
                              </a:rPr>
                              <m:t> </m:t>
                            </m:r>
                            <m:r>
                              <m:rPr>
                                <m:nor/>
                              </m:rPr>
                              <a:rPr lang="en-US" baseline="22222" dirty="0">
                                <a:solidFill>
                                  <a:schemeClr val="tx1"/>
                                </a:solidFill>
                              </a:rPr>
                              <m:t>2</m:t>
                            </m:r>
                          </m:e>
                        </m:rad>
                      </m:den>
                    </m:f>
                  </m:oMath>
                </a14:m>
                <a:r>
                  <a:rPr lang="en-US" dirty="0">
                    <a:solidFill>
                      <a:schemeClr val="tx1"/>
                    </a:solidFill>
                  </a:rPr>
                  <a:t> ,</a:t>
                </a:r>
              </a:p>
              <a:p>
                <a:pPr marL="0" indent="0">
                  <a:lnSpc>
                    <a:spcPct val="100000"/>
                  </a:lnSpc>
                  <a:spcBef>
                    <a:spcPts val="590"/>
                  </a:spcBef>
                  <a:buNone/>
                </a:pPr>
                <a:r>
                  <a:rPr lang="en-US" dirty="0"/>
                  <a:t>we obtain  </a:t>
                </a:r>
                <a14:m>
                  <m:oMath xmlns:m="http://schemas.openxmlformats.org/officeDocument/2006/math">
                    <m:r>
                      <a:rPr lang="en-US" b="0" i="1" smtClean="0">
                        <a:solidFill>
                          <a:schemeClr val="tx1"/>
                        </a:solidFill>
                        <a:latin typeface="Cambria Math" panose="02040503050406030204" pitchFamily="18" charset="0"/>
                        <a:cs typeface="Times New Roman"/>
                      </a:rPr>
                      <m:t>1+</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𝑓</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=1+</m:t>
                    </m:r>
                    <m:f>
                      <m:fPr>
                        <m:ctrlPr>
                          <a:rPr lang="en-US" b="0" i="1" smtClean="0">
                            <a:solidFill>
                              <a:schemeClr val="tx1"/>
                            </a:solidFill>
                            <a:latin typeface="Cambria Math" panose="02040503050406030204" pitchFamily="18" charset="0"/>
                            <a:cs typeface="Times New Roman"/>
                          </a:rPr>
                        </m:ctrlPr>
                      </m:fPr>
                      <m:num>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num>
                      <m:den>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𝑅</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 </m:t>
                            </m:r>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den>
                    </m:f>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sSup>
                          <m:sSupPr>
                            <m:ctrlPr>
                              <a:rPr lang="en-US" i="1">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𝑅</m:t>
                            </m:r>
                          </m:e>
                          <m:sup>
                            <m:r>
                              <a:rPr lang="en-US" i="1">
                                <a:solidFill>
                                  <a:schemeClr val="tx1"/>
                                </a:solidFill>
                                <a:latin typeface="Cambria Math" panose="02040503050406030204" pitchFamily="18" charset="0"/>
                                <a:cs typeface="Times New Roman"/>
                              </a:rPr>
                              <m:t>2</m:t>
                            </m:r>
                          </m:sup>
                        </m:sSup>
                      </m:num>
                      <m:den>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𝑅</m:t>
                            </m:r>
                          </m:e>
                          <m:sup>
                            <m:r>
                              <a:rPr lang="en-US" i="1">
                                <a:solidFill>
                                  <a:schemeClr val="tx1"/>
                                </a:solidFill>
                                <a:latin typeface="Cambria Math" panose="02040503050406030204" pitchFamily="18" charset="0"/>
                                <a:cs typeface="Times New Roman"/>
                              </a:rPr>
                              <m:t>2</m:t>
                            </m:r>
                          </m:sup>
                        </m:sSup>
                        <m:r>
                          <a:rPr lang="en-US" i="1">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 </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den>
                    </m:f>
                  </m:oMath>
                </a14:m>
                <a:r>
                  <a:rPr lang="en-US" dirty="0">
                    <a:solidFill>
                      <a:schemeClr val="tx1"/>
                    </a:solidFill>
                  </a:rPr>
                  <a:t>.  So,</a:t>
                </a:r>
              </a:p>
              <a:p>
                <a:pPr marL="0" indent="0">
                  <a:lnSpc>
                    <a:spcPct val="100000"/>
                  </a:lnSpc>
                  <a:spcBef>
                    <a:spcPts val="590"/>
                  </a:spcBef>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ea typeface="Cambria Math" panose="02040503050406030204" pitchFamily="18" charset="0"/>
                        </a:rPr>
                        <m:t>𝜋</m:t>
                      </m:r>
                      <m:nary>
                        <m:naryPr>
                          <m:ctrlPr>
                            <a:rPr lang="en-US" b="0" i="1" smtClean="0">
                              <a:solidFill>
                                <a:schemeClr val="tx1"/>
                              </a:solidFill>
                              <a:latin typeface="Cambria Math" panose="02040503050406030204" pitchFamily="18" charset="0"/>
                              <a:ea typeface="Cambria Math" panose="02040503050406030204" pitchFamily="18" charset="0"/>
                            </a:rPr>
                          </m:ctrlPr>
                        </m:naryPr>
                        <m:sub>
                          <m:r>
                            <m:rPr>
                              <m:brk m:alnAt="23"/>
                            </m:rP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𝑅</m:t>
                          </m:r>
                        </m:sub>
                        <m:sup>
                          <m:r>
                            <a:rPr lang="en-US" b="0" i="1" smtClean="0">
                              <a:solidFill>
                                <a:schemeClr val="tx1"/>
                              </a:solidFill>
                              <a:latin typeface="Cambria Math" panose="02040503050406030204" pitchFamily="18" charset="0"/>
                              <a:ea typeface="Cambria Math" panose="02040503050406030204" pitchFamily="18" charset="0"/>
                            </a:rPr>
                            <m:t>𝑅</m:t>
                          </m:r>
                        </m:sup>
                        <m:e>
                          <m:rad>
                            <m:radPr>
                              <m:degHide m:val="on"/>
                              <m:ctrlPr>
                                <a:rPr lang="en-US" b="0" i="1" smtClean="0">
                                  <a:solidFill>
                                    <a:schemeClr val="tx1"/>
                                  </a:solidFill>
                                  <a:latin typeface="Cambria Math" panose="02040503050406030204" pitchFamily="18" charset="0"/>
                                  <a:ea typeface="Cambria Math" panose="02040503050406030204" pitchFamily="18" charset="0"/>
                                </a:rPr>
                              </m:ctrlPr>
                            </m:radPr>
                            <m:deg/>
                            <m:e>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𝑅</m:t>
                                  </m:r>
                                </m:e>
                                <m:sup>
                                  <m:r>
                                    <a:rPr lang="en-US" i="1">
                                      <a:solidFill>
                                        <a:schemeClr val="tx1"/>
                                      </a:solidFill>
                                      <a:latin typeface="Cambria Math" panose="02040503050406030204" pitchFamily="18" charset="0"/>
                                      <a:cs typeface="Times New Roman"/>
                                    </a:rPr>
                                    <m:t>2</m:t>
                                  </m:r>
                                </m:sup>
                              </m:sSup>
                              <m:r>
                                <a:rPr lang="en-US" i="1">
                                  <a:solidFill>
                                    <a:schemeClr val="tx1"/>
                                  </a:solidFill>
                                  <a:latin typeface="Cambria Math" panose="02040503050406030204" pitchFamily="18" charset="0"/>
                                  <a:cs typeface="Times New Roman"/>
                                </a:rPr>
                                <m:t>−</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e>
                          </m:rad>
                        </m:e>
                      </m:nary>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𝑅</m:t>
                          </m:r>
                        </m:num>
                        <m:den>
                          <m:rad>
                            <m:radPr>
                              <m:degHide m:val="on"/>
                              <m:ctrlPr>
                                <a:rPr lang="en-US" b="0" i="1" smtClean="0">
                                  <a:solidFill>
                                    <a:schemeClr val="tx1"/>
                                  </a:solidFill>
                                  <a:latin typeface="Cambria Math" panose="02040503050406030204" pitchFamily="18" charset="0"/>
                                  <a:ea typeface="Cambria Math" panose="02040503050406030204" pitchFamily="18" charset="0"/>
                                </a:rPr>
                              </m:ctrlPr>
                            </m:radPr>
                            <m:deg/>
                            <m:e>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𝑅</m:t>
                                  </m:r>
                                </m:e>
                                <m:sup>
                                  <m:r>
                                    <a:rPr lang="en-US" i="1">
                                      <a:solidFill>
                                        <a:schemeClr val="tx1"/>
                                      </a:solidFill>
                                      <a:latin typeface="Cambria Math" panose="02040503050406030204" pitchFamily="18" charset="0"/>
                                      <a:cs typeface="Times New Roman"/>
                                    </a:rPr>
                                    <m:t>2</m:t>
                                  </m:r>
                                </m:sup>
                              </m:sSup>
                              <m:r>
                                <a:rPr lang="en-US" i="1">
                                  <a:solidFill>
                                    <a:schemeClr val="tx1"/>
                                  </a:solidFill>
                                  <a:latin typeface="Cambria Math" panose="02040503050406030204" pitchFamily="18" charset="0"/>
                                  <a:cs typeface="Times New Roman"/>
                                </a:rPr>
                                <m:t>−</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e>
                          </m:rad>
                        </m:den>
                      </m:f>
                      <m:r>
                        <a:rPr lang="en-US" b="0" i="1" smtClean="0">
                          <a:solidFill>
                            <a:schemeClr val="tx1"/>
                          </a:solidFill>
                          <a:latin typeface="Cambria Math" panose="02040503050406030204" pitchFamily="18" charset="0"/>
                          <a:ea typeface="Cambria Math" panose="02040503050406030204" pitchFamily="18" charset="0"/>
                        </a:rPr>
                        <m:t>𝑑𝑥</m:t>
                      </m:r>
                      <m:r>
                        <a:rPr lang="en-US" b="0" i="1" smtClean="0">
                          <a:solidFill>
                            <a:schemeClr val="tx1"/>
                          </a:solidFill>
                          <a:latin typeface="Cambria Math" panose="02040503050406030204" pitchFamily="18" charset="0"/>
                          <a:ea typeface="Cambria Math" panose="02040503050406030204" pitchFamily="18" charset="0"/>
                        </a:rPr>
                        <m:t>=2</m:t>
                      </m:r>
                      <m:r>
                        <a:rPr lang="en-US" b="0" i="1" smtClean="0">
                          <a:solidFill>
                            <a:schemeClr val="tx1"/>
                          </a:solidFill>
                          <a:latin typeface="Cambria Math" panose="02040503050406030204" pitchFamily="18" charset="0"/>
                          <a:ea typeface="Cambria Math" panose="02040503050406030204" pitchFamily="18" charset="0"/>
                        </a:rPr>
                        <m:t>𝜋</m:t>
                      </m:r>
                      <m:nary>
                        <m:naryPr>
                          <m:ctrlPr>
                            <a:rPr lang="en-US" b="0" i="1" smtClean="0">
                              <a:solidFill>
                                <a:schemeClr val="tx1"/>
                              </a:solidFill>
                              <a:latin typeface="Cambria Math" panose="02040503050406030204" pitchFamily="18" charset="0"/>
                              <a:ea typeface="Cambria Math" panose="02040503050406030204" pitchFamily="18" charset="0"/>
                            </a:rPr>
                          </m:ctrlPr>
                        </m:naryPr>
                        <m:sub>
                          <m:r>
                            <m:rPr>
                              <m:brk m:alnAt="23"/>
                            </m:rP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𝑅</m:t>
                          </m:r>
                        </m:sub>
                        <m:sup>
                          <m:r>
                            <a:rPr lang="en-US" b="0" i="1" smtClean="0">
                              <a:solidFill>
                                <a:schemeClr val="tx1"/>
                              </a:solidFill>
                              <a:latin typeface="Cambria Math" panose="02040503050406030204" pitchFamily="18" charset="0"/>
                              <a:ea typeface="Cambria Math" panose="02040503050406030204" pitchFamily="18" charset="0"/>
                            </a:rPr>
                            <m:t>𝑅</m:t>
                          </m:r>
                        </m:sup>
                        <m:e>
                          <m:r>
                            <a:rPr lang="en-US" b="0" i="1" smtClean="0">
                              <a:solidFill>
                                <a:schemeClr val="tx1"/>
                              </a:solidFill>
                              <a:latin typeface="Cambria Math" panose="02040503050406030204" pitchFamily="18" charset="0"/>
                              <a:ea typeface="Cambria Math" panose="02040503050406030204" pitchFamily="18" charset="0"/>
                            </a:rPr>
                            <m:t>𝑑𝑥</m:t>
                          </m:r>
                        </m:e>
                      </m:nary>
                    </m:oMath>
                  </m:oMathPara>
                </a14:m>
                <a:endParaRPr lang="en-US" b="0" i="1" dirty="0">
                  <a:solidFill>
                    <a:schemeClr val="tx1"/>
                  </a:solidFill>
                  <a:latin typeface="Cambria Math" panose="02040503050406030204" pitchFamily="18" charset="0"/>
                  <a:ea typeface="Cambria Math" panose="02040503050406030204" pitchFamily="18" charset="0"/>
                </a:endParaRPr>
              </a:p>
              <a:p>
                <a:pPr marL="0" indent="0">
                  <a:lnSpc>
                    <a:spcPct val="100000"/>
                  </a:lnSpc>
                  <a:spcBef>
                    <a:spcPts val="590"/>
                  </a:spcBef>
                  <a:buNone/>
                </a:pPr>
                <a:endParaRPr lang="en-US" b="0" i="1" dirty="0">
                  <a:solidFill>
                    <a:schemeClr val="tx1"/>
                  </a:solidFill>
                  <a:latin typeface="Cambria Math" panose="02040503050406030204" pitchFamily="18" charset="0"/>
                  <a:ea typeface="Cambria Math" panose="02040503050406030204" pitchFamily="18" charset="0"/>
                </a:endParaRPr>
              </a:p>
              <a:p>
                <a:pPr marL="0" indent="0">
                  <a:lnSpc>
                    <a:spcPct val="100000"/>
                  </a:lnSpc>
                  <a:spcBef>
                    <a:spcPts val="590"/>
                  </a:spcBef>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=2</m:t>
                      </m:r>
                      <m:r>
                        <a:rPr lang="en-US" b="0" i="1" smtClean="0">
                          <a:solidFill>
                            <a:schemeClr val="tx1"/>
                          </a:solidFill>
                          <a:latin typeface="Cambria Math" panose="02040503050406030204" pitchFamily="18" charset="0"/>
                          <a:ea typeface="Cambria Math" panose="02040503050406030204" pitchFamily="18" charset="0"/>
                        </a:rPr>
                        <m:t>𝜋</m:t>
                      </m:r>
                      <m:r>
                        <a:rPr lang="en-US" b="0" i="1" smtClean="0">
                          <a:solidFill>
                            <a:schemeClr val="tx1"/>
                          </a:solidFill>
                          <a:latin typeface="Cambria Math" panose="02040503050406030204" pitchFamily="18" charset="0"/>
                          <a:ea typeface="Cambria Math" panose="02040503050406030204" pitchFamily="18" charset="0"/>
                        </a:rPr>
                        <m:t>𝑥</m:t>
                      </m:r>
                      <m:sSubSup>
                        <m:sSubSupPr>
                          <m:ctrlPr>
                            <a:rPr lang="en-US" b="0" i="1" smtClean="0">
                              <a:solidFill>
                                <a:schemeClr val="tx1"/>
                              </a:solidFill>
                              <a:latin typeface="Cambria Math" panose="02040503050406030204" pitchFamily="18" charset="0"/>
                              <a:ea typeface="Cambria Math" panose="02040503050406030204" pitchFamily="18" charset="0"/>
                            </a:rPr>
                          </m:ctrlPr>
                        </m:sSubSupPr>
                        <m:e>
                          <m:r>
                            <a:rPr lang="en-US" b="0" i="1" smtClean="0">
                              <a:solidFill>
                                <a:schemeClr val="tx1"/>
                              </a:solidFill>
                              <a:latin typeface="Cambria Math" panose="02040503050406030204" pitchFamily="18" charset="0"/>
                              <a:ea typeface="Cambria Math" panose="02040503050406030204" pitchFamily="18" charset="0"/>
                            </a:rPr>
                            <m:t>|</m:t>
                          </m:r>
                        </m:e>
                        <m: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𝑅</m:t>
                          </m:r>
                        </m:sub>
                        <m:sup>
                          <m:r>
                            <a:rPr lang="en-US" b="0" i="1" smtClean="0">
                              <a:solidFill>
                                <a:schemeClr val="tx1"/>
                              </a:solidFill>
                              <a:latin typeface="Cambria Math" panose="02040503050406030204" pitchFamily="18" charset="0"/>
                              <a:ea typeface="Cambria Math" panose="02040503050406030204" pitchFamily="18" charset="0"/>
                            </a:rPr>
                            <m:t>𝑅</m:t>
                          </m:r>
                        </m:sup>
                      </m:sSubSup>
                      <m:r>
                        <a:rPr lang="en-US" b="0" i="1" smtClean="0">
                          <a:solidFill>
                            <a:schemeClr val="tx1"/>
                          </a:solidFill>
                          <a:latin typeface="Cambria Math" panose="02040503050406030204" pitchFamily="18" charset="0"/>
                          <a:ea typeface="Cambria Math" panose="02040503050406030204" pitchFamily="18" charset="0"/>
                        </a:rPr>
                        <m:t>=4</m:t>
                      </m:r>
                      <m:r>
                        <a:rPr lang="en-US" b="0" i="1" smtClean="0">
                          <a:solidFill>
                            <a:schemeClr val="tx1"/>
                          </a:solidFill>
                          <a:latin typeface="Cambria Math" panose="02040503050406030204" pitchFamily="18" charset="0"/>
                          <a:ea typeface="Cambria Math" panose="02040503050406030204" pitchFamily="18" charset="0"/>
                        </a:rPr>
                        <m:t>𝜋</m:t>
                      </m:r>
                      <m:r>
                        <a:rPr lang="en-US" b="0" i="1" smtClean="0">
                          <a:solidFill>
                            <a:schemeClr val="tx1"/>
                          </a:solidFill>
                          <a:latin typeface="Cambria Math" panose="02040503050406030204" pitchFamily="18" charset="0"/>
                          <a:ea typeface="Cambria Math" panose="02040503050406030204" pitchFamily="18" charset="0"/>
                        </a:rPr>
                        <m:t>𝑅</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6761923" cy="4370567"/>
              </a:xfrm>
              <a:blipFill>
                <a:blip r:embed="rId2"/>
                <a:stretch>
                  <a:fillRect l="-1081" t="-976"/>
                </a:stretch>
              </a:blipFill>
            </p:spPr>
            <p:txBody>
              <a:bodyPr/>
              <a:lstStyle/>
              <a:p>
                <a:r>
                  <a:rPr lang="en-US">
                    <a:noFill/>
                  </a:rPr>
                  <a:t> </a:t>
                </a:r>
              </a:p>
            </p:txBody>
          </p:sp>
        </mc:Fallback>
      </mc:AlternateContent>
      <p:pic>
        <p:nvPicPr>
          <p:cNvPr id="5" name="Picture 2" descr="A graph shows the semicircle f of x equals square root of quantity capital R squared plus x squared rotated about the x axis to obtain a sphere. The x axis ranges from negative capital R to capital R. The y axis is not scaled and the z axis is not shown. The curve of f of x equals square root of quantity capital R squared plus x squared is a semicircle that begins on the negative x axis at point negative capital R, reaches a maximum on the y axis, and ends on the positive x axis at point capital R. A circular arrow is around the x axis. A sphere with the same radius as the semicircle is centered at the origin."/>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04135" y="1371600"/>
            <a:ext cx="4646519" cy="4791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03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8.2  Arc Length and Surface </a:t>
            </a:r>
            <a:r>
              <a:rPr lang="en-US" sz="3100" dirty="0"/>
              <a:t>Area (</a:t>
            </a:r>
            <a:r>
              <a:rPr lang="en-US" sz="3100" dirty="0" smtClean="0"/>
              <a:t>19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b="1" u="sng" spc="-170" dirty="0" smtClean="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dirty="0"/>
                  <a:t>:</a:t>
                </a:r>
                <a:r>
                  <a:rPr lang="en-US" dirty="0">
                    <a:solidFill>
                      <a:schemeClr val="tx1"/>
                    </a:solidFill>
                  </a:rPr>
                  <a:t>  </a:t>
                </a:r>
                <a:r>
                  <a:rPr lang="en-US" spc="-140" dirty="0">
                    <a:solidFill>
                      <a:schemeClr val="tx1"/>
                    </a:solidFill>
                  </a:rPr>
                  <a:t> </a:t>
                </a:r>
                <a:r>
                  <a:rPr lang="en-US" spc="-10" dirty="0">
                    <a:solidFill>
                      <a:schemeClr val="tx1"/>
                    </a:solidFill>
                  </a:rPr>
                  <a:t>We find</a:t>
                </a:r>
                <a:r>
                  <a:rPr lang="en-US" spc="45" dirty="0">
                    <a:solidFill>
                      <a:schemeClr val="tx1"/>
                    </a:solidFill>
                  </a:rPr>
                  <a:t> </a:t>
                </a:r>
                <a:r>
                  <a:rPr lang="en-US" spc="-10" dirty="0">
                    <a:solidFill>
                      <a:schemeClr val="tx1"/>
                    </a:solidFill>
                  </a:rPr>
                  <a:t>th</a:t>
                </a:r>
                <a:r>
                  <a:rPr lang="en-US" spc="-5" dirty="0">
                    <a:solidFill>
                      <a:schemeClr val="tx1"/>
                    </a:solidFill>
                  </a:rPr>
                  <a:t>e</a:t>
                </a:r>
                <a:r>
                  <a:rPr lang="en-US" spc="45" dirty="0">
                    <a:solidFill>
                      <a:schemeClr val="tx1"/>
                    </a:solidFill>
                  </a:rPr>
                  <a:t> </a:t>
                </a:r>
                <a:r>
                  <a:rPr lang="en-US" spc="-5" dirty="0">
                    <a:solidFill>
                      <a:schemeClr val="tx1"/>
                    </a:solidFill>
                  </a:rPr>
                  <a:t>s</a:t>
                </a:r>
                <a:r>
                  <a:rPr lang="en-US" spc="-10" dirty="0">
                    <a:solidFill>
                      <a:schemeClr val="tx1"/>
                    </a:solidFill>
                  </a:rPr>
                  <a:t>urfac</a:t>
                </a:r>
                <a:r>
                  <a:rPr lang="en-US" spc="-5" dirty="0">
                    <a:solidFill>
                      <a:schemeClr val="tx1"/>
                    </a:solidFill>
                  </a:rPr>
                  <a:t>e</a:t>
                </a:r>
                <a:r>
                  <a:rPr lang="en-US" spc="45" dirty="0">
                    <a:solidFill>
                      <a:schemeClr val="tx1"/>
                    </a:solidFill>
                  </a:rPr>
                  <a:t> </a:t>
                </a:r>
                <a:r>
                  <a:rPr lang="en-US" spc="-10" dirty="0">
                    <a:solidFill>
                      <a:schemeClr val="tx1"/>
                    </a:solidFill>
                  </a:rPr>
                  <a:t>are</a:t>
                </a:r>
                <a:r>
                  <a:rPr lang="en-US" spc="-5" dirty="0">
                    <a:solidFill>
                      <a:schemeClr val="tx1"/>
                    </a:solidFill>
                  </a:rPr>
                  <a:t>a</a:t>
                </a:r>
                <a:r>
                  <a:rPr lang="en-US" spc="45" dirty="0">
                    <a:solidFill>
                      <a:schemeClr val="tx1"/>
                    </a:solidFill>
                  </a:rPr>
                  <a:t> </a:t>
                </a:r>
                <a:r>
                  <a:rPr lang="en-US" spc="-10" dirty="0">
                    <a:solidFill>
                      <a:schemeClr val="tx1"/>
                    </a:solidFill>
                  </a:rPr>
                  <a:t>o</a:t>
                </a:r>
                <a:r>
                  <a:rPr lang="en-US" spc="-5" dirty="0">
                    <a:solidFill>
                      <a:schemeClr val="tx1"/>
                    </a:solidFill>
                  </a:rPr>
                  <a:t>f</a:t>
                </a:r>
                <a:r>
                  <a:rPr lang="en-US" spc="45" dirty="0">
                    <a:solidFill>
                      <a:schemeClr val="tx1"/>
                    </a:solidFill>
                  </a:rPr>
                  <a:t> </a:t>
                </a:r>
                <a:r>
                  <a:rPr lang="en-US" spc="-10" dirty="0">
                    <a:solidFill>
                      <a:schemeClr val="tx1"/>
                    </a:solidFill>
                  </a:rPr>
                  <a:t>th</a:t>
                </a:r>
                <a:r>
                  <a:rPr lang="en-US" spc="-5" dirty="0">
                    <a:solidFill>
                      <a:schemeClr val="tx1"/>
                    </a:solidFill>
                  </a:rPr>
                  <a:t>e</a:t>
                </a:r>
                <a:r>
                  <a:rPr lang="en-US" spc="45" dirty="0">
                    <a:solidFill>
                      <a:schemeClr val="tx1"/>
                    </a:solidFill>
                  </a:rPr>
                  <a:t> </a:t>
                </a:r>
                <a:r>
                  <a:rPr lang="en-US" spc="-5" dirty="0">
                    <a:solidFill>
                      <a:schemeClr val="tx1"/>
                    </a:solidFill>
                  </a:rPr>
                  <a:t>s</a:t>
                </a:r>
                <a:r>
                  <a:rPr lang="en-US" spc="-10" dirty="0">
                    <a:solidFill>
                      <a:schemeClr val="tx1"/>
                    </a:solidFill>
                  </a:rPr>
                  <a:t>urface</a:t>
                </a:r>
                <a:r>
                  <a:rPr lang="en-US" spc="45" dirty="0">
                    <a:solidFill>
                      <a:schemeClr val="tx1"/>
                    </a:solidFill>
                  </a:rPr>
                  <a:t> </a:t>
                </a:r>
                <a:r>
                  <a:rPr lang="en-US" spc="-10" dirty="0">
                    <a:solidFill>
                      <a:schemeClr val="tx1"/>
                    </a:solidFill>
                  </a:rPr>
                  <a:t>tha</a:t>
                </a:r>
                <a:r>
                  <a:rPr lang="en-US" spc="-5" dirty="0">
                    <a:solidFill>
                      <a:schemeClr val="tx1"/>
                    </a:solidFill>
                  </a:rPr>
                  <a:t>t</a:t>
                </a:r>
                <a:r>
                  <a:rPr lang="en-US" spc="45" dirty="0">
                    <a:solidFill>
                      <a:schemeClr val="tx1"/>
                    </a:solidFill>
                  </a:rPr>
                  <a:t> </a:t>
                </a:r>
                <a:r>
                  <a:rPr lang="en-US" spc="-10" dirty="0">
                    <a:solidFill>
                      <a:schemeClr val="tx1"/>
                    </a:solidFill>
                  </a:rPr>
                  <a:t>i</a:t>
                </a:r>
                <a:r>
                  <a:rPr lang="en-US" spc="-5" dirty="0">
                    <a:solidFill>
                      <a:schemeClr val="tx1"/>
                    </a:solidFill>
                  </a:rPr>
                  <a:t>s</a:t>
                </a:r>
                <a:r>
                  <a:rPr lang="en-US" spc="45" dirty="0">
                    <a:solidFill>
                      <a:schemeClr val="tx1"/>
                    </a:solidFill>
                  </a:rPr>
                  <a:t> </a:t>
                </a:r>
                <a:r>
                  <a:rPr lang="en-US" spc="-10" dirty="0">
                    <a:solidFill>
                      <a:schemeClr val="tx1"/>
                    </a:solidFill>
                  </a:rPr>
                  <a:t>obtained b</a:t>
                </a:r>
                <a:r>
                  <a:rPr lang="en-US" spc="-5" dirty="0">
                    <a:solidFill>
                      <a:schemeClr val="tx1"/>
                    </a:solidFill>
                  </a:rPr>
                  <a:t>y </a:t>
                </a:r>
                <a:r>
                  <a:rPr lang="en-US" spc="-10" dirty="0">
                    <a:solidFill>
                      <a:schemeClr val="tx1"/>
                    </a:solidFill>
                  </a:rPr>
                  <a:t>rotatin</a:t>
                </a:r>
                <a:r>
                  <a:rPr lang="en-US" spc="-5" dirty="0">
                    <a:solidFill>
                      <a:schemeClr val="tx1"/>
                    </a:solidFill>
                  </a:rPr>
                  <a:t>g t</a:t>
                </a:r>
                <a:r>
                  <a:rPr lang="en-US" spc="-10" dirty="0">
                    <a:solidFill>
                      <a:schemeClr val="tx1"/>
                    </a:solidFill>
                  </a:rPr>
                  <a:t>h</a:t>
                </a:r>
                <a:r>
                  <a:rPr lang="en-US" spc="-5" dirty="0">
                    <a:solidFill>
                      <a:schemeClr val="tx1"/>
                    </a:solidFill>
                  </a:rPr>
                  <a:t>e </a:t>
                </a:r>
                <a:r>
                  <a:rPr lang="en-US" spc="-10" dirty="0">
                    <a:solidFill>
                      <a:schemeClr val="tx1"/>
                    </a:solidFill>
                  </a:rPr>
                  <a:t>grap</a:t>
                </a:r>
                <a:r>
                  <a:rPr lang="en-US" spc="-5" dirty="0">
                    <a:solidFill>
                      <a:schemeClr val="tx1"/>
                    </a:solidFill>
                  </a:rPr>
                  <a:t>h </a:t>
                </a:r>
                <a:r>
                  <a:rPr lang="en-US" spc="-10" dirty="0">
                    <a:solidFill>
                      <a:schemeClr val="tx1"/>
                    </a:solidFill>
                  </a:rPr>
                  <a:t>o</a:t>
                </a:r>
                <a:r>
                  <a:rPr lang="en-US" spc="-5" dirty="0">
                    <a:solidFill>
                      <a:schemeClr val="tx1"/>
                    </a:solidFill>
                  </a:rPr>
                  <a:t>f</a:t>
                </a:r>
                <a:r>
                  <a:rPr lang="en-US"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14:m>
                  <m:oMath xmlns:m="http://schemas.openxmlformats.org/officeDocument/2006/math">
                    <m:rad>
                      <m:radPr>
                        <m:degHide m:val="on"/>
                        <m:ctrlPr>
                          <a:rPr lang="en-US" i="1" spc="-40">
                            <a:solidFill>
                              <a:schemeClr val="tx1"/>
                            </a:solidFill>
                            <a:latin typeface="Cambria Math" panose="02040503050406030204" pitchFamily="18" charset="0"/>
                            <a:cs typeface="Lucida Sans Unicode"/>
                          </a:rPr>
                        </m:ctrlPr>
                      </m:radPr>
                      <m:deg/>
                      <m:e>
                        <m:r>
                          <a:rPr lang="en-US" i="1" spc="-40">
                            <a:solidFill>
                              <a:schemeClr val="tx1"/>
                            </a:solidFill>
                            <a:latin typeface="Cambria Math" panose="02040503050406030204" pitchFamily="18" charset="0"/>
                            <a:cs typeface="Lucida Sans Unicode"/>
                          </a:rPr>
                          <m:t>𝑥</m:t>
                        </m:r>
                      </m:e>
                    </m:rad>
                    <m:r>
                      <a:rPr lang="en-US" i="1" spc="-40">
                        <a:solidFill>
                          <a:schemeClr val="tx1"/>
                        </a:solidFill>
                        <a:latin typeface="Cambria Math" panose="02040503050406030204" pitchFamily="18" charset="0"/>
                        <a:cs typeface="Lucida Sans Unicode"/>
                      </a:rPr>
                      <m:t> </m:t>
                    </m:r>
                  </m:oMath>
                </a14:m>
                <a:r>
                  <a:rPr lang="en-US" spc="-10" dirty="0">
                    <a:solidFill>
                      <a:schemeClr val="tx1"/>
                    </a:solidFill>
                  </a:rPr>
                  <a:t>abou</a:t>
                </a:r>
                <a:r>
                  <a:rPr lang="en-US" spc="-5" dirty="0">
                    <a:solidFill>
                      <a:schemeClr val="tx1"/>
                    </a:solidFill>
                  </a:rPr>
                  <a:t>t</a:t>
                </a:r>
                <a:r>
                  <a:rPr lang="en-US" dirty="0">
                    <a:solidFill>
                      <a:schemeClr val="tx1"/>
                    </a:solidFill>
                  </a:rPr>
                  <a:t> </a:t>
                </a:r>
                <a:r>
                  <a:rPr lang="en-US" spc="-10" dirty="0">
                    <a:solidFill>
                      <a:schemeClr val="tx1"/>
                    </a:solidFill>
                  </a:rPr>
                  <a:t>th</a:t>
                </a:r>
                <a:r>
                  <a:rPr lang="en-US" spc="-5" dirty="0">
                    <a:solidFill>
                      <a:schemeClr val="tx1"/>
                    </a:solidFill>
                  </a:rPr>
                  <a:t>e</a:t>
                </a:r>
                <a:r>
                  <a:rPr lang="en-US" spc="25" dirty="0">
                    <a:solidFill>
                      <a:schemeClr val="tx1"/>
                    </a:solidFill>
                  </a:rPr>
                  <a:t> </a:t>
                </a:r>
                <a:r>
                  <a:rPr lang="en-US" i="1" spc="-5" dirty="0">
                    <a:solidFill>
                      <a:schemeClr val="tx1"/>
                    </a:solidFill>
                  </a:rPr>
                  <a:t>x</a:t>
                </a:r>
                <a:r>
                  <a:rPr lang="en-US" spc="-10" dirty="0">
                    <a:solidFill>
                      <a:schemeClr val="tx1"/>
                    </a:solidFill>
                  </a:rPr>
                  <a:t>-axi</a:t>
                </a:r>
                <a:r>
                  <a:rPr lang="en-US" spc="-5" dirty="0">
                    <a:solidFill>
                      <a:schemeClr val="tx1"/>
                    </a:solidFill>
                  </a:rPr>
                  <a:t>s</a:t>
                </a:r>
                <a:r>
                  <a:rPr lang="en-US" dirty="0">
                    <a:solidFill>
                      <a:schemeClr val="tx1"/>
                    </a:solidFill>
                  </a:rPr>
                  <a:t> </a:t>
                </a:r>
                <a:r>
                  <a:rPr lang="en-US" spc="-5" dirty="0">
                    <a:solidFill>
                      <a:schemeClr val="tx1"/>
                    </a:solidFill>
                  </a:rPr>
                  <a:t>f</a:t>
                </a:r>
                <a:r>
                  <a:rPr lang="en-US" spc="-10" dirty="0">
                    <a:solidFill>
                      <a:schemeClr val="tx1"/>
                    </a:solidFill>
                  </a:rPr>
                  <a:t>o</a:t>
                </a:r>
                <a:r>
                  <a:rPr lang="en-US" spc="-5" dirty="0">
                    <a:solidFill>
                      <a:schemeClr val="tx1"/>
                    </a:solidFill>
                  </a:rPr>
                  <a:t>r 0</a:t>
                </a:r>
                <a:r>
                  <a:rPr lang="en-US" spc="25" dirty="0">
                    <a:solidFill>
                      <a:schemeClr val="tx1"/>
                    </a:solidFill>
                  </a:rPr>
                  <a:t> </a:t>
                </a:r>
                <a:r>
                  <a:rPr lang="en-US" spc="-50" dirty="0">
                    <a:solidFill>
                      <a:schemeClr val="tx1"/>
                    </a:solidFill>
                  </a:rPr>
                  <a:t>≤</a:t>
                </a:r>
                <a:r>
                  <a:rPr lang="en-US" spc="-15" dirty="0">
                    <a:solidFill>
                      <a:schemeClr val="tx1"/>
                    </a:solidFill>
                  </a:rPr>
                  <a:t> </a:t>
                </a:r>
                <a:r>
                  <a:rPr lang="en-US" i="1" spc="-5" dirty="0">
                    <a:solidFill>
                      <a:schemeClr val="tx1"/>
                    </a:solidFill>
                  </a:rPr>
                  <a:t>x</a:t>
                </a:r>
                <a:r>
                  <a:rPr lang="en-US" i="1" spc="114" dirty="0">
                    <a:solidFill>
                      <a:schemeClr val="tx1"/>
                    </a:solidFill>
                  </a:rPr>
                  <a:t> </a:t>
                </a:r>
                <a:r>
                  <a:rPr lang="en-US" spc="-50" dirty="0">
                    <a:solidFill>
                      <a:schemeClr val="tx1"/>
                    </a:solidFill>
                  </a:rPr>
                  <a:t>≤</a:t>
                </a:r>
                <a:r>
                  <a:rPr lang="en-US" spc="-40" dirty="0">
                    <a:solidFill>
                      <a:schemeClr val="tx1"/>
                    </a:solidFill>
                  </a:rPr>
                  <a:t> </a:t>
                </a:r>
                <a:r>
                  <a:rPr lang="en-US" spc="-10" dirty="0">
                    <a:solidFill>
                      <a:schemeClr val="tx1"/>
                    </a:solidFill>
                  </a:rPr>
                  <a:t>1</a:t>
                </a:r>
                <a:r>
                  <a:rPr lang="en-US" spc="-5" dirty="0">
                    <a:solidFill>
                      <a:schemeClr val="tx1"/>
                    </a:solidFill>
                  </a:rPr>
                  <a:t>. </a:t>
                </a:r>
                <a:r>
                  <a:rPr lang="en-US" spc="-15" dirty="0">
                    <a:solidFill>
                      <a:schemeClr val="tx1"/>
                    </a:solidFill>
                  </a:rPr>
                  <a:t>Th</a:t>
                </a:r>
                <a:r>
                  <a:rPr lang="en-US" spc="-5" dirty="0">
                    <a:solidFill>
                      <a:schemeClr val="tx1"/>
                    </a:solidFill>
                  </a:rPr>
                  <a:t>e</a:t>
                </a:r>
                <a:r>
                  <a:rPr lang="en-US" spc="-35" dirty="0">
                    <a:solidFill>
                      <a:schemeClr val="tx1"/>
                    </a:solidFill>
                  </a:rPr>
                  <a:t> </a:t>
                </a:r>
                <a:r>
                  <a:rPr lang="en-US" spc="-10" dirty="0">
                    <a:solidFill>
                      <a:schemeClr val="tx1"/>
                    </a:solidFill>
                  </a:rPr>
                  <a:t>grap</a:t>
                </a:r>
                <a:r>
                  <a:rPr lang="en-US" spc="-5" dirty="0">
                    <a:solidFill>
                      <a:schemeClr val="tx1"/>
                    </a:solidFill>
                  </a:rPr>
                  <a:t>h</a:t>
                </a:r>
                <a:r>
                  <a:rPr lang="en-US" spc="-35"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spc="-65"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14:m>
                  <m:oMath xmlns:m="http://schemas.openxmlformats.org/officeDocument/2006/math">
                    <m:rad>
                      <m:radPr>
                        <m:degHide m:val="on"/>
                        <m:ctrlPr>
                          <a:rPr lang="en-US" i="1" spc="-40" smtClean="0">
                            <a:solidFill>
                              <a:schemeClr val="tx1"/>
                            </a:solidFill>
                            <a:latin typeface="Cambria Math" panose="02040503050406030204" pitchFamily="18" charset="0"/>
                            <a:cs typeface="Lucida Sans Unicode"/>
                          </a:rPr>
                        </m:ctrlPr>
                      </m:radPr>
                      <m:deg/>
                      <m:e>
                        <m:r>
                          <a:rPr lang="en-US" b="0" i="1" spc="-40" smtClean="0">
                            <a:solidFill>
                              <a:schemeClr val="tx1"/>
                            </a:solidFill>
                            <a:latin typeface="Cambria Math" panose="02040503050406030204" pitchFamily="18" charset="0"/>
                            <a:cs typeface="Lucida Sans Unicode"/>
                          </a:rPr>
                          <m:t>𝑥</m:t>
                        </m:r>
                      </m:e>
                    </m:rad>
                  </m:oMath>
                </a14:m>
                <a:r>
                  <a:rPr lang="en-US" i="1" spc="55" dirty="0">
                    <a:solidFill>
                      <a:schemeClr val="tx1"/>
                    </a:solidFill>
                  </a:rPr>
                  <a:t> </a:t>
                </a:r>
                <a:r>
                  <a:rPr lang="en-US" spc="-10" dirty="0">
                    <a:solidFill>
                      <a:schemeClr val="tx1"/>
                    </a:solidFill>
                  </a:rPr>
                  <a:t>i</a:t>
                </a:r>
                <a:r>
                  <a:rPr lang="en-US" spc="-5" dirty="0">
                    <a:solidFill>
                      <a:schemeClr val="tx1"/>
                    </a:solidFill>
                  </a:rPr>
                  <a:t>s</a:t>
                </a:r>
                <a:r>
                  <a:rPr lang="en-US" spc="-35" dirty="0">
                    <a:solidFill>
                      <a:schemeClr val="tx1"/>
                    </a:solidFill>
                  </a:rPr>
                  <a:t> </a:t>
                </a:r>
                <a:r>
                  <a:rPr lang="en-US" spc="-10" dirty="0">
                    <a:solidFill>
                      <a:schemeClr val="tx1"/>
                    </a:solidFill>
                  </a:rPr>
                  <a:t>th</a:t>
                </a:r>
                <a:r>
                  <a:rPr lang="en-US" spc="-5" dirty="0">
                    <a:solidFill>
                      <a:schemeClr val="tx1"/>
                    </a:solidFill>
                  </a:rPr>
                  <a:t>e</a:t>
                </a:r>
                <a:r>
                  <a:rPr lang="en-US" spc="-35" dirty="0">
                    <a:solidFill>
                      <a:schemeClr val="tx1"/>
                    </a:solidFill>
                  </a:rPr>
                  <a:t> </a:t>
                </a:r>
                <a:r>
                  <a:rPr lang="en-US" spc="-5" dirty="0">
                    <a:solidFill>
                      <a:schemeClr val="tx1"/>
                    </a:solidFill>
                  </a:rPr>
                  <a:t>t</a:t>
                </a:r>
                <a:r>
                  <a:rPr lang="en-US" spc="-10" dirty="0">
                    <a:solidFill>
                      <a:schemeClr val="tx1"/>
                    </a:solidFill>
                  </a:rPr>
                  <a:t>o</a:t>
                </a:r>
                <a:r>
                  <a:rPr lang="en-US" spc="-5" dirty="0">
                    <a:solidFill>
                      <a:schemeClr val="tx1"/>
                    </a:solidFill>
                  </a:rPr>
                  <a:t>p</a:t>
                </a:r>
                <a:r>
                  <a:rPr lang="en-US" spc="-35" dirty="0">
                    <a:solidFill>
                      <a:schemeClr val="tx1"/>
                    </a:solidFill>
                  </a:rPr>
                  <a:t> </a:t>
                </a:r>
                <a:r>
                  <a:rPr lang="en-US" spc="-10" dirty="0">
                    <a:solidFill>
                      <a:schemeClr val="tx1"/>
                    </a:solidFill>
                  </a:rPr>
                  <a:t>hal</a:t>
                </a:r>
                <a:r>
                  <a:rPr lang="en-US" spc="-5" dirty="0">
                    <a:solidFill>
                      <a:schemeClr val="tx1"/>
                    </a:solidFill>
                  </a:rPr>
                  <a:t>f</a:t>
                </a:r>
                <a:r>
                  <a:rPr lang="en-US" spc="-35" dirty="0">
                    <a:solidFill>
                      <a:schemeClr val="tx1"/>
                    </a:solidFill>
                  </a:rPr>
                  <a:t> </a:t>
                </a:r>
                <a:r>
                  <a:rPr lang="en-US" spc="-10" dirty="0">
                    <a:solidFill>
                      <a:schemeClr val="tx1"/>
                    </a:solidFill>
                  </a:rPr>
                  <a:t>o</a:t>
                </a:r>
                <a:r>
                  <a:rPr lang="en-US" spc="-5" dirty="0">
                    <a:solidFill>
                      <a:schemeClr val="tx1"/>
                    </a:solidFill>
                  </a:rPr>
                  <a:t>f</a:t>
                </a:r>
                <a:r>
                  <a:rPr lang="en-US" spc="-35" dirty="0">
                    <a:solidFill>
                      <a:schemeClr val="tx1"/>
                    </a:solidFill>
                  </a:rPr>
                  <a:t> </a:t>
                </a:r>
                <a:r>
                  <a:rPr lang="en-US" spc="-5" dirty="0">
                    <a:solidFill>
                      <a:schemeClr val="tx1"/>
                    </a:solidFill>
                  </a:rPr>
                  <a:t>a</a:t>
                </a:r>
                <a:r>
                  <a:rPr lang="en-US" spc="-35" dirty="0">
                    <a:solidFill>
                      <a:schemeClr val="tx1"/>
                    </a:solidFill>
                  </a:rPr>
                  <a:t> </a:t>
                </a:r>
                <a:r>
                  <a:rPr lang="en-US" spc="-10" dirty="0">
                    <a:solidFill>
                      <a:schemeClr val="tx1"/>
                    </a:solidFill>
                  </a:rPr>
                  <a:t>parabol</a:t>
                </a:r>
                <a:r>
                  <a:rPr lang="en-US" spc="-5" dirty="0">
                    <a:solidFill>
                      <a:schemeClr val="tx1"/>
                    </a:solidFill>
                  </a:rPr>
                  <a:t>a</a:t>
                </a:r>
                <a:r>
                  <a:rPr lang="en-US" spc="-35" dirty="0">
                    <a:solidFill>
                      <a:schemeClr val="tx1"/>
                    </a:solidFill>
                  </a:rPr>
                  <a:t> </a:t>
                </a:r>
                <a:r>
                  <a:rPr lang="en-US" spc="-10" dirty="0">
                    <a:solidFill>
                      <a:schemeClr val="tx1"/>
                    </a:solidFill>
                  </a:rPr>
                  <a:t>openin</a:t>
                </a:r>
                <a:r>
                  <a:rPr lang="en-US" spc="-5" dirty="0">
                    <a:solidFill>
                      <a:schemeClr val="tx1"/>
                    </a:solidFill>
                  </a:rPr>
                  <a:t>g</a:t>
                </a:r>
                <a:r>
                  <a:rPr lang="en-US" spc="-35" dirty="0">
                    <a:solidFill>
                      <a:schemeClr val="tx1"/>
                    </a:solidFill>
                  </a:rPr>
                  <a:t> </a:t>
                </a:r>
                <a:r>
                  <a:rPr lang="en-US" spc="-10" dirty="0">
                    <a:solidFill>
                      <a:schemeClr val="tx1"/>
                    </a:solidFill>
                  </a:rPr>
                  <a:t>alon</a:t>
                </a:r>
                <a:r>
                  <a:rPr lang="en-US" spc="-5" dirty="0">
                    <a:solidFill>
                      <a:schemeClr val="tx1"/>
                    </a:solidFill>
                  </a:rPr>
                  <a:t>g</a:t>
                </a:r>
                <a:r>
                  <a:rPr lang="en-US" spc="-35" dirty="0">
                    <a:solidFill>
                      <a:schemeClr val="tx1"/>
                    </a:solidFill>
                  </a:rPr>
                  <a:t> </a:t>
                </a:r>
                <a:r>
                  <a:rPr lang="en-US" spc="-10" dirty="0">
                    <a:solidFill>
                      <a:schemeClr val="tx1"/>
                    </a:solidFill>
                  </a:rPr>
                  <a:t>th</a:t>
                </a:r>
                <a:r>
                  <a:rPr lang="en-US" spc="-5" dirty="0">
                    <a:solidFill>
                      <a:schemeClr val="tx1"/>
                    </a:solidFill>
                  </a:rPr>
                  <a:t>e</a:t>
                </a:r>
                <a:r>
                  <a:rPr lang="en-US" spc="-10" dirty="0">
                    <a:solidFill>
                      <a:schemeClr val="tx1"/>
                    </a:solidFill>
                  </a:rPr>
                  <a:t> </a:t>
                </a:r>
                <a:r>
                  <a:rPr lang="en-US" i="1" spc="-5" dirty="0">
                    <a:solidFill>
                      <a:schemeClr val="tx1"/>
                    </a:solidFill>
                  </a:rPr>
                  <a:t>x</a:t>
                </a:r>
                <a:r>
                  <a:rPr lang="en-US" spc="-5" dirty="0">
                    <a:solidFill>
                      <a:schemeClr val="tx1"/>
                    </a:solidFill>
                  </a:rPr>
                  <a:t>-axis, </a:t>
                </a:r>
                <a:r>
                  <a:rPr lang="en-US" spc="-10" dirty="0">
                    <a:solidFill>
                      <a:schemeClr val="tx1"/>
                    </a:solidFill>
                  </a:rPr>
                  <a:t>whic</a:t>
                </a:r>
                <a:r>
                  <a:rPr lang="en-US" spc="-5" dirty="0">
                    <a:solidFill>
                      <a:schemeClr val="tx1"/>
                    </a:solidFill>
                  </a:rPr>
                  <a:t>h</a:t>
                </a:r>
                <a:r>
                  <a:rPr lang="en-US" spc="80" dirty="0">
                    <a:solidFill>
                      <a:schemeClr val="tx1"/>
                    </a:solidFill>
                  </a:rPr>
                  <a:t> </a:t>
                </a:r>
                <a:r>
                  <a:rPr lang="en-US" spc="-15" dirty="0">
                    <a:solidFill>
                      <a:schemeClr val="tx1"/>
                    </a:solidFill>
                  </a:rPr>
                  <a:t>become</a:t>
                </a:r>
                <a:r>
                  <a:rPr lang="en-US" spc="-5" dirty="0">
                    <a:solidFill>
                      <a:schemeClr val="tx1"/>
                    </a:solidFill>
                  </a:rPr>
                  <a:t>s</a:t>
                </a:r>
                <a:r>
                  <a:rPr lang="en-US" spc="85" dirty="0">
                    <a:solidFill>
                      <a:schemeClr val="tx1"/>
                    </a:solidFill>
                  </a:rPr>
                  <a:t> </a:t>
                </a:r>
                <a:r>
                  <a:rPr lang="en-US" spc="-5" dirty="0">
                    <a:solidFill>
                      <a:schemeClr val="tx1"/>
                    </a:solidFill>
                  </a:rPr>
                  <a:t>a</a:t>
                </a:r>
                <a:r>
                  <a:rPr lang="en-US" spc="80" dirty="0">
                    <a:solidFill>
                      <a:schemeClr val="tx1"/>
                    </a:solidFill>
                  </a:rPr>
                  <a:t> </a:t>
                </a:r>
                <a:r>
                  <a:rPr lang="en-US" spc="-10" dirty="0">
                    <a:solidFill>
                      <a:schemeClr val="tx1"/>
                    </a:solidFill>
                  </a:rPr>
                  <a:t>paraboloi</a:t>
                </a:r>
                <a:r>
                  <a:rPr lang="en-US" spc="-5" dirty="0">
                    <a:solidFill>
                      <a:schemeClr val="tx1"/>
                    </a:solidFill>
                  </a:rPr>
                  <a:t>d</a:t>
                </a:r>
                <a:r>
                  <a:rPr lang="en-US" spc="85" dirty="0">
                    <a:solidFill>
                      <a:schemeClr val="tx1"/>
                    </a:solidFill>
                  </a:rPr>
                  <a:t> </a:t>
                </a:r>
                <a:r>
                  <a:rPr lang="en-US" spc="-15" dirty="0">
                    <a:solidFill>
                      <a:schemeClr val="tx1"/>
                    </a:solidFill>
                  </a:rPr>
                  <a:t>whe</a:t>
                </a:r>
                <a:r>
                  <a:rPr lang="en-US" spc="-5" dirty="0">
                    <a:solidFill>
                      <a:schemeClr val="tx1"/>
                    </a:solidFill>
                  </a:rPr>
                  <a:t>n</a:t>
                </a:r>
                <a:r>
                  <a:rPr lang="en-US" spc="80" dirty="0">
                    <a:solidFill>
                      <a:schemeClr val="tx1"/>
                    </a:solidFill>
                  </a:rPr>
                  <a:t> </a:t>
                </a:r>
                <a:r>
                  <a:rPr lang="en-US" spc="-10" dirty="0">
                    <a:solidFill>
                      <a:schemeClr val="tx1"/>
                    </a:solidFill>
                  </a:rPr>
                  <a:t>rotate</a:t>
                </a:r>
                <a:r>
                  <a:rPr lang="en-US" spc="-5" dirty="0">
                    <a:solidFill>
                      <a:schemeClr val="tx1"/>
                    </a:solidFill>
                  </a:rPr>
                  <a:t>d</a:t>
                </a:r>
                <a:r>
                  <a:rPr lang="en-US" spc="80" dirty="0">
                    <a:solidFill>
                      <a:schemeClr val="tx1"/>
                    </a:solidFill>
                  </a:rPr>
                  <a:t> </a:t>
                </a:r>
                <a:r>
                  <a:rPr lang="en-US" spc="-10" dirty="0">
                    <a:solidFill>
                      <a:schemeClr val="tx1"/>
                    </a:solidFill>
                  </a:rPr>
                  <a:t>abou</a:t>
                </a:r>
                <a:r>
                  <a:rPr lang="en-US" spc="-5" dirty="0">
                    <a:solidFill>
                      <a:schemeClr val="tx1"/>
                    </a:solidFill>
                  </a:rPr>
                  <a:t>t</a:t>
                </a:r>
                <a:r>
                  <a:rPr lang="en-US" spc="85" dirty="0">
                    <a:solidFill>
                      <a:schemeClr val="tx1"/>
                    </a:solidFill>
                  </a:rPr>
                  <a:t> </a:t>
                </a:r>
                <a:r>
                  <a:rPr lang="en-US" spc="-10" dirty="0">
                    <a:solidFill>
                      <a:schemeClr val="tx1"/>
                    </a:solidFill>
                  </a:rPr>
                  <a:t>th</a:t>
                </a:r>
                <a:r>
                  <a:rPr lang="en-US" spc="-5" dirty="0">
                    <a:solidFill>
                      <a:schemeClr val="tx1"/>
                    </a:solidFill>
                  </a:rPr>
                  <a:t>e</a:t>
                </a:r>
                <a:r>
                  <a:rPr lang="en-US" spc="110" dirty="0">
                    <a:solidFill>
                      <a:schemeClr val="tx1"/>
                    </a:solidFill>
                  </a:rPr>
                  <a:t> </a:t>
                </a:r>
                <a:r>
                  <a:rPr lang="en-US" i="1" spc="-5" dirty="0">
                    <a:solidFill>
                      <a:schemeClr val="tx1"/>
                    </a:solidFill>
                  </a:rPr>
                  <a:t>x</a:t>
                </a:r>
                <a:r>
                  <a:rPr lang="en-US" spc="-10" dirty="0">
                    <a:solidFill>
                      <a:schemeClr val="tx1"/>
                    </a:solidFill>
                  </a:rPr>
                  <a:t>-axi</a:t>
                </a:r>
                <a:r>
                  <a:rPr lang="en-US" spc="-5" dirty="0">
                    <a:solidFill>
                      <a:schemeClr val="tx1"/>
                    </a:solidFill>
                  </a:rPr>
                  <a:t>s</a:t>
                </a:r>
                <a:r>
                  <a:rPr lang="en-US" spc="80" dirty="0">
                    <a:solidFill>
                      <a:schemeClr val="tx1"/>
                    </a:solidFill>
                  </a:rPr>
                  <a:t> </a:t>
                </a:r>
                <a:r>
                  <a:rPr lang="en-US" spc="-5" dirty="0">
                    <a:solidFill>
                      <a:schemeClr val="tx1"/>
                    </a:solidFill>
                  </a:rPr>
                  <a:t>(</a:t>
                </a:r>
                <a:r>
                  <a:rPr lang="en-US" spc="-10" dirty="0">
                    <a:solidFill>
                      <a:schemeClr val="tx1"/>
                    </a:solidFill>
                  </a:rPr>
                  <a:t>Figur</a:t>
                </a:r>
                <a:r>
                  <a:rPr lang="en-US" spc="-5" dirty="0">
                    <a:solidFill>
                      <a:schemeClr val="tx1"/>
                    </a:solidFill>
                  </a:rPr>
                  <a:t>e</a:t>
                </a:r>
                <a:r>
                  <a:rPr lang="en-US" spc="80" dirty="0">
                    <a:solidFill>
                      <a:schemeClr val="tx1"/>
                    </a:solidFill>
                  </a:rPr>
                  <a:t> </a:t>
                </a:r>
                <a:r>
                  <a:rPr lang="en-US" spc="-10" dirty="0">
                    <a:solidFill>
                      <a:schemeClr val="tx1"/>
                    </a:solidFill>
                  </a:rPr>
                  <a:t>11)</a:t>
                </a:r>
                <a:r>
                  <a:rPr lang="en-US" spc="-5" dirty="0">
                    <a:solidFill>
                      <a:schemeClr val="tx1"/>
                    </a:solidFill>
                  </a:rPr>
                  <a:t>.</a:t>
                </a:r>
                <a:r>
                  <a:rPr lang="en-US" spc="80" dirty="0">
                    <a:solidFill>
                      <a:schemeClr val="tx1"/>
                    </a:solidFill>
                  </a:rPr>
                  <a:t> Since</a:t>
                </a:r>
                <a:r>
                  <a:rPr lang="en-US" dirty="0">
                    <a:solidFill>
                      <a:schemeClr val="tx1"/>
                    </a:solidFill>
                  </a:rPr>
                  <a:t> </a:t>
                </a:r>
                <a:r>
                  <a:rPr lang="en-US" spc="50" dirty="0">
                    <a:solidFill>
                      <a:schemeClr val="tx1"/>
                    </a:solidFill>
                  </a:rPr>
                  <a:t> </a:t>
                </a:r>
                <a14:m>
                  <m:oMath xmlns:m="http://schemas.openxmlformats.org/officeDocument/2006/math">
                    <m:sSup>
                      <m:sSupPr>
                        <m:ctrlPr>
                          <a:rPr lang="en-US" b="0" i="1" spc="-5" dirty="0" smtClean="0">
                            <a:solidFill>
                              <a:schemeClr val="tx1"/>
                            </a:solidFill>
                            <a:latin typeface="Cambria Math" panose="02040503050406030204" pitchFamily="18" charset="0"/>
                            <a:cs typeface="Times New Roman"/>
                          </a:rPr>
                        </m:ctrlPr>
                      </m:sSupPr>
                      <m:e>
                        <m:r>
                          <a:rPr lang="en-US" b="0" i="1" spc="-5" dirty="0" smtClean="0">
                            <a:solidFill>
                              <a:schemeClr val="tx1"/>
                            </a:solidFill>
                            <a:latin typeface="Cambria Math" panose="02040503050406030204" pitchFamily="18" charset="0"/>
                            <a:cs typeface="Times New Roman"/>
                          </a:rPr>
                          <m:t>𝑓</m:t>
                        </m:r>
                      </m:e>
                      <m:sup>
                        <m:r>
                          <a:rPr lang="en-US" b="0" i="1" spc="-5" dirty="0" smtClean="0">
                            <a:solidFill>
                              <a:schemeClr val="tx1"/>
                            </a:solidFill>
                            <a:latin typeface="Cambria Math" panose="02040503050406030204" pitchFamily="18" charset="0"/>
                            <a:cs typeface="Times New Roman"/>
                          </a:rPr>
                          <m:t>′</m:t>
                        </m:r>
                      </m:sup>
                    </m:sSup>
                    <m:d>
                      <m:dPr>
                        <m:ctrlPr>
                          <a:rPr lang="en-US" b="0" i="1" spc="-5" dirty="0" smtClean="0">
                            <a:solidFill>
                              <a:schemeClr val="tx1"/>
                            </a:solidFill>
                            <a:latin typeface="Cambria Math" panose="02040503050406030204" pitchFamily="18" charset="0"/>
                            <a:cs typeface="Times New Roman"/>
                          </a:rPr>
                        </m:ctrlPr>
                      </m:dPr>
                      <m:e>
                        <m:r>
                          <a:rPr lang="en-US" b="0" i="1" spc="-5" dirty="0" smtClean="0">
                            <a:solidFill>
                              <a:schemeClr val="tx1"/>
                            </a:solidFill>
                            <a:latin typeface="Cambria Math" panose="02040503050406030204" pitchFamily="18" charset="0"/>
                            <a:cs typeface="Times New Roman"/>
                          </a:rPr>
                          <m:t>𝑥</m:t>
                        </m:r>
                      </m:e>
                    </m:d>
                    <m:r>
                      <a:rPr lang="en-US" b="0" i="1" spc="-5" dirty="0" smtClean="0">
                        <a:solidFill>
                          <a:schemeClr val="tx1"/>
                        </a:solidFill>
                        <a:latin typeface="Cambria Math" panose="02040503050406030204" pitchFamily="18" charset="0"/>
                        <a:cs typeface="Times New Roman"/>
                      </a:rPr>
                      <m:t>=</m:t>
                    </m:r>
                    <m:f>
                      <m:fPr>
                        <m:ctrlPr>
                          <a:rPr lang="en-US" b="0" i="1" spc="-5" dirty="0" smtClean="0">
                            <a:solidFill>
                              <a:schemeClr val="tx1"/>
                            </a:solidFill>
                            <a:latin typeface="Cambria Math" panose="02040503050406030204" pitchFamily="18" charset="0"/>
                            <a:cs typeface="Times New Roman"/>
                          </a:rPr>
                        </m:ctrlPr>
                      </m:fPr>
                      <m:num>
                        <m:r>
                          <a:rPr lang="en-US" b="0" i="1" spc="-5" dirty="0" smtClean="0">
                            <a:solidFill>
                              <a:schemeClr val="tx1"/>
                            </a:solidFill>
                            <a:latin typeface="Cambria Math" panose="02040503050406030204" pitchFamily="18" charset="0"/>
                            <a:cs typeface="Times New Roman"/>
                          </a:rPr>
                          <m:t>1</m:t>
                        </m:r>
                      </m:num>
                      <m:den>
                        <m:r>
                          <a:rPr lang="en-US" b="0" i="1" spc="-5" dirty="0" smtClean="0">
                            <a:solidFill>
                              <a:schemeClr val="tx1"/>
                            </a:solidFill>
                            <a:latin typeface="Cambria Math" panose="02040503050406030204" pitchFamily="18" charset="0"/>
                            <a:cs typeface="Times New Roman"/>
                          </a:rPr>
                          <m:t>2</m:t>
                        </m:r>
                        <m:rad>
                          <m:radPr>
                            <m:degHide m:val="on"/>
                            <m:ctrlPr>
                              <a:rPr lang="en-US" b="0" i="1" spc="-5" dirty="0" smtClean="0">
                                <a:solidFill>
                                  <a:schemeClr val="tx1"/>
                                </a:solidFill>
                                <a:latin typeface="Cambria Math" panose="02040503050406030204" pitchFamily="18" charset="0"/>
                                <a:cs typeface="Times New Roman"/>
                              </a:rPr>
                            </m:ctrlPr>
                          </m:radPr>
                          <m:deg/>
                          <m:e>
                            <m:r>
                              <a:rPr lang="en-US" b="0" i="1" spc="-5" dirty="0" smtClean="0">
                                <a:solidFill>
                                  <a:schemeClr val="tx1"/>
                                </a:solidFill>
                                <a:latin typeface="Cambria Math" panose="02040503050406030204" pitchFamily="18" charset="0"/>
                                <a:cs typeface="Times New Roman"/>
                              </a:rPr>
                              <m:t>𝑥</m:t>
                            </m:r>
                          </m:e>
                        </m:rad>
                      </m:den>
                    </m:f>
                  </m:oMath>
                </a14:m>
                <a:r>
                  <a:rPr lang="en-US" dirty="0">
                    <a:solidFill>
                      <a:schemeClr val="tx1"/>
                    </a:solidFill>
                  </a:rPr>
                  <a:t>, we obtain</a:t>
                </a:r>
              </a:p>
              <a:p>
                <a:pPr marL="0" indent="0">
                  <a:lnSpc>
                    <a:spcPct val="100000"/>
                  </a:lnSpc>
                  <a:spcBef>
                    <a:spcPts val="590"/>
                  </a:spcBef>
                  <a:buNone/>
                </a:pPr>
                <a14:m>
                  <m:oMath xmlns:m="http://schemas.openxmlformats.org/officeDocument/2006/math">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ea typeface="Cambria Math" panose="02040503050406030204" pitchFamily="18" charset="0"/>
                      </a:rPr>
                      <m:t>𝜋</m:t>
                    </m:r>
                    <m:nary>
                      <m:naryPr>
                        <m:ctrlPr>
                          <a:rPr lang="en-US" b="0" i="1" smtClean="0">
                            <a:solidFill>
                              <a:schemeClr val="tx1"/>
                            </a:solidFill>
                            <a:latin typeface="Cambria Math" panose="02040503050406030204" pitchFamily="18" charset="0"/>
                            <a:ea typeface="Cambria Math" panose="02040503050406030204" pitchFamily="18" charset="0"/>
                          </a:rPr>
                        </m:ctrlPr>
                      </m:naryPr>
                      <m:sub>
                        <m:r>
                          <m:rPr>
                            <m:brk m:alnAt="23"/>
                          </m:rPr>
                          <a:rPr lang="en-US" b="0" i="1" smtClean="0">
                            <a:solidFill>
                              <a:schemeClr val="tx1"/>
                            </a:solidFill>
                            <a:latin typeface="Cambria Math" panose="02040503050406030204" pitchFamily="18" charset="0"/>
                            <a:ea typeface="Cambria Math" panose="02040503050406030204" pitchFamily="18" charset="0"/>
                          </a:rPr>
                          <m:t>0</m:t>
                        </m:r>
                      </m:sub>
                      <m:sup>
                        <m:r>
                          <a:rPr lang="en-US" b="0" i="1" smtClean="0">
                            <a:solidFill>
                              <a:schemeClr val="tx1"/>
                            </a:solidFill>
                            <a:latin typeface="Cambria Math" panose="02040503050406030204" pitchFamily="18" charset="0"/>
                            <a:ea typeface="Cambria Math" panose="02040503050406030204" pitchFamily="18" charset="0"/>
                          </a:rPr>
                          <m:t>1</m:t>
                        </m:r>
                      </m:sup>
                      <m:e>
                        <m:rad>
                          <m:radPr>
                            <m:degHide m:val="on"/>
                            <m:ctrlPr>
                              <a:rPr lang="en-US" b="0" i="1" smtClean="0">
                                <a:solidFill>
                                  <a:schemeClr val="tx1"/>
                                </a:solidFill>
                                <a:latin typeface="Cambria Math" panose="02040503050406030204" pitchFamily="18" charset="0"/>
                                <a:ea typeface="Cambria Math" panose="02040503050406030204" pitchFamily="18" charset="0"/>
                              </a:rPr>
                            </m:ctrlPr>
                          </m:radPr>
                          <m:deg/>
                          <m:e>
                            <m:r>
                              <a:rPr lang="en-US" b="0" i="1" smtClean="0">
                                <a:solidFill>
                                  <a:schemeClr val="tx1"/>
                                </a:solidFill>
                                <a:latin typeface="Cambria Math" panose="02040503050406030204" pitchFamily="18" charset="0"/>
                                <a:ea typeface="Cambria Math" panose="02040503050406030204" pitchFamily="18" charset="0"/>
                              </a:rPr>
                              <m:t>𝑥</m:t>
                            </m:r>
                          </m:e>
                        </m:rad>
                      </m:e>
                    </m:nary>
                    <m:rad>
                      <m:radPr>
                        <m:degHide m:val="on"/>
                        <m:ctrlPr>
                          <a:rPr lang="en-US" b="0" i="1" smtClean="0">
                            <a:solidFill>
                              <a:schemeClr val="tx1"/>
                            </a:solidFill>
                            <a:latin typeface="Cambria Math" panose="02040503050406030204" pitchFamily="18" charset="0"/>
                            <a:ea typeface="Cambria Math" panose="02040503050406030204" pitchFamily="18" charset="0"/>
                          </a:rPr>
                        </m:ctrlPr>
                      </m:radPr>
                      <m:deg/>
                      <m:e>
                        <m:r>
                          <a:rPr lang="en-US" b="0" i="1" smtClean="0">
                            <a:solidFill>
                              <a:schemeClr val="tx1"/>
                            </a:solidFill>
                            <a:latin typeface="Cambria Math" panose="02040503050406030204" pitchFamily="18" charset="0"/>
                            <a:ea typeface="Cambria Math" panose="02040503050406030204" pitchFamily="18" charset="0"/>
                          </a:rPr>
                          <m:t>1+</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1</m:t>
                            </m:r>
                          </m:num>
                          <m:den>
                            <m:r>
                              <a:rPr lang="en-US" b="0" i="1" smtClean="0">
                                <a:solidFill>
                                  <a:schemeClr val="tx1"/>
                                </a:solidFill>
                                <a:latin typeface="Cambria Math" panose="02040503050406030204" pitchFamily="18" charset="0"/>
                                <a:ea typeface="Cambria Math" panose="02040503050406030204" pitchFamily="18" charset="0"/>
                              </a:rPr>
                              <m:t>4</m:t>
                            </m:r>
                            <m:r>
                              <a:rPr lang="en-US" b="0" i="1" smtClean="0">
                                <a:solidFill>
                                  <a:schemeClr val="tx1"/>
                                </a:solidFill>
                                <a:latin typeface="Cambria Math" panose="02040503050406030204" pitchFamily="18" charset="0"/>
                                <a:ea typeface="Cambria Math" panose="02040503050406030204" pitchFamily="18" charset="0"/>
                              </a:rPr>
                              <m:t>𝑥</m:t>
                            </m:r>
                          </m:den>
                        </m:f>
                      </m:e>
                    </m:rad>
                    <m:r>
                      <a:rPr lang="en-US" b="0" i="1" smtClean="0">
                        <a:solidFill>
                          <a:schemeClr val="tx1"/>
                        </a:solidFill>
                        <a:latin typeface="Cambria Math" panose="02040503050406030204" pitchFamily="18" charset="0"/>
                        <a:ea typeface="Cambria Math" panose="02040503050406030204" pitchFamily="18" charset="0"/>
                      </a:rPr>
                      <m:t>𝑑𝑥</m:t>
                    </m:r>
                    <m:r>
                      <a:rPr lang="en-US" b="0" i="1" smtClean="0">
                        <a:solidFill>
                          <a:schemeClr val="tx1"/>
                        </a:solidFill>
                        <a:latin typeface="Cambria Math" panose="02040503050406030204" pitchFamily="18" charset="0"/>
                        <a:ea typeface="Cambria Math" panose="02040503050406030204" pitchFamily="18" charset="0"/>
                      </a:rPr>
                      <m:t>=2</m:t>
                    </m:r>
                    <m:r>
                      <a:rPr lang="en-US" b="0" i="1" smtClean="0">
                        <a:solidFill>
                          <a:schemeClr val="tx1"/>
                        </a:solidFill>
                        <a:latin typeface="Cambria Math" panose="02040503050406030204" pitchFamily="18" charset="0"/>
                        <a:ea typeface="Cambria Math" panose="02040503050406030204" pitchFamily="18" charset="0"/>
                      </a:rPr>
                      <m:t>𝜋</m:t>
                    </m:r>
                    <m:nary>
                      <m:naryPr>
                        <m:ctrlPr>
                          <a:rPr lang="en-US" b="0" i="1" smtClean="0">
                            <a:solidFill>
                              <a:schemeClr val="tx1"/>
                            </a:solidFill>
                            <a:latin typeface="Cambria Math" panose="02040503050406030204" pitchFamily="18" charset="0"/>
                            <a:ea typeface="Cambria Math" panose="02040503050406030204" pitchFamily="18" charset="0"/>
                          </a:rPr>
                        </m:ctrlPr>
                      </m:naryPr>
                      <m:sub>
                        <m:r>
                          <m:rPr>
                            <m:brk m:alnAt="23"/>
                          </m:rPr>
                          <a:rPr lang="en-US" b="0" i="1" smtClean="0">
                            <a:solidFill>
                              <a:schemeClr val="tx1"/>
                            </a:solidFill>
                            <a:latin typeface="Cambria Math" panose="02040503050406030204" pitchFamily="18" charset="0"/>
                            <a:ea typeface="Cambria Math" panose="02040503050406030204" pitchFamily="18" charset="0"/>
                          </a:rPr>
                          <m:t>0</m:t>
                        </m:r>
                      </m:sub>
                      <m:sup>
                        <m:r>
                          <a:rPr lang="en-US" b="0" i="1" smtClean="0">
                            <a:solidFill>
                              <a:schemeClr val="tx1"/>
                            </a:solidFill>
                            <a:latin typeface="Cambria Math" panose="02040503050406030204" pitchFamily="18" charset="0"/>
                            <a:ea typeface="Cambria Math" panose="02040503050406030204" pitchFamily="18" charset="0"/>
                          </a:rPr>
                          <m:t>1</m:t>
                        </m:r>
                      </m:sup>
                      <m:e>
                        <m:rad>
                          <m:radPr>
                            <m:degHide m:val="on"/>
                            <m:ctrlPr>
                              <a:rPr lang="en-US" b="0" i="1" smtClean="0">
                                <a:solidFill>
                                  <a:schemeClr val="tx1"/>
                                </a:solidFill>
                                <a:latin typeface="Cambria Math" panose="02040503050406030204" pitchFamily="18" charset="0"/>
                                <a:ea typeface="Cambria Math" panose="02040503050406030204" pitchFamily="18" charset="0"/>
                              </a:rPr>
                            </m:ctrlPr>
                          </m:radPr>
                          <m:deg/>
                          <m:e>
                            <m:r>
                              <a:rPr lang="en-US" b="0" i="1" smtClean="0">
                                <a:solidFill>
                                  <a:schemeClr val="tx1"/>
                                </a:solidFill>
                                <a:latin typeface="Cambria Math" panose="02040503050406030204" pitchFamily="18" charset="0"/>
                                <a:ea typeface="Cambria Math" panose="02040503050406030204" pitchFamily="18" charset="0"/>
                              </a:rPr>
                              <m:t>𝑥</m:t>
                            </m:r>
                          </m:e>
                        </m:rad>
                        <m:f>
                          <m:fPr>
                            <m:ctrlPr>
                              <a:rPr lang="en-US" b="0" i="1" smtClean="0">
                                <a:solidFill>
                                  <a:schemeClr val="tx1"/>
                                </a:solidFill>
                                <a:latin typeface="Cambria Math" panose="02040503050406030204" pitchFamily="18" charset="0"/>
                                <a:ea typeface="Cambria Math" panose="02040503050406030204" pitchFamily="18" charset="0"/>
                              </a:rPr>
                            </m:ctrlPr>
                          </m:fPr>
                          <m:num>
                            <m:rad>
                              <m:radPr>
                                <m:degHide m:val="on"/>
                                <m:ctrlPr>
                                  <a:rPr lang="en-US" b="0" i="1" smtClean="0">
                                    <a:solidFill>
                                      <a:schemeClr val="tx1"/>
                                    </a:solidFill>
                                    <a:latin typeface="Cambria Math" panose="02040503050406030204" pitchFamily="18" charset="0"/>
                                    <a:ea typeface="Cambria Math" panose="02040503050406030204" pitchFamily="18" charset="0"/>
                                  </a:rPr>
                                </m:ctrlPr>
                              </m:radPr>
                              <m:deg/>
                              <m:e>
                                <m:r>
                                  <a:rPr lang="en-US" b="0" i="1" smtClean="0">
                                    <a:solidFill>
                                      <a:schemeClr val="tx1"/>
                                    </a:solidFill>
                                    <a:latin typeface="Cambria Math" panose="02040503050406030204" pitchFamily="18" charset="0"/>
                                    <a:ea typeface="Cambria Math" panose="02040503050406030204" pitchFamily="18" charset="0"/>
                                  </a:rPr>
                                  <m:t>4</m:t>
                                </m:r>
                                <m:r>
                                  <a:rPr lang="en-US" b="0" i="1" smtClean="0">
                                    <a:solidFill>
                                      <a:schemeClr val="tx1"/>
                                    </a:solidFill>
                                    <a:latin typeface="Cambria Math" panose="02040503050406030204" pitchFamily="18" charset="0"/>
                                    <a:ea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 + 1</m:t>
                                </m:r>
                              </m:e>
                            </m:rad>
                          </m:num>
                          <m:den>
                            <m:r>
                              <a:rPr lang="en-US" b="0" i="1" smtClean="0">
                                <a:solidFill>
                                  <a:schemeClr val="tx1"/>
                                </a:solidFill>
                                <a:latin typeface="Cambria Math" panose="02040503050406030204" pitchFamily="18" charset="0"/>
                                <a:ea typeface="Cambria Math" panose="02040503050406030204" pitchFamily="18" charset="0"/>
                              </a:rPr>
                              <m:t>2</m:t>
                            </m:r>
                            <m:rad>
                              <m:radPr>
                                <m:degHide m:val="on"/>
                                <m:ctrlPr>
                                  <a:rPr lang="en-US" b="0" i="1" smtClean="0">
                                    <a:solidFill>
                                      <a:schemeClr val="tx1"/>
                                    </a:solidFill>
                                    <a:latin typeface="Cambria Math" panose="02040503050406030204" pitchFamily="18" charset="0"/>
                                    <a:ea typeface="Cambria Math" panose="02040503050406030204" pitchFamily="18" charset="0"/>
                                  </a:rPr>
                                </m:ctrlPr>
                              </m:radPr>
                              <m:deg/>
                              <m:e>
                                <m:r>
                                  <a:rPr lang="en-US" b="0" i="1" smtClean="0">
                                    <a:solidFill>
                                      <a:schemeClr val="tx1"/>
                                    </a:solidFill>
                                    <a:latin typeface="Cambria Math" panose="02040503050406030204" pitchFamily="18" charset="0"/>
                                    <a:ea typeface="Cambria Math" panose="02040503050406030204" pitchFamily="18" charset="0"/>
                                  </a:rPr>
                                  <m:t>𝑥</m:t>
                                </m:r>
                              </m:e>
                            </m:rad>
                          </m:den>
                        </m:f>
                      </m:e>
                    </m:nary>
                    <m:r>
                      <a:rPr lang="en-US" b="0" i="1" smtClean="0">
                        <a:solidFill>
                          <a:schemeClr val="tx1"/>
                        </a:solidFill>
                        <a:latin typeface="Cambria Math" panose="02040503050406030204" pitchFamily="18" charset="0"/>
                        <a:ea typeface="Cambria Math" panose="02040503050406030204" pitchFamily="18" charset="0"/>
                      </a:rPr>
                      <m:t>𝑑𝑥</m:t>
                    </m:r>
                  </m:oMath>
                </a14:m>
                <a:r>
                  <a:rPr lang="en-US" dirty="0">
                    <a:solidFill>
                      <a:schemeClr val="tx1"/>
                    </a:solidFill>
                  </a:rPr>
                  <a:t> </a:t>
                </a:r>
              </a:p>
              <a:p>
                <a:pPr marL="0" indent="0">
                  <a:lnSpc>
                    <a:spcPct val="100000"/>
                  </a:lnSpc>
                  <a:spcBef>
                    <a:spcPts val="590"/>
                  </a:spcBef>
                  <a:buNone/>
                </a:pPr>
                <a14:m>
                  <m:oMath xmlns:m="http://schemas.openxmlformats.org/officeDocument/2006/math">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𝜋</m:t>
                    </m:r>
                    <m:nary>
                      <m:naryPr>
                        <m:ctrlPr>
                          <a:rPr lang="en-US" b="0" i="1" smtClean="0">
                            <a:solidFill>
                              <a:schemeClr val="tx1"/>
                            </a:solidFill>
                            <a:latin typeface="Cambria Math" panose="02040503050406030204" pitchFamily="18" charset="0"/>
                            <a:ea typeface="Cambria Math" panose="02040503050406030204" pitchFamily="18" charset="0"/>
                          </a:rPr>
                        </m:ctrlPr>
                      </m:naryPr>
                      <m:sub>
                        <m:r>
                          <m:rPr>
                            <m:brk m:alnAt="23"/>
                          </m:rPr>
                          <a:rPr lang="en-US" b="0" i="1" smtClean="0">
                            <a:solidFill>
                              <a:schemeClr val="tx1"/>
                            </a:solidFill>
                            <a:latin typeface="Cambria Math" panose="02040503050406030204" pitchFamily="18" charset="0"/>
                            <a:ea typeface="Cambria Math" panose="02040503050406030204" pitchFamily="18" charset="0"/>
                          </a:rPr>
                          <m:t>0</m:t>
                        </m:r>
                      </m:sub>
                      <m:sup>
                        <m:r>
                          <a:rPr lang="en-US" b="0" i="1" smtClean="0">
                            <a:solidFill>
                              <a:schemeClr val="tx1"/>
                            </a:solidFill>
                            <a:latin typeface="Cambria Math" panose="02040503050406030204" pitchFamily="18" charset="0"/>
                            <a:ea typeface="Cambria Math" panose="02040503050406030204" pitchFamily="18" charset="0"/>
                          </a:rPr>
                          <m:t>1</m:t>
                        </m:r>
                      </m:sup>
                      <m:e>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(4</m:t>
                            </m:r>
                            <m:r>
                              <a:rPr lang="en-US" b="0" i="1" smtClean="0">
                                <a:solidFill>
                                  <a:schemeClr val="tx1"/>
                                </a:solidFill>
                                <a:latin typeface="Cambria Math" panose="02040503050406030204" pitchFamily="18" charset="0"/>
                                <a:ea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+1)</m:t>
                            </m:r>
                          </m:e>
                          <m:sup>
                            <m:r>
                              <a:rPr lang="en-US" b="0" i="1" smtClean="0">
                                <a:solidFill>
                                  <a:schemeClr val="tx1"/>
                                </a:solidFill>
                                <a:latin typeface="Cambria Math" panose="02040503050406030204" pitchFamily="18" charset="0"/>
                                <a:ea typeface="Cambria Math" panose="02040503050406030204" pitchFamily="18" charset="0"/>
                              </a:rPr>
                              <m:t>1/2</m:t>
                            </m:r>
                          </m:sup>
                        </m:sSup>
                        <m:r>
                          <a:rPr lang="en-US" b="0" i="1" smtClean="0">
                            <a:solidFill>
                              <a:schemeClr val="tx1"/>
                            </a:solidFill>
                            <a:latin typeface="Cambria Math" panose="02040503050406030204" pitchFamily="18" charset="0"/>
                            <a:ea typeface="Cambria Math" panose="02040503050406030204" pitchFamily="18" charset="0"/>
                          </a:rPr>
                          <m:t>𝑑𝑥</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𝜋</m:t>
                            </m:r>
                          </m:num>
                          <m:den>
                            <m:r>
                              <a:rPr lang="en-US" b="0" i="1" smtClean="0">
                                <a:solidFill>
                                  <a:schemeClr val="tx1"/>
                                </a:solidFill>
                                <a:latin typeface="Cambria Math" panose="02040503050406030204" pitchFamily="18" charset="0"/>
                                <a:ea typeface="Cambria Math" panose="02040503050406030204" pitchFamily="18" charset="0"/>
                              </a:rPr>
                              <m:t>6</m:t>
                            </m:r>
                          </m:den>
                        </m:f>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(4</m:t>
                            </m:r>
                            <m:r>
                              <a:rPr lang="en-US" b="0" i="1" smtClean="0">
                                <a:solidFill>
                                  <a:schemeClr val="tx1"/>
                                </a:solidFill>
                                <a:latin typeface="Cambria Math" panose="02040503050406030204" pitchFamily="18" charset="0"/>
                                <a:ea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+1)</m:t>
                            </m:r>
                          </m:e>
                          <m:sup>
                            <m:r>
                              <a:rPr lang="en-US" b="0" i="1" smtClean="0">
                                <a:solidFill>
                                  <a:schemeClr val="tx1"/>
                                </a:solidFill>
                                <a:latin typeface="Cambria Math" panose="02040503050406030204" pitchFamily="18" charset="0"/>
                                <a:ea typeface="Cambria Math" panose="02040503050406030204" pitchFamily="18" charset="0"/>
                              </a:rPr>
                              <m:t>3/2</m:t>
                            </m:r>
                          </m:sup>
                        </m:sSup>
                      </m:e>
                    </m:nary>
                    <m:sSubSup>
                      <m:sSubSupPr>
                        <m:ctrlPr>
                          <a:rPr lang="en-US" b="0" i="1" smtClean="0">
                            <a:solidFill>
                              <a:schemeClr val="tx1"/>
                            </a:solidFill>
                            <a:latin typeface="Cambria Math" panose="02040503050406030204" pitchFamily="18" charset="0"/>
                            <a:ea typeface="Cambria Math" panose="02040503050406030204" pitchFamily="18" charset="0"/>
                          </a:rPr>
                        </m:ctrlPr>
                      </m:sSubSupPr>
                      <m:e>
                        <m:r>
                          <a:rPr lang="en-US" b="0" i="1" smtClean="0">
                            <a:solidFill>
                              <a:schemeClr val="tx1"/>
                            </a:solidFill>
                            <a:latin typeface="Cambria Math" panose="02040503050406030204" pitchFamily="18" charset="0"/>
                            <a:ea typeface="Cambria Math" panose="02040503050406030204" pitchFamily="18" charset="0"/>
                          </a:rPr>
                          <m:t>|</m:t>
                        </m:r>
                      </m:e>
                      <m:sub>
                        <m:r>
                          <a:rPr lang="en-US" b="0" i="1" smtClean="0">
                            <a:solidFill>
                              <a:schemeClr val="tx1"/>
                            </a:solidFill>
                            <a:latin typeface="Cambria Math" panose="02040503050406030204" pitchFamily="18" charset="0"/>
                            <a:ea typeface="Cambria Math" panose="02040503050406030204" pitchFamily="18" charset="0"/>
                          </a:rPr>
                          <m:t>0</m:t>
                        </m:r>
                      </m:sub>
                      <m:sup>
                        <m:r>
                          <a:rPr lang="en-US" b="0" i="1" smtClean="0">
                            <a:solidFill>
                              <a:schemeClr val="tx1"/>
                            </a:solidFill>
                            <a:latin typeface="Cambria Math" panose="02040503050406030204" pitchFamily="18" charset="0"/>
                            <a:ea typeface="Cambria Math" panose="02040503050406030204" pitchFamily="18" charset="0"/>
                          </a:rPr>
                          <m:t>1</m:t>
                        </m:r>
                      </m:sup>
                    </m:sSubSup>
                  </m:oMath>
                </a14:m>
                <a:r>
                  <a:rPr lang="en-US" b="0" i="1" dirty="0">
                    <a:solidFill>
                      <a:schemeClr val="tx1"/>
                    </a:solidFill>
                    <a:latin typeface="Cambria Math" panose="02040503050406030204" pitchFamily="18" charset="0"/>
                    <a:ea typeface="Cambria Math" panose="02040503050406030204" pitchFamily="18" charset="0"/>
                  </a:rPr>
                  <a:t> </a:t>
                </a:r>
              </a:p>
              <a:p>
                <a:pPr marL="0" indent="0">
                  <a:lnSpc>
                    <a:spcPct val="100000"/>
                  </a:lnSpc>
                  <a:spcBef>
                    <a:spcPts val="590"/>
                  </a:spcBef>
                  <a:buNone/>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𝜋</m:t>
                        </m:r>
                      </m:num>
                      <m:den>
                        <m:r>
                          <a:rPr lang="en-US" b="0" i="1" smtClean="0">
                            <a:solidFill>
                              <a:schemeClr val="tx1"/>
                            </a:solidFill>
                            <a:latin typeface="Cambria Math" panose="02040503050406030204" pitchFamily="18" charset="0"/>
                            <a:ea typeface="Cambria Math" panose="02040503050406030204" pitchFamily="18" charset="0"/>
                          </a:rPr>
                          <m:t>6</m:t>
                        </m:r>
                      </m:den>
                    </m:f>
                    <m:d>
                      <m:dPr>
                        <m:ctrlPr>
                          <a:rPr lang="en-US" b="0" i="1" smtClean="0">
                            <a:solidFill>
                              <a:schemeClr val="tx1"/>
                            </a:solidFill>
                            <a:latin typeface="Cambria Math" panose="02040503050406030204" pitchFamily="18" charset="0"/>
                            <a:ea typeface="Cambria Math" panose="02040503050406030204" pitchFamily="18" charset="0"/>
                          </a:rPr>
                        </m:ctrlPr>
                      </m:dPr>
                      <m:e>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5</m:t>
                            </m:r>
                          </m:e>
                          <m:sup>
                            <m:r>
                              <a:rPr lang="en-US" i="1">
                                <a:latin typeface="Cambria Math" panose="02040503050406030204" pitchFamily="18" charset="0"/>
                                <a:ea typeface="Cambria Math" panose="02040503050406030204" pitchFamily="18" charset="0"/>
                              </a:rPr>
                              <m:t>3/2</m:t>
                            </m:r>
                          </m:sup>
                        </m:sSup>
                        <m:r>
                          <a:rPr lang="en-US" b="0" i="1" smtClean="0">
                            <a:solidFill>
                              <a:schemeClr val="tx1"/>
                            </a:solidFill>
                            <a:latin typeface="Cambria Math" panose="02040503050406030204" pitchFamily="18" charset="0"/>
                            <a:ea typeface="Cambria Math" panose="02040503050406030204" pitchFamily="18" charset="0"/>
                          </a:rPr>
                          <m:t>−1</m:t>
                        </m:r>
                      </m:e>
                    </m:d>
                    <m:r>
                      <a:rPr lang="en-US" b="0" i="1" smtClean="0">
                        <a:solidFill>
                          <a:schemeClr val="tx1"/>
                        </a:solidFill>
                        <a:latin typeface="Cambria Math" panose="02040503050406030204" pitchFamily="18" charset="0"/>
                        <a:ea typeface="Cambria Math" panose="02040503050406030204" pitchFamily="18" charset="0"/>
                      </a:rPr>
                      <m:t>≈5.3304</m:t>
                    </m:r>
                  </m:oMath>
                </a14:m>
                <a:r>
                  <a:rPr lang="en-US" dirty="0">
                    <a:solidFill>
                      <a:schemeClr val="tx1"/>
                    </a:solidFill>
                  </a:rPr>
                  <a:t> </a:t>
                </a:r>
              </a:p>
              <a:p>
                <a:pPr marL="12700">
                  <a:lnSpc>
                    <a:spcPct val="100000"/>
                  </a:lnSpc>
                  <a:spcBef>
                    <a:spcPts val="590"/>
                  </a:spcBef>
                </a:pPr>
                <a:endParaRPr lang="en-US" sz="2400" dirty="0">
                  <a:latin typeface="Lucida Sans Unicode"/>
                  <a:cs typeface="Lucida Sans Unicode"/>
                </a:endParaRPr>
              </a:p>
              <a:p>
                <a:pPr marL="12700">
                  <a:lnSpc>
                    <a:spcPct val="100000"/>
                  </a:lnSpc>
                  <a:spcBef>
                    <a:spcPts val="590"/>
                  </a:spcBef>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a:stretch>
              </a:blipFill>
            </p:spPr>
            <p:txBody>
              <a:bodyPr/>
              <a:lstStyle/>
              <a:p>
                <a:r>
                  <a:rPr lang="en-US">
                    <a:noFill/>
                  </a:rPr>
                  <a:t> </a:t>
                </a:r>
              </a:p>
            </p:txBody>
          </p:sp>
        </mc:Fallback>
      </mc:AlternateContent>
      <p:pic>
        <p:nvPicPr>
          <p:cNvPr id="5" name="Picture 2" descr="A graph shows the curve y equals square root of x rotated about the x axis to obtain a paraboloid. The x and y axes are not scaled, and the z axis is not shown. The curve of y equals square root of x begins in quadrant 1 at the origin, is concave down with a positive slope. The curve is rotated about the x axis to form a solid with sides the same shape and length as the curv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35060" y="2539014"/>
            <a:ext cx="3272785" cy="415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143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8.2  Arc Length and Surface </a:t>
            </a:r>
            <a:r>
              <a:rPr lang="en-US" sz="3100" dirty="0"/>
              <a:t>Area </a:t>
            </a:r>
            <a:r>
              <a:rPr lang="en-US" sz="3100" dirty="0" smtClean="0"/>
              <a:t>(20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dirty="0">
                    <a:solidFill>
                      <a:schemeClr val="tx1"/>
                    </a:solidFill>
                  </a:rPr>
                  <a:t> </a:t>
                </a:r>
                <a:r>
                  <a:rPr lang="en-US" spc="-120" dirty="0">
                    <a:solidFill>
                      <a:schemeClr val="tx1"/>
                    </a:solidFill>
                  </a:rPr>
                  <a:t>   </a:t>
                </a:r>
                <a:r>
                  <a:rPr lang="en-US" b="1" spc="-45" dirty="0">
                    <a:solidFill>
                      <a:schemeClr val="tx1"/>
                    </a:solidFill>
                  </a:rPr>
                  <a:t>A</a:t>
                </a:r>
                <a:r>
                  <a:rPr lang="en-US" b="1" spc="65" dirty="0">
                    <a:solidFill>
                      <a:schemeClr val="tx1"/>
                    </a:solidFill>
                  </a:rPr>
                  <a:t> </a:t>
                </a:r>
                <a:r>
                  <a:rPr lang="en-US" b="1" spc="-5" dirty="0">
                    <a:solidFill>
                      <a:schemeClr val="tx1"/>
                    </a:solidFill>
                  </a:rPr>
                  <a:t>Corrugate</a:t>
                </a:r>
                <a:r>
                  <a:rPr lang="en-US" b="1" spc="5" dirty="0">
                    <a:solidFill>
                      <a:schemeClr val="tx1"/>
                    </a:solidFill>
                  </a:rPr>
                  <a:t>d</a:t>
                </a:r>
                <a:r>
                  <a:rPr lang="en-US" b="1" spc="65" dirty="0">
                    <a:solidFill>
                      <a:schemeClr val="tx1"/>
                    </a:solidFill>
                  </a:rPr>
                  <a:t> </a:t>
                </a:r>
                <a:r>
                  <a:rPr lang="en-US" b="1" spc="15" dirty="0">
                    <a:solidFill>
                      <a:schemeClr val="tx1"/>
                    </a:solidFill>
                  </a:rPr>
                  <a:t>Pip</a:t>
                </a:r>
                <a:r>
                  <a:rPr lang="en-US" b="1" spc="20" dirty="0">
                    <a:solidFill>
                      <a:schemeClr val="tx1"/>
                    </a:solidFill>
                  </a:rPr>
                  <a:t>e</a:t>
                </a:r>
                <a:r>
                  <a:rPr lang="en-US" b="1" dirty="0">
                    <a:solidFill>
                      <a:schemeClr val="tx1"/>
                    </a:solidFill>
                  </a:rPr>
                  <a:t>   </a:t>
                </a:r>
                <a:r>
                  <a:rPr lang="en-US" b="1" spc="85" dirty="0">
                    <a:solidFill>
                      <a:schemeClr val="tx1"/>
                    </a:solidFill>
                  </a:rPr>
                  <a:t>    </a:t>
                </a:r>
                <a:r>
                  <a:rPr lang="en-US" spc="-10" dirty="0">
                    <a:solidFill>
                      <a:schemeClr val="tx1"/>
                    </a:solidFill>
                  </a:rPr>
                  <a:t>A</a:t>
                </a:r>
                <a:r>
                  <a:rPr lang="en-US" spc="10" dirty="0">
                    <a:solidFill>
                      <a:schemeClr val="tx1"/>
                    </a:solidFill>
                  </a:rPr>
                  <a:t> </a:t>
                </a:r>
                <a:r>
                  <a:rPr lang="en-US" spc="-10" dirty="0">
                    <a:solidFill>
                      <a:schemeClr val="tx1"/>
                    </a:solidFill>
                  </a:rPr>
                  <a:t>corrugate</a:t>
                </a:r>
                <a:r>
                  <a:rPr lang="en-US" spc="-5" dirty="0">
                    <a:solidFill>
                      <a:schemeClr val="tx1"/>
                    </a:solidFill>
                  </a:rPr>
                  <a:t>d</a:t>
                </a:r>
                <a:r>
                  <a:rPr lang="en-US" spc="15" dirty="0">
                    <a:solidFill>
                      <a:schemeClr val="tx1"/>
                    </a:solidFill>
                  </a:rPr>
                  <a:t> </a:t>
                </a:r>
                <a:r>
                  <a:rPr lang="en-US" spc="-10" dirty="0">
                    <a:solidFill>
                      <a:schemeClr val="tx1"/>
                    </a:solidFill>
                  </a:rPr>
                  <a:t>pip</a:t>
                </a:r>
                <a:r>
                  <a:rPr lang="en-US" spc="-5" dirty="0">
                    <a:solidFill>
                      <a:schemeClr val="tx1"/>
                    </a:solidFill>
                  </a:rPr>
                  <a:t>e</a:t>
                </a:r>
                <a:r>
                  <a:rPr lang="en-US" spc="15" dirty="0">
                    <a:solidFill>
                      <a:schemeClr val="tx1"/>
                    </a:solidFill>
                  </a:rPr>
                  <a:t> </a:t>
                </a:r>
                <a:r>
                  <a:rPr lang="en-US" spc="-10" dirty="0">
                    <a:solidFill>
                      <a:schemeClr val="tx1"/>
                    </a:solidFill>
                  </a:rPr>
                  <a:t>i</a:t>
                </a:r>
                <a:r>
                  <a:rPr lang="en-US" spc="-5" dirty="0">
                    <a:solidFill>
                      <a:schemeClr val="tx1"/>
                    </a:solidFill>
                  </a:rPr>
                  <a:t>s</a:t>
                </a:r>
                <a:r>
                  <a:rPr lang="en-US" spc="10" dirty="0">
                    <a:solidFill>
                      <a:schemeClr val="tx1"/>
                    </a:solidFill>
                  </a:rPr>
                  <a:t> </a:t>
                </a:r>
                <a:r>
                  <a:rPr lang="en-US" spc="-10" dirty="0">
                    <a:solidFill>
                      <a:schemeClr val="tx1"/>
                    </a:solidFill>
                  </a:rPr>
                  <a:t>obtaine</a:t>
                </a:r>
                <a:r>
                  <a:rPr lang="en-US" spc="-5" dirty="0">
                    <a:solidFill>
                      <a:schemeClr val="tx1"/>
                    </a:solidFill>
                  </a:rPr>
                  <a:t>d</a:t>
                </a:r>
                <a:r>
                  <a:rPr lang="en-US" spc="15" dirty="0">
                    <a:solidFill>
                      <a:schemeClr val="tx1"/>
                    </a:solidFill>
                  </a:rPr>
                  <a:t> </a:t>
                </a:r>
                <a:r>
                  <a:rPr lang="en-US" spc="-10" dirty="0">
                    <a:solidFill>
                      <a:schemeClr val="tx1"/>
                    </a:solidFill>
                  </a:rPr>
                  <a:t>b</a:t>
                </a:r>
                <a:r>
                  <a:rPr lang="en-US" spc="-5" dirty="0">
                    <a:solidFill>
                      <a:schemeClr val="tx1"/>
                    </a:solidFill>
                  </a:rPr>
                  <a:t>y</a:t>
                </a:r>
                <a:r>
                  <a:rPr lang="en-US" spc="15" dirty="0">
                    <a:solidFill>
                      <a:schemeClr val="tx1"/>
                    </a:solidFill>
                  </a:rPr>
                  <a:t> </a:t>
                </a:r>
                <a:r>
                  <a:rPr lang="en-US" spc="-10" dirty="0">
                    <a:solidFill>
                      <a:schemeClr val="tx1"/>
                    </a:solidFill>
                  </a:rPr>
                  <a:t>rotatin</a:t>
                </a:r>
                <a:r>
                  <a:rPr lang="en-US" spc="-5" dirty="0">
                    <a:solidFill>
                      <a:schemeClr val="tx1"/>
                    </a:solidFill>
                  </a:rPr>
                  <a:t>g</a:t>
                </a:r>
                <a:r>
                  <a:rPr lang="en-US" spc="1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10" dirty="0">
                    <a:solidFill>
                      <a:schemeClr val="tx1"/>
                    </a:solidFill>
                  </a:rPr>
                  <a:t> </a:t>
                </a:r>
                <a:r>
                  <a:rPr lang="en-US" spc="-10" dirty="0">
                    <a:solidFill>
                      <a:schemeClr val="tx1"/>
                    </a:solidFill>
                  </a:rPr>
                  <a:t>graph o</a:t>
                </a:r>
                <a:r>
                  <a:rPr lang="en-US" spc="-5" dirty="0">
                    <a:solidFill>
                      <a:schemeClr val="tx1"/>
                    </a:solidFill>
                  </a:rPr>
                  <a:t>f</a:t>
                </a:r>
                <a:r>
                  <a:rPr lang="en-US" dirty="0">
                    <a:solidFill>
                      <a:schemeClr val="tx1"/>
                    </a:solidFill>
                  </a:rPr>
                  <a:t> </a:t>
                </a:r>
                <a:r>
                  <a:rPr lang="en-US" spc="20"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1</a:t>
                </a:r>
                <a:r>
                  <a:rPr lang="en-US" spc="-30" dirty="0">
                    <a:solidFill>
                      <a:schemeClr val="tx1"/>
                    </a:solidFill>
                  </a:rPr>
                  <a:t> </a:t>
                </a:r>
                <a:r>
                  <a:rPr lang="en-US" spc="-25" dirty="0">
                    <a:solidFill>
                      <a:schemeClr val="tx1"/>
                    </a:solidFill>
                  </a:rPr>
                  <a:t>+</a:t>
                </a:r>
                <a:r>
                  <a:rPr lang="en-US" spc="-95" dirty="0">
                    <a:solidFill>
                      <a:schemeClr val="tx1"/>
                    </a:solidFill>
                  </a:rPr>
                  <a:t> </a:t>
                </a:r>
                <a:r>
                  <a:rPr lang="en-US" spc="-5" dirty="0">
                    <a:solidFill>
                      <a:schemeClr val="tx1"/>
                    </a:solidFill>
                  </a:rPr>
                  <a:t>0.1</a:t>
                </a:r>
                <a:r>
                  <a:rPr lang="en-US" spc="-85" dirty="0">
                    <a:solidFill>
                      <a:schemeClr val="tx1"/>
                    </a:solidFill>
                  </a:rPr>
                  <a:t> </a:t>
                </a:r>
                <a:r>
                  <a:rPr lang="en-US" spc="-5" dirty="0">
                    <a:solidFill>
                      <a:schemeClr val="tx1"/>
                    </a:solidFill>
                  </a:rPr>
                  <a:t>sin(1</a:t>
                </a:r>
                <a:r>
                  <a:rPr lang="en-US" spc="20" dirty="0">
                    <a:solidFill>
                      <a:schemeClr val="tx1"/>
                    </a:solidFill>
                  </a:rPr>
                  <a:t>0</a:t>
                </a:r>
                <a:r>
                  <a:rPr lang="en-US" i="1" spc="-5" dirty="0">
                    <a:solidFill>
                      <a:schemeClr val="tx1"/>
                    </a:solidFill>
                  </a:rPr>
                  <a:t>x</a:t>
                </a:r>
                <a:r>
                  <a:rPr lang="en-US" spc="-5" dirty="0">
                    <a:solidFill>
                      <a:schemeClr val="tx1"/>
                    </a:solidFill>
                  </a:rPr>
                  <a:t>),</a:t>
                </a:r>
                <a:r>
                  <a:rPr lang="en-US" spc="50" dirty="0">
                    <a:solidFill>
                      <a:schemeClr val="tx1"/>
                    </a:solidFill>
                  </a:rPr>
                  <a:t> </a:t>
                </a:r>
                <a:r>
                  <a:rPr lang="en-US" spc="-5" dirty="0">
                    <a:solidFill>
                      <a:schemeClr val="tx1"/>
                    </a:solidFill>
                  </a:rPr>
                  <a:t>f</a:t>
                </a:r>
                <a:r>
                  <a:rPr lang="en-US" spc="-10" dirty="0">
                    <a:solidFill>
                      <a:schemeClr val="tx1"/>
                    </a:solidFill>
                  </a:rPr>
                  <a:t>o</a:t>
                </a:r>
                <a:r>
                  <a:rPr lang="en-US" spc="-5" dirty="0">
                    <a:solidFill>
                      <a:schemeClr val="tx1"/>
                    </a:solidFill>
                  </a:rPr>
                  <a:t>r</a:t>
                </a:r>
                <a:r>
                  <a:rPr lang="en-US" spc="50" dirty="0">
                    <a:solidFill>
                      <a:schemeClr val="tx1"/>
                    </a:solidFill>
                  </a:rPr>
                  <a:t> </a:t>
                </a:r>
                <a:r>
                  <a:rPr lang="en-US" spc="-5" dirty="0">
                    <a:solidFill>
                      <a:schemeClr val="tx1"/>
                    </a:solidFill>
                  </a:rPr>
                  <a:t>0</a:t>
                </a:r>
                <a:r>
                  <a:rPr lang="en-US" spc="25" dirty="0">
                    <a:solidFill>
                      <a:schemeClr val="tx1"/>
                    </a:solidFill>
                  </a:rPr>
                  <a:t> </a:t>
                </a:r>
                <a:r>
                  <a:rPr lang="en-US" spc="-50" dirty="0">
                    <a:solidFill>
                      <a:schemeClr val="tx1"/>
                    </a:solidFill>
                  </a:rPr>
                  <a:t>≤</a:t>
                </a:r>
                <a:r>
                  <a:rPr lang="en-US" spc="-15" dirty="0">
                    <a:solidFill>
                      <a:schemeClr val="tx1"/>
                    </a:solidFill>
                  </a:rPr>
                  <a:t> </a:t>
                </a:r>
                <a:r>
                  <a:rPr lang="en-US" i="1" spc="-5" dirty="0">
                    <a:solidFill>
                      <a:schemeClr val="tx1"/>
                    </a:solidFill>
                  </a:rPr>
                  <a:t>x</a:t>
                </a:r>
                <a:r>
                  <a:rPr lang="en-US" i="1" spc="114" dirty="0">
                    <a:solidFill>
                      <a:schemeClr val="tx1"/>
                    </a:solidFill>
                  </a:rPr>
                  <a:t> </a:t>
                </a:r>
                <a:r>
                  <a:rPr lang="en-US" spc="-50" dirty="0">
                    <a:solidFill>
                      <a:schemeClr val="tx1"/>
                    </a:solidFill>
                  </a:rPr>
                  <a:t>≤</a:t>
                </a:r>
                <a:r>
                  <a:rPr lang="en-US" spc="-40" dirty="0">
                    <a:solidFill>
                      <a:schemeClr val="tx1"/>
                    </a:solidFill>
                  </a:rPr>
                  <a:t> </a:t>
                </a:r>
                <a:r>
                  <a:rPr lang="en-US" spc="-10" dirty="0">
                    <a:solidFill>
                      <a:schemeClr val="tx1"/>
                    </a:solidFill>
                  </a:rPr>
                  <a:t>10</a:t>
                </a:r>
                <a:r>
                  <a:rPr lang="en-US" spc="-5" dirty="0">
                    <a:solidFill>
                      <a:schemeClr val="tx1"/>
                    </a:solidFill>
                  </a:rPr>
                  <a:t>,</a:t>
                </a:r>
                <a:r>
                  <a:rPr lang="en-US" spc="50" dirty="0">
                    <a:solidFill>
                      <a:schemeClr val="tx1"/>
                    </a:solidFill>
                  </a:rPr>
                  <a:t> </a:t>
                </a:r>
                <a:r>
                  <a:rPr lang="en-US" spc="-10" dirty="0">
                    <a:solidFill>
                      <a:schemeClr val="tx1"/>
                    </a:solidFill>
                  </a:rPr>
                  <a:t>aroun</a:t>
                </a:r>
                <a:r>
                  <a:rPr lang="en-US" spc="-5" dirty="0">
                    <a:solidFill>
                      <a:schemeClr val="tx1"/>
                    </a:solidFill>
                  </a:rPr>
                  <a:t>d</a:t>
                </a:r>
                <a:r>
                  <a:rPr lang="en-US" spc="50" dirty="0">
                    <a:solidFill>
                      <a:schemeClr val="tx1"/>
                    </a:solidFill>
                  </a:rPr>
                  <a:t> </a:t>
                </a:r>
                <a:r>
                  <a:rPr lang="en-US" spc="-10" dirty="0">
                    <a:solidFill>
                      <a:schemeClr val="tx1"/>
                    </a:solidFill>
                  </a:rPr>
                  <a:t>th</a:t>
                </a:r>
                <a:r>
                  <a:rPr lang="en-US" spc="-5" dirty="0">
                    <a:solidFill>
                      <a:schemeClr val="tx1"/>
                    </a:solidFill>
                  </a:rPr>
                  <a:t>e</a:t>
                </a:r>
                <a:r>
                  <a:rPr lang="en-US" spc="75" dirty="0">
                    <a:solidFill>
                      <a:schemeClr val="tx1"/>
                    </a:solidFill>
                  </a:rPr>
                  <a:t> </a:t>
                </a:r>
                <a:r>
                  <a:rPr lang="en-US" i="1" spc="-5" dirty="0">
                    <a:solidFill>
                      <a:schemeClr val="tx1"/>
                    </a:solidFill>
                  </a:rPr>
                  <a:t>x</a:t>
                </a:r>
                <a:r>
                  <a:rPr lang="en-US" spc="-5" dirty="0">
                    <a:solidFill>
                      <a:schemeClr val="tx1"/>
                    </a:solidFill>
                  </a:rPr>
                  <a:t>-axis</a:t>
                </a:r>
                <a:r>
                  <a:rPr lang="en-US" spc="50" dirty="0">
                    <a:solidFill>
                      <a:schemeClr val="tx1"/>
                    </a:solidFill>
                  </a:rPr>
                  <a:t> </a:t>
                </a:r>
                <a:r>
                  <a:rPr lang="en-US" spc="-5" dirty="0">
                    <a:solidFill>
                      <a:schemeClr val="tx1"/>
                    </a:solidFill>
                  </a:rPr>
                  <a:t>(Figure</a:t>
                </a:r>
                <a:r>
                  <a:rPr lang="en-US" spc="50" dirty="0">
                    <a:solidFill>
                      <a:schemeClr val="tx1"/>
                    </a:solidFill>
                  </a:rPr>
                  <a:t> </a:t>
                </a:r>
                <a:r>
                  <a:rPr lang="en-US" spc="-5" dirty="0">
                    <a:solidFill>
                      <a:schemeClr val="tx1"/>
                    </a:solidFill>
                  </a:rPr>
                  <a:t>12).</a:t>
                </a:r>
                <a:r>
                  <a:rPr lang="en-US" spc="50" dirty="0">
                    <a:solidFill>
                      <a:schemeClr val="tx1"/>
                    </a:solidFill>
                  </a:rPr>
                  <a:t> </a:t>
                </a:r>
                <a:r>
                  <a:rPr lang="en-US" spc="-10" dirty="0">
                    <a:solidFill>
                      <a:schemeClr val="tx1"/>
                    </a:solidFill>
                  </a:rPr>
                  <a:t>We find</a:t>
                </a:r>
                <a:r>
                  <a:rPr lang="en-US" spc="50" dirty="0">
                    <a:solidFill>
                      <a:schemeClr val="tx1"/>
                    </a:solidFill>
                  </a:rPr>
                  <a:t> </a:t>
                </a:r>
                <a:r>
                  <a:rPr lang="en-US" spc="-5" dirty="0">
                    <a:solidFill>
                      <a:schemeClr val="tx1"/>
                    </a:solidFill>
                  </a:rPr>
                  <a:t>the </a:t>
                </a:r>
                <a:r>
                  <a:rPr lang="en-US" spc="-10" dirty="0">
                    <a:solidFill>
                      <a:schemeClr val="tx1"/>
                    </a:solidFill>
                  </a:rPr>
                  <a:t>surfac</a:t>
                </a:r>
                <a:r>
                  <a:rPr lang="en-US" spc="-5" dirty="0">
                    <a:solidFill>
                      <a:schemeClr val="tx1"/>
                    </a:solidFill>
                  </a:rPr>
                  <a:t>e </a:t>
                </a:r>
                <a:r>
                  <a:rPr lang="en-US" spc="-10" dirty="0">
                    <a:solidFill>
                      <a:schemeClr val="tx1"/>
                    </a:solidFill>
                  </a:rPr>
                  <a:t>are</a:t>
                </a:r>
                <a:r>
                  <a:rPr lang="en-US" spc="-5" dirty="0">
                    <a:solidFill>
                      <a:schemeClr val="tx1"/>
                    </a:solidFill>
                  </a:rPr>
                  <a:t>a </a:t>
                </a:r>
                <a:r>
                  <a:rPr lang="en-US" spc="-10" dirty="0">
                    <a:solidFill>
                      <a:schemeClr val="tx1"/>
                    </a:solidFill>
                  </a:rPr>
                  <a:t>o</a:t>
                </a:r>
                <a:r>
                  <a:rPr lang="en-US" spc="-5" dirty="0">
                    <a:solidFill>
                      <a:schemeClr val="tx1"/>
                    </a:solidFill>
                  </a:rPr>
                  <a:t>f </a:t>
                </a:r>
                <a:r>
                  <a:rPr lang="en-US" spc="-10" dirty="0">
                    <a:solidFill>
                      <a:schemeClr val="tx1"/>
                    </a:solidFill>
                  </a:rPr>
                  <a:t>th</a:t>
                </a:r>
                <a:r>
                  <a:rPr lang="en-US" spc="-5" dirty="0">
                    <a:solidFill>
                      <a:schemeClr val="tx1"/>
                    </a:solidFill>
                  </a:rPr>
                  <a:t>e </a:t>
                </a:r>
                <a:r>
                  <a:rPr lang="en-US" spc="-10" dirty="0">
                    <a:solidFill>
                      <a:schemeClr val="tx1"/>
                    </a:solidFill>
                  </a:rPr>
                  <a:t>pip</a:t>
                </a:r>
                <a:r>
                  <a:rPr lang="en-US" spc="-5" dirty="0">
                    <a:solidFill>
                      <a:schemeClr val="tx1"/>
                    </a:solidFill>
                  </a:rPr>
                  <a:t>e [</a:t>
                </a:r>
                <a:r>
                  <a:rPr lang="en-US" spc="-10" dirty="0">
                    <a:solidFill>
                      <a:schemeClr val="tx1"/>
                    </a:solidFill>
                  </a:rPr>
                  <a:t>assumin</a:t>
                </a:r>
                <a:r>
                  <a:rPr lang="en-US" spc="-5" dirty="0">
                    <a:solidFill>
                      <a:schemeClr val="tx1"/>
                    </a:solidFill>
                  </a:rPr>
                  <a:t>g </a:t>
                </a:r>
                <a:r>
                  <a:rPr lang="en-US" spc="-10" dirty="0">
                    <a:solidFill>
                      <a:schemeClr val="tx1"/>
                    </a:solidFill>
                  </a:rPr>
                  <a:t>tha</a:t>
                </a:r>
                <a:r>
                  <a:rPr lang="en-US" spc="-5" dirty="0">
                    <a:solidFill>
                      <a:schemeClr val="tx1"/>
                    </a:solidFill>
                  </a:rPr>
                  <a:t>t</a:t>
                </a:r>
                <a:r>
                  <a:rPr lang="en-US" spc="25" dirty="0">
                    <a:solidFill>
                      <a:schemeClr val="tx1"/>
                    </a:solidFill>
                  </a:rPr>
                  <a:t> </a:t>
                </a:r>
                <a:r>
                  <a:rPr lang="en-US" i="1" spc="-5" dirty="0">
                    <a:solidFill>
                      <a:schemeClr val="tx1"/>
                    </a:solidFill>
                  </a:rPr>
                  <a:t>x</a:t>
                </a:r>
                <a:r>
                  <a:rPr lang="en-US" i="1" spc="85" dirty="0">
                    <a:solidFill>
                      <a:schemeClr val="tx1"/>
                    </a:solidFill>
                  </a:rPr>
                  <a:t> </a:t>
                </a:r>
                <a:r>
                  <a:rPr lang="en-US" spc="-10" dirty="0">
                    <a:solidFill>
                      <a:schemeClr val="tx1"/>
                    </a:solidFill>
                  </a:rPr>
                  <a:t>an</a:t>
                </a:r>
                <a:r>
                  <a:rPr lang="en-US" spc="-5" dirty="0">
                    <a:solidFill>
                      <a:schemeClr val="tx1"/>
                    </a:solidFill>
                  </a:rPr>
                  <a:t>d</a:t>
                </a:r>
                <a:r>
                  <a:rPr lang="en-US" dirty="0">
                    <a:solidFill>
                      <a:schemeClr val="tx1"/>
                    </a:solidFill>
                  </a:rPr>
                  <a:t> </a:t>
                </a:r>
                <a:r>
                  <a:rPr lang="en-US" spc="-35"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 are in </a:t>
                </a:r>
                <a:r>
                  <a:rPr lang="en-US" spc="-15" dirty="0">
                    <a:solidFill>
                      <a:schemeClr val="tx1"/>
                    </a:solidFill>
                  </a:rPr>
                  <a:t>m</a:t>
                </a:r>
                <a:r>
                  <a:rPr lang="en-US" spc="-5" dirty="0">
                    <a:solidFill>
                      <a:schemeClr val="tx1"/>
                    </a:solidFill>
                  </a:rPr>
                  <a:t>eters].  </a:t>
                </a:r>
              </a:p>
              <a:p>
                <a:pPr marL="0" marR="5080" indent="0">
                  <a:lnSpc>
                    <a:spcPct val="100000"/>
                  </a:lnSpc>
                  <a:buNone/>
                </a:pPr>
                <a:r>
                  <a:rPr lang="en-US" spc="-10" dirty="0">
                    <a:solidFill>
                      <a:schemeClr val="tx1"/>
                    </a:solidFill>
                  </a:rPr>
                  <a:t>Not</a:t>
                </a:r>
                <a:r>
                  <a:rPr lang="en-US" spc="-5" dirty="0">
                    <a:solidFill>
                      <a:schemeClr val="tx1"/>
                    </a:solidFill>
                  </a:rPr>
                  <a:t>e</a:t>
                </a:r>
                <a:r>
                  <a:rPr lang="en-US" spc="80" dirty="0">
                    <a:solidFill>
                      <a:schemeClr val="tx1"/>
                    </a:solidFill>
                  </a:rPr>
                  <a:t> </a:t>
                </a:r>
                <a:r>
                  <a:rPr lang="en-US" spc="-10" dirty="0">
                    <a:solidFill>
                      <a:schemeClr val="tx1"/>
                    </a:solidFill>
                  </a:rPr>
                  <a:t>tha</a:t>
                </a:r>
                <a:r>
                  <a:rPr lang="en-US" spc="-5" dirty="0">
                    <a:solidFill>
                      <a:schemeClr val="tx1"/>
                    </a:solidFill>
                  </a:rPr>
                  <a:t>t</a:t>
                </a:r>
                <a:r>
                  <a:rPr lang="en-US" dirty="0">
                    <a:solidFill>
                      <a:schemeClr val="tx1"/>
                    </a:solidFill>
                  </a:rPr>
                  <a:t> </a:t>
                </a:r>
                <a:r>
                  <a:rPr lang="en-US" spc="45" dirty="0">
                    <a:solidFill>
                      <a:schemeClr val="tx1"/>
                    </a:solidFill>
                  </a:rPr>
                  <a:t> </a:t>
                </a:r>
                <a:r>
                  <a:rPr lang="en-US" i="1" spc="-5" dirty="0">
                    <a:solidFill>
                      <a:schemeClr val="tx1"/>
                    </a:solidFill>
                  </a:rPr>
                  <a:t>f</a:t>
                </a:r>
                <a14:m>
                  <m:oMath xmlns:m="http://schemas.openxmlformats.org/officeDocument/2006/math">
                    <m:r>
                      <a:rPr lang="en-US" b="0" i="1" spc="-5" dirty="0" smtClean="0">
                        <a:latin typeface="Cambria Math" panose="02040503050406030204" pitchFamily="18" charset="0"/>
                        <a:cs typeface="Times New Roman"/>
                      </a:rPr>
                      <m:t> </m:t>
                    </m:r>
                    <m:r>
                      <a:rPr lang="en-US" i="1" spc="-5" dirty="0">
                        <a:latin typeface="Cambria Math" panose="02040503050406030204" pitchFamily="18" charset="0"/>
                        <a:cs typeface="Times New Roman"/>
                      </a:rPr>
                      <m:t>′</m:t>
                    </m:r>
                  </m:oMath>
                </a14:m>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10(0.1</a:t>
                </a:r>
                <a:r>
                  <a:rPr lang="en-US" spc="-85" dirty="0">
                    <a:solidFill>
                      <a:schemeClr val="tx1"/>
                    </a:solidFill>
                  </a:rPr>
                  <a:t> </a:t>
                </a:r>
                <a:r>
                  <a:rPr lang="en-US" spc="-5" dirty="0">
                    <a:solidFill>
                      <a:schemeClr val="tx1"/>
                    </a:solidFill>
                  </a:rPr>
                  <a:t>cos(1</a:t>
                </a:r>
                <a:r>
                  <a:rPr lang="en-US" spc="20" dirty="0">
                    <a:solidFill>
                      <a:schemeClr val="tx1"/>
                    </a:solidFill>
                  </a:rPr>
                  <a:t>0</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cos(1</a:t>
                </a:r>
                <a:r>
                  <a:rPr lang="en-US" spc="20" dirty="0">
                    <a:solidFill>
                      <a:schemeClr val="tx1"/>
                    </a:solidFill>
                  </a:rPr>
                  <a:t>0</a:t>
                </a:r>
                <a:r>
                  <a:rPr lang="en-US" i="1" spc="-5" dirty="0">
                    <a:solidFill>
                      <a:schemeClr val="tx1"/>
                    </a:solidFill>
                  </a:rPr>
                  <a:t>x</a:t>
                </a:r>
                <a:r>
                  <a:rPr lang="en-US" spc="-5" dirty="0">
                    <a:solidFill>
                      <a:schemeClr val="tx1"/>
                    </a:solidFill>
                  </a:rPr>
                  <a:t>).</a:t>
                </a:r>
                <a:r>
                  <a:rPr lang="en-US" spc="80" dirty="0">
                    <a:solidFill>
                      <a:schemeClr val="tx1"/>
                    </a:solidFill>
                  </a:rPr>
                  <a:t> </a:t>
                </a:r>
                <a:r>
                  <a:rPr lang="en-US" spc="-5" dirty="0">
                    <a:solidFill>
                      <a:schemeClr val="tx1"/>
                    </a:solidFill>
                  </a:rPr>
                  <a:t>Substituting</a:t>
                </a:r>
                <a:r>
                  <a:rPr lang="en-US" spc="80" dirty="0">
                    <a:solidFill>
                      <a:schemeClr val="tx1"/>
                    </a:solidFill>
                  </a:rPr>
                  <a:t> </a:t>
                </a:r>
                <a:r>
                  <a:rPr lang="en-US" spc="-5" dirty="0">
                    <a:solidFill>
                      <a:schemeClr val="tx1"/>
                    </a:solidFill>
                  </a:rPr>
                  <a:t>into</a:t>
                </a:r>
                <a:r>
                  <a:rPr lang="en-US" spc="75" dirty="0">
                    <a:solidFill>
                      <a:schemeClr val="tx1"/>
                    </a:solidFill>
                  </a:rPr>
                  <a:t> </a:t>
                </a:r>
                <a:r>
                  <a:rPr lang="en-US" spc="-5" dirty="0">
                    <a:solidFill>
                      <a:schemeClr val="tx1"/>
                    </a:solidFill>
                  </a:rPr>
                  <a:t>the</a:t>
                </a:r>
                <a:r>
                  <a:rPr lang="en-US" spc="80" dirty="0">
                    <a:solidFill>
                      <a:schemeClr val="tx1"/>
                    </a:solidFill>
                  </a:rPr>
                  <a:t> </a:t>
                </a:r>
                <a:r>
                  <a:rPr lang="en-US" spc="-5" dirty="0">
                    <a:solidFill>
                      <a:schemeClr val="tx1"/>
                    </a:solidFill>
                  </a:rPr>
                  <a:t>surface </a:t>
                </a:r>
                <a:r>
                  <a:rPr lang="en-US" spc="-10" dirty="0">
                    <a:solidFill>
                      <a:schemeClr val="tx1"/>
                    </a:solidFill>
                  </a:rPr>
                  <a:t>are</a:t>
                </a:r>
                <a:r>
                  <a:rPr lang="en-US" spc="-5" dirty="0">
                    <a:solidFill>
                      <a:schemeClr val="tx1"/>
                    </a:solidFill>
                  </a:rPr>
                  <a:t>a </a:t>
                </a:r>
                <a:r>
                  <a:rPr lang="en-US" spc="-10" dirty="0">
                    <a:solidFill>
                      <a:schemeClr val="tx1"/>
                    </a:solidFill>
                  </a:rPr>
                  <a:t>formula</a:t>
                </a:r>
                <a:r>
                  <a:rPr lang="en-US" spc="-5"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have</a:t>
                </a:r>
              </a:p>
              <a:p>
                <a:pPr marL="0" marR="5080" indent="0" algn="just">
                  <a:lnSpc>
                    <a:spcPct val="100000"/>
                  </a:lnSpc>
                  <a:spcBef>
                    <a:spcPts val="590"/>
                  </a:spcBef>
                  <a:buNone/>
                </a:pPr>
                <a14:m>
                  <m:oMath xmlns:m="http://schemas.openxmlformats.org/officeDocument/2006/math">
                    <m:r>
                      <a:rPr lang="en-US" b="0" i="1" smtClean="0">
                        <a:solidFill>
                          <a:schemeClr val="tx1"/>
                        </a:solidFill>
                        <a:latin typeface="Cambria Math" panose="02040503050406030204" pitchFamily="18" charset="0"/>
                        <a:cs typeface="Times New Roman"/>
                      </a:rPr>
                      <m:t>𝑆</m:t>
                    </m:r>
                    <m:r>
                      <a:rPr lang="en-US" b="0" i="1" smtClean="0">
                        <a:solidFill>
                          <a:schemeClr val="tx1"/>
                        </a:solidFill>
                        <a:latin typeface="Cambria Math" panose="02040503050406030204" pitchFamily="18" charset="0"/>
                        <a:cs typeface="Times New Roman"/>
                      </a:rPr>
                      <m:t>=2</m:t>
                    </m:r>
                    <m:r>
                      <a:rPr lang="en-US" b="0" i="1" smtClean="0">
                        <a:solidFill>
                          <a:schemeClr val="tx1"/>
                        </a:solidFill>
                        <a:latin typeface="Cambria Math" panose="02040503050406030204" pitchFamily="18" charset="0"/>
                        <a:ea typeface="Cambria Math" panose="02040503050406030204" pitchFamily="18" charset="0"/>
                        <a:cs typeface="Times New Roman"/>
                      </a:rPr>
                      <m:t>𝜋</m:t>
                    </m:r>
                    <m:nary>
                      <m:naryPr>
                        <m:ctrlPr>
                          <a:rPr lang="en-US" b="0" i="1" smtClean="0">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ea typeface="Cambria Math" panose="02040503050406030204" pitchFamily="18" charset="0"/>
                            <a:cs typeface="Times New Roman"/>
                          </a:rPr>
                          <m:t>0</m:t>
                        </m:r>
                      </m:sub>
                      <m:sup>
                        <m:r>
                          <a:rPr lang="en-US" b="0" i="1" smtClean="0">
                            <a:solidFill>
                              <a:schemeClr val="tx1"/>
                            </a:solidFill>
                            <a:latin typeface="Cambria Math" panose="02040503050406030204" pitchFamily="18" charset="0"/>
                            <a:ea typeface="Cambria Math" panose="02040503050406030204" pitchFamily="18" charset="0"/>
                            <a:cs typeface="Times New Roman"/>
                          </a:rPr>
                          <m:t>10</m:t>
                        </m:r>
                      </m:sup>
                      <m:e>
                        <m:d>
                          <m:dPr>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r>
                              <m:rPr>
                                <m:nor/>
                              </m:rPr>
                              <a:rPr lang="en-US" spc="-5" dirty="0">
                                <a:solidFill>
                                  <a:schemeClr val="tx1"/>
                                </a:solidFill>
                              </a:rPr>
                              <m:t>1</m:t>
                            </m:r>
                            <m:r>
                              <m:rPr>
                                <m:nor/>
                              </m:rPr>
                              <a:rPr lang="en-US" spc="-30"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5" dirty="0">
                                <a:solidFill>
                                  <a:schemeClr val="tx1"/>
                                </a:solidFill>
                              </a:rPr>
                              <m:t>0.1</m:t>
                            </m:r>
                            <m:r>
                              <m:rPr>
                                <m:nor/>
                              </m:rPr>
                              <a:rPr lang="en-US" spc="-85" dirty="0">
                                <a:solidFill>
                                  <a:schemeClr val="tx1"/>
                                </a:solidFill>
                              </a:rPr>
                              <m:t> </m:t>
                            </m:r>
                            <m:r>
                              <m:rPr>
                                <m:nor/>
                              </m:rPr>
                              <a:rPr lang="en-US" spc="-5" dirty="0">
                                <a:solidFill>
                                  <a:schemeClr val="tx1"/>
                                </a:solidFill>
                              </a:rPr>
                              <m:t>sin</m:t>
                            </m:r>
                            <m:r>
                              <m:rPr>
                                <m:nor/>
                              </m:rPr>
                              <a:rPr lang="en-US" spc="-5" dirty="0">
                                <a:solidFill>
                                  <a:schemeClr val="tx1"/>
                                </a:solidFill>
                              </a:rPr>
                              <m:t>(10</m:t>
                            </m:r>
                            <m:r>
                              <m:rPr>
                                <m:nor/>
                              </m:rPr>
                              <a:rPr lang="en-US" i="1" spc="-5" dirty="0">
                                <a:solidFill>
                                  <a:schemeClr val="tx1"/>
                                </a:solidFill>
                              </a:rPr>
                              <m:t>x</m:t>
                            </m:r>
                            <m:r>
                              <m:rPr>
                                <m:nor/>
                              </m:rPr>
                              <a:rPr lang="en-US" spc="-5" dirty="0">
                                <a:solidFill>
                                  <a:schemeClr val="tx1"/>
                                </a:solidFill>
                              </a:rPr>
                              <m:t>)</m:t>
                            </m:r>
                          </m:e>
                        </m:d>
                        <m:rad>
                          <m:radPr>
                            <m:degHide m:val="on"/>
                            <m:ctrlPr>
                              <a:rPr lang="en-US" b="0" i="1" smtClean="0">
                                <a:solidFill>
                                  <a:schemeClr val="tx1"/>
                                </a:solidFill>
                                <a:latin typeface="Cambria Math" panose="02040503050406030204" pitchFamily="18" charset="0"/>
                                <a:ea typeface="Cambria Math" panose="02040503050406030204" pitchFamily="18" charset="0"/>
                                <a:cs typeface="Times New Roman"/>
                              </a:rPr>
                            </m:ctrlPr>
                          </m:radPr>
                          <m:deg/>
                          <m:e>
                            <m:r>
                              <a:rPr lang="en-US" b="0" i="1" smtClean="0">
                                <a:solidFill>
                                  <a:schemeClr val="tx1"/>
                                </a:solidFill>
                                <a:latin typeface="Cambria Math" panose="02040503050406030204" pitchFamily="18" charset="0"/>
                                <a:ea typeface="Cambria Math" panose="02040503050406030204" pitchFamily="18" charset="0"/>
                                <a:cs typeface="Times New Roman"/>
                              </a:rPr>
                              <m:t>1+</m:t>
                            </m:r>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m:rPr>
                                    <m:sty m:val="p"/>
                                  </m:rPr>
                                  <a:rPr lang="en-US" b="0" i="0" smtClean="0">
                                    <a:solidFill>
                                      <a:schemeClr val="tx1"/>
                                    </a:solidFill>
                                    <a:latin typeface="Cambria Math" panose="02040503050406030204" pitchFamily="18" charset="0"/>
                                    <a:ea typeface="Cambria Math" panose="02040503050406030204" pitchFamily="18" charset="0"/>
                                    <a:cs typeface="Times New Roman"/>
                                  </a:rPr>
                                  <m:t>cos</m:t>
                                </m:r>
                              </m:e>
                              <m:sup>
                                <m:r>
                                  <a:rPr lang="en-US" b="0" i="1" smtClean="0">
                                    <a:solidFill>
                                      <a:schemeClr val="tx1"/>
                                    </a:solidFill>
                                    <a:latin typeface="Cambria Math" panose="02040503050406030204" pitchFamily="18" charset="0"/>
                                    <a:ea typeface="Cambria Math" panose="02040503050406030204" pitchFamily="18" charset="0"/>
                                    <a:cs typeface="Times New Roman"/>
                                  </a:rPr>
                                  <m:t>2</m:t>
                                </m:r>
                              </m:sup>
                            </m:sSup>
                            <m:r>
                              <a:rPr lang="en-US" b="0" i="1" smtClean="0">
                                <a:solidFill>
                                  <a:schemeClr val="tx1"/>
                                </a:solidFill>
                                <a:latin typeface="Cambria Math" panose="02040503050406030204" pitchFamily="18" charset="0"/>
                                <a:ea typeface="Cambria Math" panose="02040503050406030204" pitchFamily="18" charset="0"/>
                                <a:cs typeface="Times New Roman"/>
                              </a:rPr>
                              <m:t>(10</m:t>
                            </m:r>
                            <m:r>
                              <a:rPr lang="en-US" b="0" i="1" smtClean="0">
                                <a:solidFill>
                                  <a:schemeClr val="tx1"/>
                                </a:solidFill>
                                <a:latin typeface="Cambria Math" panose="02040503050406030204" pitchFamily="18" charset="0"/>
                                <a:ea typeface="Cambria Math" panose="02040503050406030204" pitchFamily="18" charset="0"/>
                                <a:cs typeface="Times New Roman"/>
                              </a:rPr>
                              <m:t>𝑥</m:t>
                            </m:r>
                            <m:r>
                              <a:rPr lang="en-US" b="0" i="1" smtClean="0">
                                <a:solidFill>
                                  <a:schemeClr val="tx1"/>
                                </a:solidFill>
                                <a:latin typeface="Cambria Math" panose="02040503050406030204" pitchFamily="18" charset="0"/>
                                <a:ea typeface="Cambria Math" panose="02040503050406030204" pitchFamily="18" charset="0"/>
                                <a:cs typeface="Times New Roman"/>
                              </a:rPr>
                              <m:t>)</m:t>
                            </m:r>
                          </m:e>
                        </m:rad>
                      </m:e>
                    </m:nary>
                    <m:r>
                      <a:rPr lang="en-US" b="0" i="1" smtClean="0">
                        <a:solidFill>
                          <a:schemeClr val="tx1"/>
                        </a:solidFill>
                        <a:latin typeface="Cambria Math" panose="02040503050406030204" pitchFamily="18" charset="0"/>
                        <a:ea typeface="Cambria Math" panose="02040503050406030204" pitchFamily="18" charset="0"/>
                        <a:cs typeface="Times New Roman"/>
                      </a:rPr>
                      <m:t>𝑑𝑥</m:t>
                    </m:r>
                  </m:oMath>
                </a14:m>
                <a:r>
                  <a:rPr lang="en-US" dirty="0">
                    <a:solidFill>
                      <a:schemeClr val="tx1"/>
                    </a:solidFill>
                  </a:rPr>
                  <a:t> </a:t>
                </a:r>
              </a:p>
              <a:p>
                <a:pPr marL="0" marR="5080" indent="0" algn="just">
                  <a:lnSpc>
                    <a:spcPct val="100000"/>
                  </a:lnSpc>
                  <a:spcBef>
                    <a:spcPts val="590"/>
                  </a:spcBef>
                  <a:buNone/>
                </a:pPr>
                <a:endParaRPr lang="en-US" dirty="0">
                  <a:solidFill>
                    <a:schemeClr val="tx1"/>
                  </a:solidFill>
                </a:endParaRPr>
              </a:p>
              <a:p>
                <a:pPr marL="0" indent="0">
                  <a:lnSpc>
                    <a:spcPct val="100000"/>
                  </a:lnSpc>
                  <a:spcBef>
                    <a:spcPts val="520"/>
                  </a:spcBef>
                  <a:buNone/>
                </a:pPr>
                <a:r>
                  <a:rPr lang="en-US" spc="-10" dirty="0">
                    <a:solidFill>
                      <a:schemeClr val="tx1"/>
                    </a:solidFill>
                    <a:latin typeface="Times New Roman"/>
                    <a:cs typeface="Times New Roman"/>
                  </a:rPr>
                  <a:t>We </a:t>
                </a:r>
                <a:r>
                  <a:rPr lang="en-US" spc="-114" dirty="0">
                    <a:solidFill>
                      <a:schemeClr val="tx1"/>
                    </a:solidFill>
                    <a:latin typeface="Times New Roman"/>
                    <a:cs typeface="Times New Roman"/>
                  </a:rPr>
                  <a:t> </a:t>
                </a:r>
                <a:r>
                  <a:rPr lang="en-US" spc="-5" dirty="0">
                    <a:solidFill>
                      <a:schemeClr val="tx1"/>
                    </a:solidFill>
                    <a:latin typeface="Times New Roman"/>
                    <a:cs typeface="Times New Roman"/>
                  </a:rPr>
                  <a:t>use</a:t>
                </a:r>
                <a:r>
                  <a:rPr lang="en-US" dirty="0">
                    <a:solidFill>
                      <a:schemeClr val="tx1"/>
                    </a:solidFill>
                    <a:latin typeface="Times New Roman"/>
                    <a:cs typeface="Times New Roman"/>
                  </a:rPr>
                  <a:t> </a:t>
                </a:r>
                <a:r>
                  <a:rPr lang="en-US" spc="-114" dirty="0">
                    <a:solidFill>
                      <a:schemeClr val="tx1"/>
                    </a:solidFill>
                    <a:latin typeface="Times New Roman"/>
                    <a:cs typeface="Times New Roman"/>
                  </a:rPr>
                  <a:t> </a:t>
                </a:r>
                <a:r>
                  <a:rPr lang="en-US" spc="-5" dirty="0">
                    <a:solidFill>
                      <a:schemeClr val="tx1"/>
                    </a:solidFill>
                    <a:latin typeface="Times New Roman"/>
                    <a:cs typeface="Times New Roman"/>
                  </a:rPr>
                  <a:t>numerical</a:t>
                </a:r>
                <a:r>
                  <a:rPr lang="en-US" dirty="0">
                    <a:solidFill>
                      <a:schemeClr val="tx1"/>
                    </a:solidFill>
                    <a:latin typeface="Times New Roman"/>
                    <a:cs typeface="Times New Roman"/>
                  </a:rPr>
                  <a:t> </a:t>
                </a:r>
                <a:r>
                  <a:rPr lang="en-US" spc="-114" dirty="0">
                    <a:solidFill>
                      <a:schemeClr val="tx1"/>
                    </a:solidFill>
                    <a:latin typeface="Times New Roman"/>
                    <a:cs typeface="Times New Roman"/>
                  </a:rPr>
                  <a:t> </a:t>
                </a:r>
                <a:r>
                  <a:rPr lang="en-US" spc="-5" dirty="0">
                    <a:solidFill>
                      <a:schemeClr val="tx1"/>
                    </a:solidFill>
                    <a:latin typeface="Times New Roman"/>
                    <a:cs typeface="Times New Roman"/>
                  </a:rPr>
                  <a:t>approximation</a:t>
                </a:r>
                <a:r>
                  <a:rPr lang="en-US" dirty="0">
                    <a:solidFill>
                      <a:schemeClr val="tx1"/>
                    </a:solidFill>
                    <a:latin typeface="Times New Roman"/>
                    <a:cs typeface="Times New Roman"/>
                  </a:rPr>
                  <a:t> </a:t>
                </a:r>
                <a:r>
                  <a:rPr lang="en-US" spc="-114"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dirty="0">
                    <a:solidFill>
                      <a:schemeClr val="tx1"/>
                    </a:solidFill>
                    <a:latin typeface="Times New Roman"/>
                    <a:cs typeface="Times New Roman"/>
                  </a:rPr>
                  <a:t> </a:t>
                </a:r>
                <a:r>
                  <a:rPr lang="en-US" spc="-114" dirty="0">
                    <a:solidFill>
                      <a:schemeClr val="tx1"/>
                    </a:solidFill>
                    <a:latin typeface="Times New Roman"/>
                    <a:cs typeface="Times New Roman"/>
                  </a:rPr>
                  <a:t> </a:t>
                </a:r>
                <a:r>
                  <a:rPr lang="en-US" spc="-5" dirty="0">
                    <a:solidFill>
                      <a:schemeClr val="tx1"/>
                    </a:solidFill>
                    <a:latin typeface="Times New Roman"/>
                    <a:cs typeface="Times New Roman"/>
                  </a:rPr>
                  <a:t>obtain</a:t>
                </a:r>
                <a:r>
                  <a:rPr lang="en-US" dirty="0">
                    <a:solidFill>
                      <a:schemeClr val="tx1"/>
                    </a:solidFill>
                    <a:latin typeface="Times New Roman"/>
                    <a:cs typeface="Times New Roman"/>
                  </a:rPr>
                  <a:t> </a:t>
                </a:r>
                <a:r>
                  <a:rPr lang="en-US" spc="-114"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dirty="0">
                    <a:solidFill>
                      <a:schemeClr val="tx1"/>
                    </a:solidFill>
                    <a:latin typeface="Times New Roman"/>
                    <a:cs typeface="Times New Roman"/>
                  </a:rPr>
                  <a:t> </a:t>
                </a:r>
                <a:r>
                  <a:rPr lang="en-US" spc="-114" dirty="0">
                    <a:solidFill>
                      <a:schemeClr val="tx1"/>
                    </a:solidFill>
                    <a:latin typeface="Times New Roman"/>
                    <a:cs typeface="Times New Roman"/>
                  </a:rPr>
                  <a:t> </a:t>
                </a:r>
                <a:r>
                  <a:rPr lang="en-US" spc="-5" dirty="0">
                    <a:solidFill>
                      <a:schemeClr val="tx1"/>
                    </a:solidFill>
                    <a:latin typeface="Times New Roman"/>
                    <a:cs typeface="Times New Roman"/>
                  </a:rPr>
                  <a:t>result.</a:t>
                </a:r>
                <a:r>
                  <a:rPr lang="en-US" dirty="0">
                    <a:solidFill>
                      <a:schemeClr val="tx1"/>
                    </a:solidFill>
                    <a:latin typeface="Times New Roman"/>
                    <a:cs typeface="Times New Roman"/>
                  </a:rPr>
                  <a:t> </a:t>
                </a:r>
                <a:r>
                  <a:rPr lang="en-US" spc="-114" dirty="0">
                    <a:solidFill>
                      <a:schemeClr val="tx1"/>
                    </a:solidFill>
                    <a:latin typeface="Times New Roman"/>
                    <a:cs typeface="Times New Roman"/>
                  </a:rPr>
                  <a:t> </a:t>
                </a:r>
                <a:endParaRPr lang="en-US" spc="-114" dirty="0">
                  <a:latin typeface="Times New Roman"/>
                  <a:cs typeface="Times New Roman"/>
                </a:endParaRPr>
              </a:p>
              <a:p>
                <a:pPr marL="0" indent="0">
                  <a:lnSpc>
                    <a:spcPct val="100000"/>
                  </a:lnSpc>
                  <a:spcBef>
                    <a:spcPts val="520"/>
                  </a:spcBef>
                  <a:buNone/>
                </a:pPr>
                <a:r>
                  <a:rPr lang="en-US" spc="-5" dirty="0">
                    <a:solidFill>
                      <a:schemeClr val="tx1"/>
                    </a:solidFill>
                    <a:latin typeface="Times New Roman"/>
                    <a:cs typeface="Times New Roman"/>
                  </a:rPr>
                  <a:t>Using</a:t>
                </a:r>
                <a:r>
                  <a:rPr lang="en-US" dirty="0">
                    <a:solidFill>
                      <a:schemeClr val="tx1"/>
                    </a:solidFill>
                    <a:latin typeface="Times New Roman"/>
                    <a:cs typeface="Times New Roman"/>
                  </a:rPr>
                  <a:t> </a:t>
                </a:r>
                <a:r>
                  <a:rPr lang="en-US" spc="-114" dirty="0">
                    <a:solidFill>
                      <a:schemeClr val="tx1"/>
                    </a:solidFill>
                    <a:latin typeface="Times New Roman"/>
                    <a:cs typeface="Times New Roman"/>
                  </a:rPr>
                  <a:t> </a:t>
                </a:r>
                <a:r>
                  <a:rPr lang="en-US" spc="-15" dirty="0">
                    <a:solidFill>
                      <a:schemeClr val="tx1"/>
                    </a:solidFill>
                    <a:latin typeface="Times New Roman"/>
                    <a:cs typeface="Times New Roman"/>
                  </a:rPr>
                  <a:t>S</a:t>
                </a:r>
                <a:r>
                  <a:rPr lang="en-US" spc="-5" dirty="0">
                    <a:solidFill>
                      <a:schemeClr val="tx1"/>
                    </a:solidFill>
                    <a:latin typeface="Times New Roman"/>
                    <a:cs typeface="Times New Roman"/>
                  </a:rPr>
                  <a:t>impson’s</a:t>
                </a:r>
                <a:r>
                  <a:rPr lang="en-US" dirty="0">
                    <a:solidFill>
                      <a:schemeClr val="tx1"/>
                    </a:solidFill>
                    <a:latin typeface="Times New Roman"/>
                    <a:cs typeface="Times New Roman"/>
                  </a:rPr>
                  <a:t> </a:t>
                </a:r>
                <a:r>
                  <a:rPr lang="en-US" spc="-114" dirty="0">
                    <a:solidFill>
                      <a:schemeClr val="tx1"/>
                    </a:solidFill>
                    <a:latin typeface="Times New Roman"/>
                    <a:cs typeface="Times New Roman"/>
                  </a:rPr>
                  <a:t> </a:t>
                </a:r>
                <a:r>
                  <a:rPr lang="en-US" spc="-15" dirty="0">
                    <a:solidFill>
                      <a:schemeClr val="tx1"/>
                    </a:solidFill>
                    <a:latin typeface="Times New Roman"/>
                    <a:cs typeface="Times New Roman"/>
                  </a:rPr>
                  <a:t>R</a:t>
                </a:r>
                <a:r>
                  <a:rPr lang="en-US" spc="-5" dirty="0">
                    <a:solidFill>
                      <a:schemeClr val="tx1"/>
                    </a:solidFill>
                    <a:latin typeface="Times New Roman"/>
                    <a:cs typeface="Times New Roman"/>
                  </a:rPr>
                  <a:t>ule</a:t>
                </a:r>
                <a:r>
                  <a:rPr lang="en-US" dirty="0">
                    <a:solidFill>
                      <a:schemeClr val="tx1"/>
                    </a:solidFill>
                    <a:latin typeface="Times New Roman"/>
                    <a:cs typeface="Times New Roman"/>
                  </a:rPr>
                  <a:t> </a:t>
                </a:r>
                <a:r>
                  <a:rPr lang="en-US" spc="-114"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ith </a:t>
                </a:r>
                <a:r>
                  <a:rPr lang="en-US" i="1" spc="-10" dirty="0">
                    <a:solidFill>
                      <a:schemeClr val="tx1"/>
                    </a:solidFill>
                    <a:latin typeface="Times New Roman"/>
                    <a:cs typeface="Times New Roman"/>
                  </a:rPr>
                  <a:t>N </a:t>
                </a:r>
                <a:r>
                  <a:rPr lang="en-US" i="1" spc="-11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100</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5" dirty="0">
                    <a:solidFill>
                      <a:schemeClr val="tx1"/>
                    </a:solidFill>
                    <a:latin typeface="Times New Roman"/>
                    <a:cs typeface="Times New Roman"/>
                  </a:rPr>
                  <a:t>a </a:t>
                </a:r>
                <a:r>
                  <a:rPr lang="en-US" spc="-10" dirty="0">
                    <a:solidFill>
                      <a:schemeClr val="tx1"/>
                    </a:solidFill>
                    <a:latin typeface="Times New Roman"/>
                    <a:cs typeface="Times New Roman"/>
                  </a:rPr>
                  <a:t>compute</a:t>
                </a:r>
                <a:r>
                  <a:rPr lang="en-US" spc="-5" dirty="0">
                    <a:solidFill>
                      <a:schemeClr val="tx1"/>
                    </a:solidFill>
                    <a:latin typeface="Times New Roman"/>
                    <a:cs typeface="Times New Roman"/>
                  </a:rPr>
                  <a:t>r</a:t>
                </a:r>
                <a:r>
                  <a:rPr lang="en-US" dirty="0">
                    <a:solidFill>
                      <a:schemeClr val="tx1"/>
                    </a:solidFill>
                    <a:latin typeface="Times New Roman"/>
                    <a:cs typeface="Times New Roman"/>
                  </a:rPr>
                  <a:t> </a:t>
                </a:r>
              </a:p>
              <a:p>
                <a:pPr marL="0" indent="0">
                  <a:lnSpc>
                    <a:spcPct val="100000"/>
                  </a:lnSpc>
                  <a:spcBef>
                    <a:spcPts val="520"/>
                  </a:spcBef>
                  <a:buNone/>
                </a:pPr>
                <a:r>
                  <a:rPr lang="en-US" spc="-10" dirty="0">
                    <a:solidFill>
                      <a:schemeClr val="tx1"/>
                    </a:solidFill>
                    <a:latin typeface="Times New Roman"/>
                    <a:cs typeface="Times New Roman"/>
                  </a:rPr>
                  <a:t>algebr</a:t>
                </a:r>
                <a:r>
                  <a:rPr lang="en-US" spc="-5" dirty="0">
                    <a:solidFill>
                      <a:schemeClr val="tx1"/>
                    </a:solidFill>
                    <a:latin typeface="Times New Roman"/>
                    <a:cs typeface="Times New Roman"/>
                  </a:rPr>
                  <a:t>a s</a:t>
                </a:r>
                <a:r>
                  <a:rPr lang="en-US" spc="-10" dirty="0">
                    <a:solidFill>
                      <a:schemeClr val="tx1"/>
                    </a:solidFill>
                    <a:latin typeface="Times New Roman"/>
                    <a:cs typeface="Times New Roman"/>
                  </a:rPr>
                  <a:t>ystem</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yield</a:t>
                </a:r>
                <a:r>
                  <a:rPr lang="en-US" spc="-5" dirty="0">
                    <a:solidFill>
                      <a:schemeClr val="tx1"/>
                    </a:solidFill>
                    <a:latin typeface="Times New Roman"/>
                    <a:cs typeface="Times New Roman"/>
                  </a:rPr>
                  <a:t>s</a:t>
                </a:r>
                <a:r>
                  <a:rPr lang="en-US" spc="50" dirty="0">
                    <a:solidFill>
                      <a:schemeClr val="tx1"/>
                    </a:solidFill>
                    <a:latin typeface="Times New Roman"/>
                    <a:cs typeface="Times New Roman"/>
                  </a:rPr>
                  <a:t> </a:t>
                </a:r>
                <a:r>
                  <a:rPr lang="en-US" i="1" spc="-5" dirty="0">
                    <a:solidFill>
                      <a:schemeClr val="tx1"/>
                    </a:solidFill>
                    <a:latin typeface="Times New Roman"/>
                    <a:cs typeface="Times New Roman"/>
                  </a:rPr>
                  <a:t>S</a:t>
                </a:r>
                <a:r>
                  <a:rPr lang="en-US" i="1" spc="7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76.</a:t>
                </a:r>
                <a:r>
                  <a:rPr lang="en-US" spc="-5" dirty="0">
                    <a:solidFill>
                      <a:schemeClr val="tx1"/>
                    </a:solidFill>
                    <a:latin typeface="Times New Roman"/>
                    <a:cs typeface="Times New Roman"/>
                  </a:rPr>
                  <a:t>4 </a:t>
                </a:r>
                <a:r>
                  <a:rPr lang="en-US" spc="-15" dirty="0">
                    <a:solidFill>
                      <a:schemeClr val="tx1"/>
                    </a:solidFill>
                    <a:latin typeface="Times New Roman"/>
                    <a:cs typeface="Times New Roman"/>
                  </a:rPr>
                  <a:t>m</a:t>
                </a:r>
                <a:r>
                  <a:rPr lang="en-US" spc="67" baseline="25925" dirty="0">
                    <a:solidFill>
                      <a:schemeClr val="tx1"/>
                    </a:solidFill>
                    <a:latin typeface="Times New Roman"/>
                    <a:cs typeface="Times New Roman"/>
                  </a:rPr>
                  <a:t>2</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a:lnSpc>
                    <a:spcPct val="100000"/>
                  </a:lnSpc>
                  <a:spcBef>
                    <a:spcPts val="43"/>
                  </a:spcBef>
                </a:pPr>
                <a:endParaRPr lang="en-US" sz="40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pic>
        <p:nvPicPr>
          <p:cNvPr id="5" name="Picture 2" descr="An illustration shows a corrugated pipe along the x and y axes. The x and y axes are not scaled, and the z axis is not shown. Beginning on the y axis in quadrants 1 and 4, a pipe with wavy sides extends along the x axi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88801" y="3204839"/>
            <a:ext cx="5031710" cy="3416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909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8.2  Arc Length and Surface </a:t>
            </a:r>
            <a:r>
              <a:rPr lang="en-US" sz="3100" dirty="0"/>
              <a:t>Area </a:t>
            </a:r>
            <a:r>
              <a:rPr lang="en-US" sz="3100" dirty="0" smtClean="0"/>
              <a:t>(21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95741" y="1358348"/>
                <a:ext cx="10805616" cy="4370567"/>
              </a:xfrm>
            </p:spPr>
            <p:txBody>
              <a:bodyPr>
                <a:noAutofit/>
              </a:bodyPr>
              <a:lstStyle/>
              <a:p>
                <a:pPr marL="0" marR="508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dirty="0">
                    <a:solidFill>
                      <a:schemeClr val="tx1"/>
                    </a:solidFill>
                  </a:rPr>
                  <a:t> </a:t>
                </a:r>
                <a:r>
                  <a:rPr lang="en-US" spc="-135" dirty="0">
                    <a:solidFill>
                      <a:schemeClr val="tx1"/>
                    </a:solidFill>
                  </a:rPr>
                  <a:t> </a:t>
                </a:r>
                <a:r>
                  <a:rPr lang="en-US" b="1" spc="10" dirty="0">
                    <a:solidFill>
                      <a:schemeClr val="tx1"/>
                    </a:solidFill>
                  </a:rPr>
                  <a:t>Gabriel</a:t>
                </a:r>
                <a:r>
                  <a:rPr lang="en-US" b="1" spc="-15" dirty="0">
                    <a:solidFill>
                      <a:schemeClr val="tx1"/>
                    </a:solidFill>
                  </a:rPr>
                  <a:t>’s</a:t>
                </a:r>
                <a:r>
                  <a:rPr lang="en-US" b="1" dirty="0">
                    <a:solidFill>
                      <a:schemeClr val="tx1"/>
                    </a:solidFill>
                  </a:rPr>
                  <a:t> </a:t>
                </a:r>
                <a:r>
                  <a:rPr lang="en-US" b="1" spc="-70" dirty="0">
                    <a:solidFill>
                      <a:schemeClr val="tx1"/>
                    </a:solidFill>
                  </a:rPr>
                  <a:t> </a:t>
                </a:r>
                <a:r>
                  <a:rPr lang="en-US" b="1" spc="5" dirty="0">
                    <a:solidFill>
                      <a:schemeClr val="tx1"/>
                    </a:solidFill>
                  </a:rPr>
                  <a:t>H</a:t>
                </a:r>
                <a:r>
                  <a:rPr lang="en-US" b="1" dirty="0">
                    <a:solidFill>
                      <a:schemeClr val="tx1"/>
                    </a:solidFill>
                  </a:rPr>
                  <a:t>orn   </a:t>
                </a:r>
                <a:r>
                  <a:rPr lang="en-US" b="1" spc="80" dirty="0">
                    <a:solidFill>
                      <a:schemeClr val="tx1"/>
                    </a:solidFill>
                  </a:rPr>
                  <a:t> </a:t>
                </a:r>
                <a:r>
                  <a:rPr lang="en-US" spc="-5" dirty="0">
                    <a:solidFill>
                      <a:schemeClr val="tx1"/>
                    </a:solidFill>
                  </a:rPr>
                  <a:t>In</a:t>
                </a:r>
                <a:r>
                  <a:rPr lang="en-US" spc="95" dirty="0">
                    <a:solidFill>
                      <a:schemeClr val="tx1"/>
                    </a:solidFill>
                  </a:rPr>
                  <a:t> S</a:t>
                </a:r>
                <a:r>
                  <a:rPr lang="en-US" spc="-5" dirty="0">
                    <a:solidFill>
                      <a:schemeClr val="tx1"/>
                    </a:solidFill>
                  </a:rPr>
                  <a:t>ection</a:t>
                </a:r>
                <a:r>
                  <a:rPr lang="en-US" spc="95" dirty="0">
                    <a:solidFill>
                      <a:schemeClr val="tx1"/>
                    </a:solidFill>
                  </a:rPr>
                  <a:t> </a:t>
                </a:r>
                <a:r>
                  <a:rPr lang="en-US" spc="-10" dirty="0">
                    <a:solidFill>
                      <a:schemeClr val="tx1"/>
                    </a:solidFill>
                  </a:rPr>
                  <a:t>7</a:t>
                </a:r>
                <a:r>
                  <a:rPr lang="en-US" spc="-5" dirty="0">
                    <a:solidFill>
                      <a:schemeClr val="tx1"/>
                    </a:solidFill>
                  </a:rPr>
                  <a:t>.7,</a:t>
                </a:r>
                <a:r>
                  <a:rPr lang="en-US" spc="95" dirty="0">
                    <a:solidFill>
                      <a:schemeClr val="tx1"/>
                    </a:solidFill>
                  </a:rPr>
                  <a:t> </a:t>
                </a:r>
                <a:r>
                  <a:rPr lang="en-US" spc="-15" dirty="0">
                    <a:solidFill>
                      <a:schemeClr val="tx1"/>
                    </a:solidFill>
                  </a:rPr>
                  <a:t>w</a:t>
                </a:r>
                <a:r>
                  <a:rPr lang="en-US" spc="-5" dirty="0">
                    <a:solidFill>
                      <a:schemeClr val="tx1"/>
                    </a:solidFill>
                  </a:rPr>
                  <a:t>e</a:t>
                </a:r>
                <a:r>
                  <a:rPr lang="en-US" spc="95" dirty="0">
                    <a:solidFill>
                      <a:schemeClr val="tx1"/>
                    </a:solidFill>
                  </a:rPr>
                  <a:t> </a:t>
                </a:r>
                <a:r>
                  <a:rPr lang="en-US" spc="-5" dirty="0">
                    <a:solidFill>
                      <a:schemeClr val="tx1"/>
                    </a:solidFill>
                  </a:rPr>
                  <a:t>introduced</a:t>
                </a:r>
                <a:r>
                  <a:rPr lang="en-US" spc="95" dirty="0">
                    <a:solidFill>
                      <a:schemeClr val="tx1"/>
                    </a:solidFill>
                  </a:rPr>
                  <a:t> </a:t>
                </a:r>
                <a:r>
                  <a:rPr lang="en-US" spc="-5" dirty="0">
                    <a:solidFill>
                      <a:schemeClr val="tx1"/>
                    </a:solidFill>
                  </a:rPr>
                  <a:t>Gabriel’s </a:t>
                </a:r>
                <a:r>
                  <a:rPr lang="en-US" spc="-15" dirty="0">
                    <a:solidFill>
                      <a:schemeClr val="tx1"/>
                    </a:solidFill>
                  </a:rPr>
                  <a:t>Horn</a:t>
                </a:r>
                <a:r>
                  <a:rPr lang="en-US" spc="-5" dirty="0">
                    <a:solidFill>
                      <a:schemeClr val="tx1"/>
                    </a:solidFill>
                  </a:rPr>
                  <a:t>,</a:t>
                </a:r>
                <a:r>
                  <a:rPr lang="en-US" spc="-4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45" dirty="0">
                    <a:solidFill>
                      <a:schemeClr val="tx1"/>
                    </a:solidFill>
                  </a:rPr>
                  <a:t> </a:t>
                </a:r>
                <a:r>
                  <a:rPr lang="en-US" spc="-10" dirty="0">
                    <a:solidFill>
                      <a:schemeClr val="tx1"/>
                    </a:solidFill>
                  </a:rPr>
                  <a:t>surfac</a:t>
                </a:r>
                <a:r>
                  <a:rPr lang="en-US" spc="-5" dirty="0">
                    <a:solidFill>
                      <a:schemeClr val="tx1"/>
                    </a:solidFill>
                  </a:rPr>
                  <a:t>e</a:t>
                </a:r>
                <a:r>
                  <a:rPr lang="en-US" spc="-45" dirty="0">
                    <a:solidFill>
                      <a:schemeClr val="tx1"/>
                    </a:solidFill>
                  </a:rPr>
                  <a:t> </a:t>
                </a:r>
                <a:r>
                  <a:rPr lang="en-US" spc="-10" dirty="0">
                    <a:solidFill>
                      <a:schemeClr val="tx1"/>
                    </a:solidFill>
                  </a:rPr>
                  <a:t>obtaine</a:t>
                </a:r>
                <a:r>
                  <a:rPr lang="en-US" spc="-5" dirty="0">
                    <a:solidFill>
                      <a:schemeClr val="tx1"/>
                    </a:solidFill>
                  </a:rPr>
                  <a:t>d</a:t>
                </a:r>
                <a:r>
                  <a:rPr lang="en-US" spc="-40" dirty="0">
                    <a:solidFill>
                      <a:schemeClr val="tx1"/>
                    </a:solidFill>
                  </a:rPr>
                  <a:t> </a:t>
                </a:r>
                <a:r>
                  <a:rPr lang="en-US" spc="-10" dirty="0">
                    <a:solidFill>
                      <a:schemeClr val="tx1"/>
                    </a:solidFill>
                  </a:rPr>
                  <a:t>b</a:t>
                </a:r>
                <a:r>
                  <a:rPr lang="en-US" spc="-5" dirty="0">
                    <a:solidFill>
                      <a:schemeClr val="tx1"/>
                    </a:solidFill>
                  </a:rPr>
                  <a:t>y</a:t>
                </a:r>
                <a:r>
                  <a:rPr lang="en-US" spc="-45" dirty="0">
                    <a:solidFill>
                      <a:schemeClr val="tx1"/>
                    </a:solidFill>
                  </a:rPr>
                  <a:t> </a:t>
                </a:r>
                <a:r>
                  <a:rPr lang="en-US" spc="-10" dirty="0">
                    <a:solidFill>
                      <a:schemeClr val="tx1"/>
                    </a:solidFill>
                  </a:rPr>
                  <a:t>rotatin</a:t>
                </a:r>
                <a:r>
                  <a:rPr lang="en-US" spc="-5" dirty="0">
                    <a:solidFill>
                      <a:schemeClr val="tx1"/>
                    </a:solidFill>
                  </a:rPr>
                  <a:t>g</a:t>
                </a:r>
                <a:r>
                  <a:rPr lang="en-US" spc="-4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45" dirty="0">
                    <a:solidFill>
                      <a:schemeClr val="tx1"/>
                    </a:solidFill>
                  </a:rPr>
                  <a:t> </a:t>
                </a:r>
                <a:r>
                  <a:rPr lang="en-US" spc="-10" dirty="0">
                    <a:solidFill>
                      <a:schemeClr val="tx1"/>
                    </a:solidFill>
                  </a:rPr>
                  <a:t>grap</a:t>
                </a:r>
                <a:r>
                  <a:rPr lang="en-US" spc="-5" dirty="0">
                    <a:solidFill>
                      <a:schemeClr val="tx1"/>
                    </a:solidFill>
                  </a:rPr>
                  <a:t>h</a:t>
                </a:r>
                <a:r>
                  <a:rPr lang="en-US" spc="-40"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spc="-75" dirty="0">
                    <a:solidFill>
                      <a:schemeClr val="tx1"/>
                    </a:solidFill>
                  </a:rPr>
                  <a:t> </a:t>
                </a:r>
                <a14:m>
                  <m:oMath xmlns:m="http://schemas.openxmlformats.org/officeDocument/2006/math">
                    <m:r>
                      <a:rPr lang="en-US" b="0" i="1" spc="-5" dirty="0" smtClean="0">
                        <a:solidFill>
                          <a:schemeClr val="tx1"/>
                        </a:solidFill>
                        <a:latin typeface="Cambria Math" panose="02040503050406030204" pitchFamily="18" charset="0"/>
                        <a:cs typeface="Times New Roman"/>
                      </a:rPr>
                      <m:t>𝑓</m:t>
                    </m:r>
                    <m:d>
                      <m:dPr>
                        <m:ctrlPr>
                          <a:rPr lang="en-US" b="0" i="1" spc="-5" dirty="0" smtClean="0">
                            <a:solidFill>
                              <a:schemeClr val="tx1"/>
                            </a:solidFill>
                            <a:latin typeface="Cambria Math" panose="02040503050406030204" pitchFamily="18" charset="0"/>
                            <a:cs typeface="Times New Roman"/>
                          </a:rPr>
                        </m:ctrlPr>
                      </m:dPr>
                      <m:e>
                        <m:r>
                          <a:rPr lang="en-US" b="0" i="1" spc="-5" dirty="0" smtClean="0">
                            <a:solidFill>
                              <a:schemeClr val="tx1"/>
                            </a:solidFill>
                            <a:latin typeface="Cambria Math" panose="02040503050406030204" pitchFamily="18" charset="0"/>
                            <a:cs typeface="Times New Roman"/>
                          </a:rPr>
                          <m:t>𝑥</m:t>
                        </m:r>
                      </m:e>
                    </m:d>
                    <m:r>
                      <a:rPr lang="en-US" b="0" i="1" spc="-5" dirty="0" smtClean="0">
                        <a:solidFill>
                          <a:schemeClr val="tx1"/>
                        </a:solidFill>
                        <a:latin typeface="Cambria Math" panose="02040503050406030204" pitchFamily="18" charset="0"/>
                        <a:cs typeface="Times New Roman"/>
                      </a:rPr>
                      <m:t>=</m:t>
                    </m:r>
                    <m:f>
                      <m:fPr>
                        <m:ctrlPr>
                          <a:rPr lang="en-US" b="0" i="1" spc="-5" dirty="0" smtClean="0">
                            <a:solidFill>
                              <a:schemeClr val="tx1"/>
                            </a:solidFill>
                            <a:latin typeface="Cambria Math" panose="02040503050406030204" pitchFamily="18" charset="0"/>
                            <a:cs typeface="Times New Roman"/>
                          </a:rPr>
                        </m:ctrlPr>
                      </m:fPr>
                      <m:num>
                        <m:r>
                          <a:rPr lang="en-US" b="0" i="1" spc="-5" dirty="0" smtClean="0">
                            <a:solidFill>
                              <a:schemeClr val="tx1"/>
                            </a:solidFill>
                            <a:latin typeface="Cambria Math" panose="02040503050406030204" pitchFamily="18" charset="0"/>
                            <a:cs typeface="Times New Roman"/>
                          </a:rPr>
                          <m:t>1</m:t>
                        </m:r>
                      </m:num>
                      <m:den>
                        <m:r>
                          <a:rPr lang="en-US" b="0" i="1" spc="-5" dirty="0" smtClean="0">
                            <a:solidFill>
                              <a:schemeClr val="tx1"/>
                            </a:solidFill>
                            <a:latin typeface="Cambria Math" panose="02040503050406030204" pitchFamily="18" charset="0"/>
                            <a:cs typeface="Times New Roman"/>
                          </a:rPr>
                          <m:t>𝑥</m:t>
                        </m:r>
                      </m:den>
                    </m:f>
                  </m:oMath>
                </a14:m>
                <a:r>
                  <a:rPr lang="en-US" spc="-5" dirty="0">
                    <a:solidFill>
                      <a:schemeClr val="tx1"/>
                    </a:solidFill>
                  </a:rPr>
                  <a:t>,</a:t>
                </a:r>
                <a:r>
                  <a:rPr lang="en-US" spc="-45" dirty="0">
                    <a:solidFill>
                      <a:schemeClr val="tx1"/>
                    </a:solidFill>
                  </a:rPr>
                  <a:t> </a:t>
                </a:r>
                <a:r>
                  <a:rPr lang="en-US" spc="-5" dirty="0">
                    <a:solidFill>
                      <a:schemeClr val="tx1"/>
                    </a:solidFill>
                  </a:rPr>
                  <a:t>f</a:t>
                </a:r>
                <a:r>
                  <a:rPr lang="en-US" spc="-10" dirty="0">
                    <a:solidFill>
                      <a:schemeClr val="tx1"/>
                    </a:solidFill>
                  </a:rPr>
                  <a:t>o</a:t>
                </a:r>
                <a:r>
                  <a:rPr lang="en-US" spc="-5" dirty="0">
                    <a:solidFill>
                      <a:schemeClr val="tx1"/>
                    </a:solidFill>
                  </a:rPr>
                  <a:t>r</a:t>
                </a:r>
                <a:r>
                  <a:rPr lang="en-US" spc="-15" dirty="0">
                    <a:solidFill>
                      <a:schemeClr val="tx1"/>
                    </a:solidFill>
                  </a:rPr>
                  <a:t> </a:t>
                </a:r>
                <a:r>
                  <a:rPr lang="en-US" i="1" spc="-5" dirty="0">
                    <a:solidFill>
                      <a:schemeClr val="tx1"/>
                    </a:solidFill>
                  </a:rPr>
                  <a:t>x</a:t>
                </a:r>
                <a:r>
                  <a:rPr lang="en-US" i="1" spc="114" dirty="0">
                    <a:solidFill>
                      <a:schemeClr val="tx1"/>
                    </a:solidFill>
                  </a:rPr>
                  <a:t> </a:t>
                </a:r>
                <a:r>
                  <a:rPr lang="en-US" spc="-50" dirty="0">
                    <a:solidFill>
                      <a:schemeClr val="tx1"/>
                    </a:solidFill>
                  </a:rPr>
                  <a:t>≥</a:t>
                </a:r>
                <a:r>
                  <a:rPr lang="en-US" spc="-40" dirty="0">
                    <a:solidFill>
                      <a:schemeClr val="tx1"/>
                    </a:solidFill>
                  </a:rPr>
                  <a:t> </a:t>
                </a:r>
                <a:r>
                  <a:rPr lang="en-US" spc="-10" dirty="0">
                    <a:solidFill>
                      <a:schemeClr val="tx1"/>
                    </a:solidFill>
                  </a:rPr>
                  <a:t>1</a:t>
                </a:r>
                <a:r>
                  <a:rPr lang="en-US" spc="-5" dirty="0">
                    <a:solidFill>
                      <a:schemeClr val="tx1"/>
                    </a:solidFill>
                  </a:rPr>
                  <a:t>,</a:t>
                </a:r>
                <a:r>
                  <a:rPr lang="en-US" spc="-45" dirty="0">
                    <a:solidFill>
                      <a:schemeClr val="tx1"/>
                    </a:solidFill>
                  </a:rPr>
                  <a:t> </a:t>
                </a:r>
                <a:r>
                  <a:rPr lang="en-US" spc="-10" dirty="0">
                    <a:solidFill>
                      <a:schemeClr val="tx1"/>
                    </a:solidFill>
                  </a:rPr>
                  <a:t>abou</a:t>
                </a:r>
                <a:r>
                  <a:rPr lang="en-US" spc="-5" dirty="0">
                    <a:solidFill>
                      <a:schemeClr val="tx1"/>
                    </a:solidFill>
                  </a:rPr>
                  <a:t>t</a:t>
                </a:r>
                <a:r>
                  <a:rPr lang="en-US" spc="-40"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i="1" spc="-5" dirty="0">
                    <a:solidFill>
                      <a:schemeClr val="tx1"/>
                    </a:solidFill>
                  </a:rPr>
                  <a:t>x</a:t>
                </a:r>
                <a:r>
                  <a:rPr lang="en-US" spc="-5" dirty="0">
                    <a:solidFill>
                      <a:schemeClr val="tx1"/>
                    </a:solidFill>
                  </a:rPr>
                  <a:t>-axis. </a:t>
                </a:r>
                <a:r>
                  <a:rPr lang="en-US" spc="-10" dirty="0">
                    <a:solidFill>
                      <a:schemeClr val="tx1"/>
                    </a:solidFill>
                  </a:rPr>
                  <a:t>Ther</a:t>
                </a:r>
                <a:r>
                  <a:rPr lang="en-US" spc="-5" dirty="0">
                    <a:solidFill>
                      <a:schemeClr val="tx1"/>
                    </a:solidFill>
                  </a:rPr>
                  <a:t>e</a:t>
                </a:r>
                <a:r>
                  <a:rPr lang="en-US" spc="-30" dirty="0">
                    <a:solidFill>
                      <a:schemeClr val="tx1"/>
                    </a:solidFill>
                  </a:rPr>
                  <a:t> </a:t>
                </a:r>
                <a:r>
                  <a:rPr lang="en-US" spc="-15" dirty="0">
                    <a:solidFill>
                      <a:schemeClr val="tx1"/>
                    </a:solidFill>
                  </a:rPr>
                  <a:t>w</a:t>
                </a:r>
                <a:r>
                  <a:rPr lang="en-US" spc="-5" dirty="0">
                    <a:solidFill>
                      <a:schemeClr val="tx1"/>
                    </a:solidFill>
                  </a:rPr>
                  <a:t>e</a:t>
                </a:r>
                <a:r>
                  <a:rPr lang="en-US" spc="-30" dirty="0">
                    <a:solidFill>
                      <a:schemeClr val="tx1"/>
                    </a:solidFill>
                  </a:rPr>
                  <a:t> </a:t>
                </a:r>
                <a:r>
                  <a:rPr lang="en-US" spc="-5" dirty="0">
                    <a:solidFill>
                      <a:schemeClr val="tx1"/>
                    </a:solidFill>
                  </a:rPr>
                  <a:t>s</a:t>
                </a:r>
                <a:r>
                  <a:rPr lang="en-US" spc="-10" dirty="0">
                    <a:solidFill>
                      <a:schemeClr val="tx1"/>
                    </a:solidFill>
                  </a:rPr>
                  <a:t>aw</a:t>
                </a:r>
                <a:r>
                  <a:rPr lang="en-US" spc="-30" dirty="0">
                    <a:solidFill>
                      <a:schemeClr val="tx1"/>
                    </a:solidFill>
                  </a:rPr>
                  <a:t> </a:t>
                </a:r>
                <a:r>
                  <a:rPr lang="en-US" spc="-10" dirty="0">
                    <a:solidFill>
                      <a:schemeClr val="tx1"/>
                    </a:solidFill>
                  </a:rPr>
                  <a:t>tha</a:t>
                </a:r>
                <a:r>
                  <a:rPr lang="en-US" spc="-5" dirty="0">
                    <a:solidFill>
                      <a:schemeClr val="tx1"/>
                    </a:solidFill>
                  </a:rPr>
                  <a:t>t</a:t>
                </a:r>
                <a:r>
                  <a:rPr lang="en-US" spc="-30" dirty="0">
                    <a:solidFill>
                      <a:schemeClr val="tx1"/>
                    </a:solidFill>
                  </a:rPr>
                  <a:t> </a:t>
                </a:r>
                <a:r>
                  <a:rPr lang="en-US" spc="-10" dirty="0">
                    <a:solidFill>
                      <a:schemeClr val="tx1"/>
                    </a:solidFill>
                  </a:rPr>
                  <a:t>th</a:t>
                </a:r>
                <a:r>
                  <a:rPr lang="en-US" spc="-5" dirty="0">
                    <a:solidFill>
                      <a:schemeClr val="tx1"/>
                    </a:solidFill>
                  </a:rPr>
                  <a:t>e</a:t>
                </a:r>
                <a:r>
                  <a:rPr lang="en-US" spc="-30" dirty="0">
                    <a:solidFill>
                      <a:schemeClr val="tx1"/>
                    </a:solidFill>
                  </a:rPr>
                  <a:t> </a:t>
                </a:r>
                <a:r>
                  <a:rPr lang="en-US" spc="-15" dirty="0">
                    <a:solidFill>
                      <a:schemeClr val="tx1"/>
                    </a:solidFill>
                  </a:rPr>
                  <a:t>volum</a:t>
                </a:r>
                <a:r>
                  <a:rPr lang="en-US" spc="-5" dirty="0">
                    <a:solidFill>
                      <a:schemeClr val="tx1"/>
                    </a:solidFill>
                  </a:rPr>
                  <a:t>e</a:t>
                </a:r>
                <a:r>
                  <a:rPr lang="en-US" spc="-30" dirty="0">
                    <a:solidFill>
                      <a:schemeClr val="tx1"/>
                    </a:solidFill>
                  </a:rPr>
                  <a:t> </a:t>
                </a:r>
                <a:r>
                  <a:rPr lang="en-US" spc="-10" dirty="0">
                    <a:solidFill>
                      <a:schemeClr val="tx1"/>
                    </a:solidFill>
                  </a:rPr>
                  <a:t>enclose</a:t>
                </a:r>
                <a:r>
                  <a:rPr lang="en-US" spc="-5" dirty="0">
                    <a:solidFill>
                      <a:schemeClr val="tx1"/>
                    </a:solidFill>
                  </a:rPr>
                  <a:t>d</a:t>
                </a:r>
                <a:r>
                  <a:rPr lang="en-US" spc="-30" dirty="0">
                    <a:solidFill>
                      <a:schemeClr val="tx1"/>
                    </a:solidFill>
                  </a:rPr>
                  <a:t> </a:t>
                </a:r>
                <a:r>
                  <a:rPr lang="en-US" spc="-10" dirty="0">
                    <a:solidFill>
                      <a:schemeClr val="tx1"/>
                    </a:solidFill>
                  </a:rPr>
                  <a:t>i</a:t>
                </a:r>
                <a:r>
                  <a:rPr lang="en-US" spc="-5" dirty="0">
                    <a:solidFill>
                      <a:schemeClr val="tx1"/>
                    </a:solidFill>
                  </a:rPr>
                  <a:t>n</a:t>
                </a:r>
                <a:r>
                  <a:rPr lang="en-US" spc="-30" dirty="0">
                    <a:solidFill>
                      <a:schemeClr val="tx1"/>
                    </a:solidFill>
                  </a:rPr>
                  <a:t> </a:t>
                </a:r>
                <a:r>
                  <a:rPr lang="en-US" spc="-10" dirty="0">
                    <a:solidFill>
                      <a:schemeClr val="tx1"/>
                    </a:solidFill>
                  </a:rPr>
                  <a:t>th</a:t>
                </a:r>
                <a:r>
                  <a:rPr lang="en-US" spc="-5" dirty="0">
                    <a:solidFill>
                      <a:schemeClr val="tx1"/>
                    </a:solidFill>
                  </a:rPr>
                  <a:t>e</a:t>
                </a:r>
                <a:r>
                  <a:rPr lang="en-US" spc="-30" dirty="0">
                    <a:solidFill>
                      <a:schemeClr val="tx1"/>
                    </a:solidFill>
                  </a:rPr>
                  <a:t> </a:t>
                </a:r>
                <a:r>
                  <a:rPr lang="en-US" spc="-10" dirty="0">
                    <a:solidFill>
                      <a:schemeClr val="tx1"/>
                    </a:solidFill>
                  </a:rPr>
                  <a:t>hor</a:t>
                </a:r>
                <a:r>
                  <a:rPr lang="en-US" spc="-5" dirty="0">
                    <a:solidFill>
                      <a:schemeClr val="tx1"/>
                    </a:solidFill>
                  </a:rPr>
                  <a:t>n</a:t>
                </a:r>
                <a:r>
                  <a:rPr lang="en-US" spc="-30" dirty="0">
                    <a:solidFill>
                      <a:schemeClr val="tx1"/>
                    </a:solidFill>
                  </a:rPr>
                  <a:t> </a:t>
                </a:r>
                <a:r>
                  <a:rPr lang="en-US" spc="-5" dirty="0">
                    <a:solidFill>
                      <a:schemeClr val="tx1"/>
                    </a:solidFill>
                  </a:rPr>
                  <a:t>is</a:t>
                </a:r>
                <a:r>
                  <a:rPr lang="en-US" spc="-30" dirty="0">
                    <a:solidFill>
                      <a:schemeClr val="tx1"/>
                    </a:solidFill>
                  </a:rPr>
                  <a:t> </a:t>
                </a:r>
                <a:r>
                  <a:rPr lang="en-US" i="1" spc="-45" dirty="0">
                    <a:solidFill>
                      <a:schemeClr val="tx1"/>
                    </a:solidFill>
                  </a:rPr>
                  <a:t>π</a:t>
                </a:r>
                <a:r>
                  <a:rPr lang="en-US" i="1" spc="-254" dirty="0">
                    <a:solidFill>
                      <a:schemeClr val="tx1"/>
                    </a:solidFill>
                  </a:rPr>
                  <a:t> </a:t>
                </a:r>
                <a:r>
                  <a:rPr lang="en-US" spc="-5" dirty="0">
                    <a:solidFill>
                      <a:schemeClr val="tx1"/>
                    </a:solidFill>
                  </a:rPr>
                  <a:t>,</a:t>
                </a:r>
                <a:r>
                  <a:rPr lang="en-US" spc="-30" dirty="0">
                    <a:solidFill>
                      <a:schemeClr val="tx1"/>
                    </a:solidFill>
                  </a:rPr>
                  <a:t> </a:t>
                </a:r>
                <a:r>
                  <a:rPr lang="en-US" spc="-10" dirty="0">
                    <a:solidFill>
                      <a:schemeClr val="tx1"/>
                    </a:solidFill>
                  </a:rPr>
                  <a:t>an</a:t>
                </a:r>
                <a:r>
                  <a:rPr lang="en-US" spc="-5" dirty="0">
                    <a:solidFill>
                      <a:schemeClr val="tx1"/>
                    </a:solidFill>
                  </a:rPr>
                  <a:t>d</a:t>
                </a:r>
                <a:r>
                  <a:rPr lang="en-US" spc="-30" dirty="0">
                    <a:solidFill>
                      <a:schemeClr val="tx1"/>
                    </a:solidFill>
                  </a:rPr>
                  <a:t> </a:t>
                </a:r>
                <a:r>
                  <a:rPr lang="en-US" spc="-10" dirty="0">
                    <a:solidFill>
                      <a:schemeClr val="tx1"/>
                    </a:solidFill>
                  </a:rPr>
                  <a:t>therefor</a:t>
                </a:r>
                <a:r>
                  <a:rPr lang="en-US" spc="-5" dirty="0">
                    <a:solidFill>
                      <a:schemeClr val="tx1"/>
                    </a:solidFill>
                  </a:rPr>
                  <a:t>e</a:t>
                </a:r>
                <a:r>
                  <a:rPr lang="en-US" spc="-30" dirty="0">
                    <a:solidFill>
                      <a:schemeClr val="tx1"/>
                    </a:solidFill>
                  </a:rPr>
                  <a:t> </a:t>
                </a:r>
                <a:r>
                  <a:rPr lang="en-US" spc="-5" dirty="0">
                    <a:solidFill>
                      <a:schemeClr val="tx1"/>
                    </a:solidFill>
                  </a:rPr>
                  <a:t>is</a:t>
                </a:r>
                <a:r>
                  <a:rPr lang="en-US" spc="-30" dirty="0">
                    <a:solidFill>
                      <a:schemeClr val="tx1"/>
                    </a:solidFill>
                  </a:rPr>
                  <a:t> </a:t>
                </a:r>
                <a:r>
                  <a:rPr lang="en-US" spc="-5" dirty="0">
                    <a:solidFill>
                      <a:schemeClr val="tx1"/>
                    </a:solidFill>
                  </a:rPr>
                  <a:t>f</a:t>
                </a:r>
                <a:r>
                  <a:rPr lang="en-US" spc="-10" dirty="0">
                    <a:solidFill>
                      <a:schemeClr val="tx1"/>
                    </a:solidFill>
                  </a:rPr>
                  <a:t>inite</a:t>
                </a:r>
                <a:r>
                  <a:rPr lang="en-US" spc="-5" dirty="0">
                    <a:solidFill>
                      <a:schemeClr val="tx1"/>
                    </a:solidFill>
                  </a:rPr>
                  <a:t>.</a:t>
                </a:r>
                <a:r>
                  <a:rPr lang="en-US" spc="-30" dirty="0">
                    <a:solidFill>
                      <a:schemeClr val="tx1"/>
                    </a:solidFill>
                  </a:rPr>
                  <a:t> </a:t>
                </a:r>
                <a:r>
                  <a:rPr lang="en-US" spc="-10" dirty="0">
                    <a:solidFill>
                      <a:schemeClr val="tx1"/>
                    </a:solidFill>
                  </a:rPr>
                  <a:t>Prov</a:t>
                </a:r>
                <a:r>
                  <a:rPr lang="en-US" spc="-5" dirty="0">
                    <a:solidFill>
                      <a:schemeClr val="tx1"/>
                    </a:solidFill>
                  </a:rPr>
                  <a:t>e</a:t>
                </a:r>
                <a:r>
                  <a:rPr lang="en-US" spc="-30" dirty="0">
                    <a:solidFill>
                      <a:schemeClr val="tx1"/>
                    </a:solidFill>
                  </a:rPr>
                  <a:t> </a:t>
                </a:r>
                <a:r>
                  <a:rPr lang="en-US" spc="-10" dirty="0">
                    <a:solidFill>
                      <a:schemeClr val="tx1"/>
                    </a:solidFill>
                  </a:rPr>
                  <a:t>that </a:t>
                </a:r>
                <a:r>
                  <a:rPr lang="en-US" spc="-5" dirty="0">
                    <a:solidFill>
                      <a:schemeClr val="tx1"/>
                    </a:solidFill>
                  </a:rPr>
                  <a:t>the surface area of Gabriel’s </a:t>
                </a:r>
                <a:r>
                  <a:rPr lang="en-US" spc="-15" dirty="0">
                    <a:solidFill>
                      <a:schemeClr val="tx1"/>
                    </a:solidFill>
                  </a:rPr>
                  <a:t>H</a:t>
                </a:r>
                <a:r>
                  <a:rPr lang="en-US" spc="-5" dirty="0">
                    <a:solidFill>
                      <a:schemeClr val="tx1"/>
                    </a:solidFill>
                  </a:rPr>
                  <a:t>orn is infinite.</a:t>
                </a:r>
              </a:p>
              <a:p>
                <a:pPr marL="0" marR="5080" indent="0">
                  <a:lnSpc>
                    <a:spcPct val="100000"/>
                  </a:lnSpc>
                  <a:buNone/>
                </a:pPr>
                <a:r>
                  <a:rPr lang="en-US" b="1" spc="-5" dirty="0">
                    <a:solidFill>
                      <a:schemeClr val="tx1"/>
                    </a:solidFill>
                  </a:rPr>
                  <a:t>Solution </a:t>
                </a:r>
                <a:r>
                  <a:rPr lang="en-US" b="1" spc="95" dirty="0">
                    <a:solidFill>
                      <a:schemeClr val="tx1"/>
                    </a:solidFill>
                  </a:rPr>
                  <a:t> </a:t>
                </a:r>
                <a:r>
                  <a:rPr lang="en-US" spc="-5" dirty="0">
                    <a:solidFill>
                      <a:schemeClr val="tx1"/>
                    </a:solidFill>
                  </a:rPr>
                  <a:t>We have </a:t>
                </a:r>
                <a14:m>
                  <m:oMath xmlns:m="http://schemas.openxmlformats.org/officeDocument/2006/math">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𝑓</m:t>
                        </m:r>
                      </m:e>
                      <m:sup>
                        <m:r>
                          <a:rPr lang="en-US" b="0" i="1" spc="-5" smtClean="0">
                            <a:solidFill>
                              <a:schemeClr val="tx1"/>
                            </a:solidFill>
                            <a:latin typeface="Cambria Math" panose="02040503050406030204" pitchFamily="18" charset="0"/>
                            <a:cs typeface="Times New Roman"/>
                          </a:rPr>
                          <m:t>′</m:t>
                        </m:r>
                      </m:sup>
                    </m:sSup>
                    <m:d>
                      <m:dPr>
                        <m:ctrlPr>
                          <a:rPr lang="en-US" b="0"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𝑥</m:t>
                        </m:r>
                      </m:e>
                    </m:d>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𝑥</m:t>
                            </m:r>
                          </m:e>
                          <m:sup>
                            <m:r>
                              <a:rPr lang="en-US" b="0" i="1" spc="-5" smtClean="0">
                                <a:solidFill>
                                  <a:schemeClr val="tx1"/>
                                </a:solidFill>
                                <a:latin typeface="Cambria Math" panose="02040503050406030204" pitchFamily="18" charset="0"/>
                                <a:cs typeface="Times New Roman"/>
                              </a:rPr>
                              <m:t>2</m:t>
                            </m:r>
                          </m:sup>
                        </m:sSup>
                      </m:den>
                    </m:f>
                  </m:oMath>
                </a14:m>
                <a:r>
                  <a:rPr lang="en-US" dirty="0">
                    <a:solidFill>
                      <a:schemeClr val="tx1"/>
                    </a:solidFill>
                  </a:rPr>
                  <a:t> and </a:t>
                </a:r>
                <a14:m>
                  <m:oMath xmlns:m="http://schemas.openxmlformats.org/officeDocument/2006/math">
                    <m:r>
                      <a:rPr lang="en-US" b="0" i="1" smtClean="0">
                        <a:solidFill>
                          <a:schemeClr val="tx1"/>
                        </a:solidFill>
                        <a:latin typeface="Cambria Math" panose="02040503050406030204" pitchFamily="18" charset="0"/>
                      </a:rPr>
                      <m:t>1+</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𝑓</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=1+</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4</m:t>
                            </m:r>
                          </m:sup>
                        </m:sSup>
                      </m:den>
                    </m:f>
                  </m:oMath>
                </a14:m>
                <a:r>
                  <a:rPr lang="en-US" dirty="0">
                    <a:solidFill>
                      <a:schemeClr val="tx1"/>
                    </a:solidFill>
                  </a:rPr>
                  <a:t>.  Therefore, </a:t>
                </a:r>
                <a:r>
                  <a:rPr lang="en-US" spc="-5" dirty="0"/>
                  <a:t>the surface area is</a:t>
                </a:r>
                <a:endParaRPr lang="en-US" dirty="0">
                  <a:solidFill>
                    <a:schemeClr val="tx1"/>
                  </a:solidFill>
                </a:endParaRPr>
              </a:p>
              <a:p>
                <a:pPr marL="0" marR="508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ea typeface="Cambria Math" panose="02040503050406030204" pitchFamily="18" charset="0"/>
                        </a:rPr>
                        <m:t>𝜋</m:t>
                      </m:r>
                      <m:nary>
                        <m:naryPr>
                          <m:ctrlPr>
                            <a:rPr lang="en-US" b="0" i="1" smtClean="0">
                              <a:solidFill>
                                <a:schemeClr val="tx1"/>
                              </a:solidFill>
                              <a:latin typeface="Cambria Math" panose="02040503050406030204" pitchFamily="18" charset="0"/>
                              <a:ea typeface="Cambria Math" panose="02040503050406030204" pitchFamily="18" charset="0"/>
                            </a:rPr>
                          </m:ctrlPr>
                        </m:naryPr>
                        <m:sub>
                          <m:r>
                            <m:rPr>
                              <m:brk m:alnAt="23"/>
                            </m:rPr>
                            <a:rPr lang="en-US" b="0" i="1" smtClean="0">
                              <a:solidFill>
                                <a:schemeClr val="tx1"/>
                              </a:solidFill>
                              <a:latin typeface="Cambria Math" panose="02040503050406030204" pitchFamily="18" charset="0"/>
                              <a:ea typeface="Cambria Math" panose="02040503050406030204" pitchFamily="18" charset="0"/>
                            </a:rPr>
                            <m:t>1</m:t>
                          </m:r>
                        </m:sub>
                        <m:sup>
                          <m:r>
                            <a:rPr lang="en-US" b="0" i="1" smtClean="0">
                              <a:solidFill>
                                <a:schemeClr val="tx1"/>
                              </a:solidFill>
                              <a:latin typeface="Cambria Math" panose="02040503050406030204" pitchFamily="18" charset="0"/>
                              <a:ea typeface="Cambria Math" panose="02040503050406030204" pitchFamily="18" charset="0"/>
                            </a:rPr>
                            <m:t>∞</m:t>
                          </m:r>
                        </m:sup>
                        <m:e>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1</m:t>
                              </m:r>
                            </m:num>
                            <m:den>
                              <m:r>
                                <a:rPr lang="en-US" b="0" i="1" smtClean="0">
                                  <a:solidFill>
                                    <a:schemeClr val="tx1"/>
                                  </a:solidFill>
                                  <a:latin typeface="Cambria Math" panose="02040503050406030204" pitchFamily="18" charset="0"/>
                                  <a:ea typeface="Cambria Math" panose="02040503050406030204" pitchFamily="18" charset="0"/>
                                </a:rPr>
                                <m:t>𝑥</m:t>
                              </m:r>
                            </m:den>
                          </m:f>
                        </m:e>
                      </m:nary>
                      <m:rad>
                        <m:radPr>
                          <m:degHide m:val="on"/>
                          <m:ctrlPr>
                            <a:rPr lang="en-US" b="0" i="1" smtClean="0">
                              <a:solidFill>
                                <a:schemeClr val="tx1"/>
                              </a:solidFill>
                              <a:latin typeface="Cambria Math" panose="02040503050406030204" pitchFamily="18" charset="0"/>
                              <a:ea typeface="Cambria Math" panose="02040503050406030204" pitchFamily="18" charset="0"/>
                            </a:rPr>
                          </m:ctrlPr>
                        </m:radPr>
                        <m:deg/>
                        <m:e>
                          <m:r>
                            <a:rPr lang="en-US" i="1">
                              <a:solidFill>
                                <a:schemeClr val="tx1"/>
                              </a:solidFill>
                              <a:latin typeface="Cambria Math" panose="02040503050406030204" pitchFamily="18" charset="0"/>
                            </a:rPr>
                            <m:t>1+</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4</m:t>
                                  </m:r>
                                </m:sup>
                              </m:sSup>
                            </m:den>
                          </m:f>
                        </m:e>
                      </m:rad>
                      <m:r>
                        <a:rPr lang="en-US" b="0" i="1" smtClean="0">
                          <a:solidFill>
                            <a:schemeClr val="tx1"/>
                          </a:solidFill>
                          <a:latin typeface="Cambria Math" panose="02040503050406030204" pitchFamily="18" charset="0"/>
                          <a:ea typeface="Cambria Math" panose="02040503050406030204" pitchFamily="18" charset="0"/>
                        </a:rPr>
                        <m:t>𝑑𝑥</m:t>
                      </m:r>
                    </m:oMath>
                  </m:oMathPara>
                </a14:m>
                <a:endParaRPr lang="en-US" dirty="0">
                  <a:solidFill>
                    <a:schemeClr val="tx1"/>
                  </a:solidFill>
                </a:endParaRPr>
              </a:p>
              <a:p>
                <a:pPr marL="0" marR="5080" indent="0">
                  <a:lnSpc>
                    <a:spcPct val="100000"/>
                  </a:lnSpc>
                  <a:buNone/>
                </a:pPr>
                <a:r>
                  <a:rPr lang="en-US" spc="-10" dirty="0">
                    <a:solidFill>
                      <a:schemeClr val="tx1"/>
                    </a:solidFill>
                  </a:rPr>
                  <a:t>However, </a:t>
                </a:r>
                <a14:m>
                  <m:oMath xmlns:m="http://schemas.openxmlformats.org/officeDocument/2006/math">
                    <m:f>
                      <m:fPr>
                        <m:ctrlPr>
                          <a:rPr lang="en-US" i="1">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1</m:t>
                        </m:r>
                      </m:num>
                      <m:den>
                        <m:r>
                          <a:rPr lang="en-US" i="1">
                            <a:solidFill>
                              <a:schemeClr val="tx1"/>
                            </a:solidFill>
                            <a:latin typeface="Cambria Math" panose="02040503050406030204" pitchFamily="18" charset="0"/>
                            <a:ea typeface="Cambria Math" panose="02040503050406030204" pitchFamily="18" charset="0"/>
                          </a:rPr>
                          <m:t>𝑥</m:t>
                        </m:r>
                      </m:den>
                    </m:f>
                    <m:rad>
                      <m:radPr>
                        <m:degHide m:val="on"/>
                        <m:ctrlPr>
                          <a:rPr lang="en-US" i="1">
                            <a:solidFill>
                              <a:schemeClr val="tx1"/>
                            </a:solidFill>
                            <a:latin typeface="Cambria Math" panose="02040503050406030204" pitchFamily="18" charset="0"/>
                            <a:ea typeface="Cambria Math" panose="02040503050406030204" pitchFamily="18" charset="0"/>
                          </a:rPr>
                        </m:ctrlPr>
                      </m:radPr>
                      <m:deg/>
                      <m:e>
                        <m:r>
                          <a:rPr lang="en-US" i="1">
                            <a:solidFill>
                              <a:schemeClr val="tx1"/>
                            </a:solidFill>
                            <a:latin typeface="Cambria Math" panose="02040503050406030204" pitchFamily="18" charset="0"/>
                          </a:rPr>
                          <m:t>1+</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4</m:t>
                                </m:r>
                              </m:sup>
                            </m:sSup>
                          </m:den>
                        </m:f>
                      </m:e>
                    </m:rad>
                    <m:r>
                      <a:rPr lang="en-US" i="1" smtClean="0">
                        <a:solidFill>
                          <a:schemeClr val="tx1"/>
                        </a:solidFill>
                        <a:latin typeface="Cambria Math" panose="02040503050406030204" pitchFamily="18" charset="0"/>
                        <a:ea typeface="Cambria Math" panose="02040503050406030204" pitchFamily="18" charset="0"/>
                      </a:rPr>
                      <m:t>≥</m:t>
                    </m:r>
                    <m:f>
                      <m:fPr>
                        <m:ctrlPr>
                          <a:rPr lang="en-US"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1</m:t>
                        </m:r>
                      </m:num>
                      <m:den>
                        <m:r>
                          <a:rPr lang="en-US" b="0" i="1" smtClean="0">
                            <a:solidFill>
                              <a:schemeClr val="tx1"/>
                            </a:solidFill>
                            <a:latin typeface="Cambria Math" panose="02040503050406030204" pitchFamily="18" charset="0"/>
                            <a:ea typeface="Cambria Math" panose="02040503050406030204" pitchFamily="18" charset="0"/>
                          </a:rPr>
                          <m:t>𝑥</m:t>
                        </m:r>
                      </m:den>
                    </m:f>
                  </m:oMath>
                </a14:m>
                <a:r>
                  <a:rPr lang="en-US" spc="-10" dirty="0">
                    <a:solidFill>
                      <a:schemeClr val="tx1"/>
                    </a:solidFill>
                  </a:rPr>
                  <a:t> and </a:t>
                </a:r>
                <a14:m>
                  <m:oMath xmlns:m="http://schemas.openxmlformats.org/officeDocument/2006/math">
                    <m:nary>
                      <m:naryPr>
                        <m:ctrlPr>
                          <a:rPr lang="en-US" i="1">
                            <a:solidFill>
                              <a:schemeClr val="tx1"/>
                            </a:solidFill>
                            <a:latin typeface="Cambria Math" panose="02040503050406030204" pitchFamily="18" charset="0"/>
                            <a:ea typeface="Cambria Math" panose="02040503050406030204" pitchFamily="18" charset="0"/>
                          </a:rPr>
                        </m:ctrlPr>
                      </m:naryPr>
                      <m:sub>
                        <m:r>
                          <m:rPr>
                            <m:brk m:alnAt="23"/>
                          </m:rPr>
                          <a:rPr lang="en-US" i="1">
                            <a:solidFill>
                              <a:schemeClr val="tx1"/>
                            </a:solidFill>
                            <a:latin typeface="Cambria Math" panose="02040503050406030204" pitchFamily="18" charset="0"/>
                            <a:ea typeface="Cambria Math" panose="02040503050406030204" pitchFamily="18" charset="0"/>
                          </a:rPr>
                          <m:t>1</m:t>
                        </m:r>
                      </m:sub>
                      <m:sup>
                        <m:r>
                          <a:rPr lang="en-US" i="1">
                            <a:solidFill>
                              <a:schemeClr val="tx1"/>
                            </a:solidFill>
                            <a:latin typeface="Cambria Math" panose="02040503050406030204" pitchFamily="18" charset="0"/>
                            <a:ea typeface="Cambria Math" panose="02040503050406030204" pitchFamily="18" charset="0"/>
                          </a:rPr>
                          <m:t>∞</m:t>
                        </m:r>
                      </m:sup>
                      <m:e>
                        <m:f>
                          <m:fPr>
                            <m:ctrlPr>
                              <a:rPr lang="en-US" i="1">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𝑑𝑥</m:t>
                            </m:r>
                          </m:num>
                          <m:den>
                            <m:r>
                              <a:rPr lang="en-US" i="1">
                                <a:solidFill>
                                  <a:schemeClr val="tx1"/>
                                </a:solidFill>
                                <a:latin typeface="Cambria Math" panose="02040503050406030204" pitchFamily="18" charset="0"/>
                                <a:ea typeface="Cambria Math" panose="02040503050406030204" pitchFamily="18" charset="0"/>
                              </a:rPr>
                              <m:t>𝑥</m:t>
                            </m:r>
                          </m:den>
                        </m:f>
                      </m:e>
                    </m:nary>
                  </m:oMath>
                </a14:m>
                <a:r>
                  <a:rPr lang="en-US" spc="-10" dirty="0">
                    <a:solidFill>
                      <a:schemeClr val="tx1"/>
                    </a:solidFill>
                  </a:rPr>
                  <a:t> diverges by Sectio</a:t>
                </a:r>
                <a:r>
                  <a:rPr lang="en-US" spc="-5" dirty="0">
                    <a:solidFill>
                      <a:schemeClr val="tx1"/>
                    </a:solidFill>
                  </a:rPr>
                  <a:t>n</a:t>
                </a:r>
                <a:r>
                  <a:rPr lang="en-US" spc="100" dirty="0">
                    <a:solidFill>
                      <a:schemeClr val="tx1"/>
                    </a:solidFill>
                  </a:rPr>
                  <a:t> </a:t>
                </a:r>
                <a:r>
                  <a:rPr lang="en-US" spc="-10" dirty="0">
                    <a:solidFill>
                      <a:schemeClr val="tx1"/>
                    </a:solidFill>
                  </a:rPr>
                  <a:t>7.7</a:t>
                </a:r>
                <a:r>
                  <a:rPr lang="en-US" spc="-5" dirty="0">
                    <a:solidFill>
                      <a:schemeClr val="tx1"/>
                    </a:solidFill>
                  </a:rPr>
                  <a:t>.</a:t>
                </a:r>
                <a:r>
                  <a:rPr lang="en-US" spc="100" dirty="0">
                    <a:solidFill>
                      <a:schemeClr val="tx1"/>
                    </a:solidFill>
                  </a:rPr>
                  <a:t> </a:t>
                </a:r>
                <a:r>
                  <a:rPr lang="en-US" spc="-15" dirty="0">
                    <a:solidFill>
                      <a:schemeClr val="tx1"/>
                    </a:solidFill>
                  </a:rPr>
                  <a:t>B</a:t>
                </a:r>
                <a:r>
                  <a:rPr lang="en-US" spc="-5" dirty="0">
                    <a:solidFill>
                      <a:schemeClr val="tx1"/>
                    </a:solidFill>
                  </a:rPr>
                  <a:t>y</a:t>
                </a:r>
                <a:r>
                  <a:rPr lang="en-US" spc="10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100" dirty="0">
                    <a:solidFill>
                      <a:schemeClr val="tx1"/>
                    </a:solidFill>
                  </a:rPr>
                  <a:t> </a:t>
                </a:r>
                <a:r>
                  <a:rPr lang="en-US" spc="-10" dirty="0">
                    <a:solidFill>
                      <a:schemeClr val="tx1"/>
                    </a:solidFill>
                  </a:rPr>
                  <a:t>Compariso</a:t>
                </a:r>
                <a:r>
                  <a:rPr lang="en-US" spc="-5" dirty="0">
                    <a:solidFill>
                      <a:schemeClr val="tx1"/>
                    </a:solidFill>
                  </a:rPr>
                  <a:t>n</a:t>
                </a:r>
                <a:r>
                  <a:rPr lang="en-US" spc="105" dirty="0">
                    <a:solidFill>
                      <a:schemeClr val="tx1"/>
                    </a:solidFill>
                  </a:rPr>
                  <a:t> </a:t>
                </a:r>
                <a:r>
                  <a:rPr lang="en-US" spc="-10" dirty="0">
                    <a:solidFill>
                      <a:schemeClr val="tx1"/>
                    </a:solidFill>
                  </a:rPr>
                  <a:t>Tes</a:t>
                </a:r>
                <a:r>
                  <a:rPr lang="en-US" spc="-5" dirty="0">
                    <a:solidFill>
                      <a:schemeClr val="tx1"/>
                    </a:solidFill>
                  </a:rPr>
                  <a:t>t</a:t>
                </a:r>
                <a:r>
                  <a:rPr lang="en-US" spc="100" dirty="0">
                    <a:solidFill>
                      <a:schemeClr val="tx1"/>
                    </a:solidFill>
                  </a:rPr>
                  <a:t> </a:t>
                </a:r>
                <a:r>
                  <a:rPr lang="en-US" spc="-10" dirty="0">
                    <a:solidFill>
                      <a:schemeClr val="tx1"/>
                    </a:solidFill>
                  </a:rPr>
                  <a:t>fo</a:t>
                </a:r>
                <a:r>
                  <a:rPr lang="en-US" spc="-5" dirty="0">
                    <a:solidFill>
                      <a:schemeClr val="tx1"/>
                    </a:solidFill>
                  </a:rPr>
                  <a:t>r</a:t>
                </a:r>
                <a:r>
                  <a:rPr lang="en-US" spc="100" dirty="0">
                    <a:solidFill>
                      <a:schemeClr val="tx1"/>
                    </a:solidFill>
                  </a:rPr>
                  <a:t> </a:t>
                </a:r>
                <a:r>
                  <a:rPr lang="en-US" spc="-5" dirty="0">
                    <a:solidFill>
                      <a:schemeClr val="tx1"/>
                    </a:solidFill>
                  </a:rPr>
                  <a:t>I</a:t>
                </a:r>
                <a:r>
                  <a:rPr lang="en-US" spc="-10" dirty="0">
                    <a:solidFill>
                      <a:schemeClr val="tx1"/>
                    </a:solidFill>
                  </a:rPr>
                  <a:t>mprope</a:t>
                </a:r>
                <a:r>
                  <a:rPr lang="en-US" spc="-5" dirty="0">
                    <a:solidFill>
                      <a:schemeClr val="tx1"/>
                    </a:solidFill>
                  </a:rPr>
                  <a:t>r</a:t>
                </a:r>
                <a:r>
                  <a:rPr lang="en-US" spc="100" dirty="0">
                    <a:solidFill>
                      <a:schemeClr val="tx1"/>
                    </a:solidFill>
                  </a:rPr>
                  <a:t> </a:t>
                </a:r>
                <a:r>
                  <a:rPr lang="en-US" spc="-10" dirty="0">
                    <a:solidFill>
                      <a:schemeClr val="tx1"/>
                    </a:solidFill>
                  </a:rPr>
                  <a:t>Integral</a:t>
                </a:r>
                <a:r>
                  <a:rPr lang="en-US" spc="-5" dirty="0">
                    <a:solidFill>
                      <a:schemeClr val="tx1"/>
                    </a:solidFill>
                  </a:rPr>
                  <a:t>s, the surface area </a:t>
                </a:r>
                <a:r>
                  <a:rPr lang="en-US" i="1" spc="-5" dirty="0">
                    <a:solidFill>
                      <a:schemeClr val="tx1"/>
                    </a:solidFill>
                  </a:rPr>
                  <a:t>S</a:t>
                </a:r>
                <a:r>
                  <a:rPr lang="en-US" spc="-5" dirty="0">
                    <a:solidFill>
                      <a:schemeClr val="tx1"/>
                    </a:solidFill>
                  </a:rPr>
                  <a:t> of Gabriel’s </a:t>
                </a:r>
                <a:r>
                  <a:rPr lang="en-US" spc="-15" dirty="0">
                    <a:solidFill>
                      <a:schemeClr val="tx1"/>
                    </a:solidFill>
                  </a:rPr>
                  <a:t>H</a:t>
                </a:r>
                <a:r>
                  <a:rPr lang="en-US" spc="-5" dirty="0">
                    <a:solidFill>
                      <a:schemeClr val="tx1"/>
                    </a:solidFill>
                  </a:rPr>
                  <a:t>orn is infinite.</a:t>
                </a:r>
                <a:endParaRPr lang="en-US" dirty="0">
                  <a:solidFill>
                    <a:schemeClr val="tx1"/>
                  </a:solidFill>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95741" y="1358348"/>
                <a:ext cx="10805616" cy="4370567"/>
              </a:xfrm>
              <a:blipFill>
                <a:blip r:embed="rId2"/>
                <a:stretch>
                  <a:fillRect l="-733" t="-976" r="-902" b="-1395"/>
                </a:stretch>
              </a:blipFill>
            </p:spPr>
            <p:txBody>
              <a:bodyPr/>
              <a:lstStyle/>
              <a:p>
                <a:r>
                  <a:rPr lang="en-US">
                    <a:noFill/>
                  </a:rPr>
                  <a:t> </a:t>
                </a:r>
              </a:p>
            </p:txBody>
          </p:sp>
        </mc:Fallback>
      </mc:AlternateContent>
    </p:spTree>
    <p:extLst>
      <p:ext uri="{BB962C8B-B14F-4D97-AF65-F5344CB8AC3E}">
        <p14:creationId xmlns:p14="http://schemas.microsoft.com/office/powerpoint/2010/main" val="843765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8.3  Fluid Pressure and </a:t>
            </a:r>
            <a:r>
              <a:rPr lang="en-US" sz="3100" dirty="0" smtClean="0"/>
              <a:t>Force (1 of 12)</a:t>
            </a: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5913784" cy="4370567"/>
          </a:xfrm>
        </p:spPr>
        <p:txBody>
          <a:bodyPr>
            <a:noAutofit/>
          </a:bodyPr>
          <a:lstStyle/>
          <a:p>
            <a:pPr marL="0" marR="5080" indent="0">
              <a:lnSpc>
                <a:spcPct val="100000"/>
              </a:lnSpc>
              <a:spcBef>
                <a:spcPts val="865"/>
              </a:spcBef>
              <a:buNone/>
            </a:pPr>
            <a:r>
              <a:rPr lang="en-US" spc="-10" dirty="0"/>
              <a:t>Flui</a:t>
            </a:r>
            <a:r>
              <a:rPr lang="en-US" spc="-5" dirty="0"/>
              <a:t>d</a:t>
            </a:r>
            <a:r>
              <a:rPr lang="en-US" spc="35" dirty="0"/>
              <a:t> </a:t>
            </a:r>
            <a:r>
              <a:rPr lang="en-US" spc="-5" dirty="0"/>
              <a:t>f</a:t>
            </a:r>
            <a:r>
              <a:rPr lang="en-US" spc="-10" dirty="0"/>
              <a:t>orc</a:t>
            </a:r>
            <a:r>
              <a:rPr lang="en-US" spc="-5" dirty="0"/>
              <a:t>e</a:t>
            </a:r>
            <a:r>
              <a:rPr lang="en-US" spc="35" dirty="0"/>
              <a:t> </a:t>
            </a:r>
            <a:r>
              <a:rPr lang="en-US" spc="-10" dirty="0"/>
              <a:t>i</a:t>
            </a:r>
            <a:r>
              <a:rPr lang="en-US" spc="-5" dirty="0"/>
              <a:t>s</a:t>
            </a:r>
            <a:r>
              <a:rPr lang="en-US" spc="35" dirty="0"/>
              <a:t> </a:t>
            </a:r>
            <a:r>
              <a:rPr lang="en-US" spc="-10" dirty="0"/>
              <a:t>th</a:t>
            </a:r>
            <a:r>
              <a:rPr lang="en-US" spc="-5" dirty="0"/>
              <a:t>e</a:t>
            </a:r>
            <a:r>
              <a:rPr lang="en-US" spc="35" dirty="0"/>
              <a:t> </a:t>
            </a:r>
            <a:r>
              <a:rPr lang="en-US" spc="-5" dirty="0"/>
              <a:t>f</a:t>
            </a:r>
            <a:r>
              <a:rPr lang="en-US" spc="-10" dirty="0"/>
              <a:t>orc</a:t>
            </a:r>
            <a:r>
              <a:rPr lang="en-US" spc="-5" dirty="0"/>
              <a:t>e</a:t>
            </a:r>
            <a:r>
              <a:rPr lang="en-US" spc="35" dirty="0"/>
              <a:t> </a:t>
            </a:r>
            <a:r>
              <a:rPr lang="en-US" spc="-10" dirty="0"/>
              <a:t>o</a:t>
            </a:r>
            <a:r>
              <a:rPr lang="en-US" spc="-5" dirty="0"/>
              <a:t>n</a:t>
            </a:r>
            <a:r>
              <a:rPr lang="en-US" spc="35" dirty="0"/>
              <a:t> </a:t>
            </a:r>
            <a:r>
              <a:rPr lang="en-US" spc="-10" dirty="0"/>
              <a:t>a</a:t>
            </a:r>
            <a:r>
              <a:rPr lang="en-US" spc="-5" dirty="0"/>
              <a:t>n</a:t>
            </a:r>
            <a:r>
              <a:rPr lang="en-US" spc="35" dirty="0"/>
              <a:t> </a:t>
            </a:r>
            <a:r>
              <a:rPr lang="en-US" spc="-10" dirty="0"/>
              <a:t>objec</a:t>
            </a:r>
            <a:r>
              <a:rPr lang="en-US" spc="-5" dirty="0"/>
              <a:t>t</a:t>
            </a:r>
            <a:r>
              <a:rPr lang="en-US" spc="40" dirty="0"/>
              <a:t> </a:t>
            </a:r>
            <a:r>
              <a:rPr lang="en-US" spc="-10" dirty="0"/>
              <a:t>submerge</a:t>
            </a:r>
            <a:r>
              <a:rPr lang="en-US" spc="-5" dirty="0"/>
              <a:t>d</a:t>
            </a:r>
            <a:r>
              <a:rPr lang="en-US" spc="40" dirty="0"/>
              <a:t> </a:t>
            </a:r>
            <a:r>
              <a:rPr lang="en-US" spc="-10" dirty="0"/>
              <a:t>i</a:t>
            </a:r>
            <a:r>
              <a:rPr lang="en-US" spc="-5" dirty="0"/>
              <a:t>n</a:t>
            </a:r>
            <a:r>
              <a:rPr lang="en-US" spc="35" dirty="0"/>
              <a:t> </a:t>
            </a:r>
            <a:r>
              <a:rPr lang="en-US" spc="-5" dirty="0"/>
              <a:t>a</a:t>
            </a:r>
            <a:r>
              <a:rPr lang="en-US" spc="35" dirty="0"/>
              <a:t> </a:t>
            </a:r>
            <a:r>
              <a:rPr lang="en-US" spc="-5" dirty="0"/>
              <a:t>f</a:t>
            </a:r>
            <a:r>
              <a:rPr lang="en-US" spc="-10" dirty="0"/>
              <a:t>luid</a:t>
            </a:r>
            <a:r>
              <a:rPr lang="en-US" spc="-5" dirty="0"/>
              <a:t>.</a:t>
            </a:r>
            <a:r>
              <a:rPr lang="en-US" spc="40" dirty="0"/>
              <a:t> </a:t>
            </a:r>
            <a:r>
              <a:rPr lang="en-US" spc="-10" dirty="0"/>
              <a:t>Diver</a:t>
            </a:r>
            <a:r>
              <a:rPr lang="en-US" spc="-5" dirty="0"/>
              <a:t>s</a:t>
            </a:r>
            <a:r>
              <a:rPr lang="en-US" spc="35" dirty="0"/>
              <a:t> </a:t>
            </a:r>
            <a:r>
              <a:rPr lang="en-US" spc="-5" dirty="0"/>
              <a:t>f</a:t>
            </a:r>
            <a:r>
              <a:rPr lang="en-US" spc="-10" dirty="0"/>
              <a:t>ee</a:t>
            </a:r>
            <a:r>
              <a:rPr lang="en-US" spc="-5" dirty="0"/>
              <a:t>l</a:t>
            </a:r>
            <a:r>
              <a:rPr lang="en-US" spc="40" dirty="0"/>
              <a:t> </a:t>
            </a:r>
            <a:r>
              <a:rPr lang="en-US" spc="-10" dirty="0"/>
              <a:t>thi</a:t>
            </a:r>
            <a:r>
              <a:rPr lang="en-US" spc="-5" dirty="0"/>
              <a:t>s</a:t>
            </a:r>
            <a:r>
              <a:rPr lang="en-US" spc="35" dirty="0"/>
              <a:t> </a:t>
            </a:r>
            <a:r>
              <a:rPr lang="en-US" spc="-10" dirty="0"/>
              <a:t>forc</a:t>
            </a:r>
            <a:r>
              <a:rPr lang="en-US" spc="-5" dirty="0"/>
              <a:t>e</a:t>
            </a:r>
            <a:r>
              <a:rPr lang="en-US" spc="35" dirty="0"/>
              <a:t> </a:t>
            </a:r>
            <a:r>
              <a:rPr lang="en-US" spc="-10" dirty="0"/>
              <a:t>a</a:t>
            </a:r>
            <a:r>
              <a:rPr lang="en-US" spc="-5" dirty="0"/>
              <a:t>s</a:t>
            </a:r>
            <a:r>
              <a:rPr lang="en-US" spc="35" dirty="0"/>
              <a:t> </a:t>
            </a:r>
            <a:r>
              <a:rPr lang="en-US" spc="-5" dirty="0"/>
              <a:t>t</a:t>
            </a:r>
            <a:r>
              <a:rPr lang="en-US" spc="-10" dirty="0"/>
              <a:t>hey </a:t>
            </a:r>
            <a:r>
              <a:rPr lang="en-US" spc="-5" dirty="0"/>
              <a:t>descend</a:t>
            </a:r>
            <a:r>
              <a:rPr lang="en-US" spc="85" dirty="0"/>
              <a:t> </a:t>
            </a:r>
            <a:r>
              <a:rPr lang="en-US" spc="-5" dirty="0"/>
              <a:t>below</a:t>
            </a:r>
            <a:r>
              <a:rPr lang="en-US" spc="85" dirty="0"/>
              <a:t> </a:t>
            </a:r>
            <a:r>
              <a:rPr lang="en-US" spc="-5" dirty="0"/>
              <a:t>the</a:t>
            </a:r>
            <a:r>
              <a:rPr lang="en-US" spc="85" dirty="0"/>
              <a:t> </a:t>
            </a:r>
            <a:r>
              <a:rPr lang="en-US" spc="-15" dirty="0"/>
              <a:t>w</a:t>
            </a:r>
            <a:r>
              <a:rPr lang="en-US" spc="-5" dirty="0"/>
              <a:t>ater’s</a:t>
            </a:r>
            <a:r>
              <a:rPr lang="en-US" spc="85" dirty="0"/>
              <a:t> </a:t>
            </a:r>
            <a:r>
              <a:rPr lang="en-US" spc="-5" dirty="0"/>
              <a:t>surface.</a:t>
            </a:r>
            <a:r>
              <a:rPr lang="en-US" spc="85" dirty="0"/>
              <a:t> </a:t>
            </a:r>
            <a:r>
              <a:rPr lang="en-US" spc="-10" dirty="0"/>
              <a:t>Our</a:t>
            </a:r>
            <a:r>
              <a:rPr lang="en-US" spc="85" dirty="0"/>
              <a:t> </a:t>
            </a:r>
            <a:r>
              <a:rPr lang="en-US" spc="-5" dirty="0"/>
              <a:t>calculation</a:t>
            </a:r>
            <a:r>
              <a:rPr lang="en-US" spc="85" dirty="0"/>
              <a:t> </a:t>
            </a:r>
            <a:r>
              <a:rPr lang="en-US" spc="-10" dirty="0"/>
              <a:t>o</a:t>
            </a:r>
            <a:r>
              <a:rPr lang="en-US" spc="-5" dirty="0"/>
              <a:t>f</a:t>
            </a:r>
            <a:r>
              <a:rPr lang="en-US" spc="85" dirty="0"/>
              <a:t> </a:t>
            </a:r>
            <a:r>
              <a:rPr lang="en-US" spc="-5" dirty="0"/>
              <a:t>fluid</a:t>
            </a:r>
            <a:r>
              <a:rPr lang="en-US" spc="80" dirty="0"/>
              <a:t> </a:t>
            </a:r>
            <a:r>
              <a:rPr lang="en-US" spc="-5" dirty="0"/>
              <a:t>force</a:t>
            </a:r>
            <a:r>
              <a:rPr lang="en-US" spc="85" dirty="0"/>
              <a:t> </a:t>
            </a:r>
            <a:r>
              <a:rPr lang="en-US" spc="-5" dirty="0"/>
              <a:t>is</a:t>
            </a:r>
            <a:r>
              <a:rPr lang="en-US" spc="85" dirty="0"/>
              <a:t> </a:t>
            </a:r>
            <a:r>
              <a:rPr lang="en-US" spc="-5" dirty="0"/>
              <a:t>based</a:t>
            </a:r>
            <a:r>
              <a:rPr lang="en-US" spc="85" dirty="0"/>
              <a:t> </a:t>
            </a:r>
            <a:r>
              <a:rPr lang="en-US" spc="-5" dirty="0"/>
              <a:t>on two laws that determine the </a:t>
            </a:r>
            <a:r>
              <a:rPr lang="en-US" spc="-10" dirty="0"/>
              <a:t>p</a:t>
            </a:r>
            <a:r>
              <a:rPr lang="en-US" spc="-5" dirty="0"/>
              <a:t>ressure exerted</a:t>
            </a:r>
            <a:r>
              <a:rPr lang="en-US" dirty="0"/>
              <a:t> </a:t>
            </a:r>
            <a:r>
              <a:rPr lang="en-US" spc="-10" dirty="0"/>
              <a:t>b</a:t>
            </a:r>
            <a:r>
              <a:rPr lang="en-US" spc="-5" dirty="0"/>
              <a:t>y a fluid:</a:t>
            </a:r>
          </a:p>
          <a:p>
            <a:pPr marL="0" marR="5080" indent="0">
              <a:lnSpc>
                <a:spcPct val="100000"/>
              </a:lnSpc>
              <a:spcBef>
                <a:spcPts val="865"/>
              </a:spcBef>
              <a:buNone/>
            </a:pPr>
            <a:endParaRPr lang="en-US" dirty="0"/>
          </a:p>
          <a:p>
            <a:pPr marL="671830" lvl="2" indent="-342900">
              <a:lnSpc>
                <a:spcPct val="100000"/>
              </a:lnSpc>
              <a:spcBef>
                <a:spcPts val="490"/>
              </a:spcBef>
              <a:buSzPct val="60000"/>
              <a:tabLst>
                <a:tab pos="430530" algn="l"/>
              </a:tabLst>
            </a:pPr>
            <a:r>
              <a:rPr lang="en-US" sz="2200" spc="-5" dirty="0"/>
              <a:t>Fluid </a:t>
            </a:r>
            <a:r>
              <a:rPr lang="en-US" sz="2200" spc="-10" dirty="0"/>
              <a:t>p</a:t>
            </a:r>
            <a:r>
              <a:rPr lang="en-US" sz="2200" spc="-5" dirty="0"/>
              <a:t>ressure</a:t>
            </a:r>
            <a:r>
              <a:rPr lang="en-US" sz="2200" spc="110" dirty="0"/>
              <a:t> </a:t>
            </a:r>
            <a:r>
              <a:rPr lang="en-US" sz="2200" i="1" spc="-5" dirty="0"/>
              <a:t>p</a:t>
            </a:r>
            <a:r>
              <a:rPr lang="en-US" sz="2200" i="1" spc="25" dirty="0"/>
              <a:t> </a:t>
            </a:r>
            <a:r>
              <a:rPr lang="en-US" sz="2200" spc="-5" dirty="0"/>
              <a:t>is proportional</a:t>
            </a:r>
            <a:r>
              <a:rPr lang="en-US" sz="2200" dirty="0"/>
              <a:t> </a:t>
            </a:r>
            <a:r>
              <a:rPr lang="en-US" sz="2200" spc="-5" dirty="0"/>
              <a:t>to depth.</a:t>
            </a:r>
            <a:endParaRPr lang="en-US" sz="2200" dirty="0"/>
          </a:p>
          <a:p>
            <a:pPr marL="671830" marR="5080" lvl="2" indent="-342900">
              <a:lnSpc>
                <a:spcPct val="100000"/>
              </a:lnSpc>
              <a:spcBef>
                <a:spcPts val="35"/>
              </a:spcBef>
              <a:buSzPct val="60000"/>
              <a:tabLst>
                <a:tab pos="430530" algn="l"/>
              </a:tabLst>
            </a:pPr>
            <a:r>
              <a:rPr lang="en-US" sz="2200" spc="-5" dirty="0"/>
              <a:t>Fluid</a:t>
            </a:r>
            <a:r>
              <a:rPr lang="en-US" sz="2200" dirty="0"/>
              <a:t> </a:t>
            </a:r>
            <a:r>
              <a:rPr lang="en-US" sz="2200" spc="-10" dirty="0"/>
              <a:t>p</a:t>
            </a:r>
            <a:r>
              <a:rPr lang="en-US" sz="2200" spc="-5" dirty="0"/>
              <a:t>ressure</a:t>
            </a:r>
            <a:r>
              <a:rPr lang="en-US" sz="2200" dirty="0"/>
              <a:t> </a:t>
            </a:r>
            <a:r>
              <a:rPr lang="en-US" sz="2200" spc="-5" dirty="0"/>
              <a:t>does</a:t>
            </a:r>
            <a:r>
              <a:rPr lang="en-US" sz="2200" dirty="0"/>
              <a:t> </a:t>
            </a:r>
            <a:r>
              <a:rPr lang="en-US" sz="2200" spc="-5" dirty="0"/>
              <a:t>not</a:t>
            </a:r>
            <a:r>
              <a:rPr lang="en-US" sz="2200" dirty="0"/>
              <a:t> </a:t>
            </a:r>
            <a:r>
              <a:rPr lang="en-US" sz="2200" spc="-5" dirty="0"/>
              <a:t>act</a:t>
            </a:r>
            <a:r>
              <a:rPr lang="en-US" sz="2200" dirty="0"/>
              <a:t> </a:t>
            </a:r>
            <a:r>
              <a:rPr lang="en-US" sz="2200" spc="-5" dirty="0"/>
              <a:t>in</a:t>
            </a:r>
            <a:r>
              <a:rPr lang="en-US" sz="2200" dirty="0"/>
              <a:t> </a:t>
            </a:r>
            <a:r>
              <a:rPr lang="en-US" sz="2200" spc="-5" dirty="0"/>
              <a:t>a</a:t>
            </a:r>
            <a:r>
              <a:rPr lang="en-US" sz="2200" dirty="0"/>
              <a:t> </a:t>
            </a:r>
            <a:r>
              <a:rPr lang="en-US" sz="2200" spc="-5" dirty="0"/>
              <a:t>specific</a:t>
            </a:r>
            <a:r>
              <a:rPr lang="en-US" sz="2200" dirty="0"/>
              <a:t> </a:t>
            </a:r>
            <a:r>
              <a:rPr lang="en-US" sz="2200" spc="-10" dirty="0"/>
              <a:t>d</a:t>
            </a:r>
            <a:r>
              <a:rPr lang="en-US" sz="2200" spc="-5" dirty="0"/>
              <a:t>irection.</a:t>
            </a:r>
            <a:r>
              <a:rPr lang="en-US" sz="2200" dirty="0"/>
              <a:t> </a:t>
            </a:r>
            <a:r>
              <a:rPr lang="en-US" sz="2200" spc="-5" dirty="0"/>
              <a:t>Rather,</a:t>
            </a:r>
            <a:r>
              <a:rPr lang="en-US" sz="2200" dirty="0"/>
              <a:t> </a:t>
            </a:r>
            <a:r>
              <a:rPr lang="en-US" sz="2200" spc="-5" dirty="0"/>
              <a:t>a</a:t>
            </a:r>
            <a:r>
              <a:rPr lang="en-US" sz="2200" dirty="0"/>
              <a:t> </a:t>
            </a:r>
            <a:r>
              <a:rPr lang="en-US" sz="2200" spc="-5" dirty="0"/>
              <a:t>fluid</a:t>
            </a:r>
            <a:r>
              <a:rPr lang="en-US" sz="2200" dirty="0"/>
              <a:t> </a:t>
            </a:r>
            <a:r>
              <a:rPr lang="en-US" sz="2200" spc="-5" dirty="0"/>
              <a:t>exerts</a:t>
            </a:r>
            <a:r>
              <a:rPr lang="en-US" sz="2200" dirty="0"/>
              <a:t> </a:t>
            </a:r>
            <a:r>
              <a:rPr lang="en-US" sz="2200" spc="-5" dirty="0"/>
              <a:t>pressure </a:t>
            </a:r>
            <a:r>
              <a:rPr lang="en-US" sz="2200" spc="-10" dirty="0"/>
              <a:t>o</a:t>
            </a:r>
            <a:r>
              <a:rPr lang="en-US" sz="2200" spc="-5" dirty="0"/>
              <a:t>n </a:t>
            </a:r>
            <a:r>
              <a:rPr lang="en-US" sz="2200" spc="-10" dirty="0"/>
              <a:t>eac</a:t>
            </a:r>
            <a:r>
              <a:rPr lang="en-US" sz="2200" spc="-5" dirty="0"/>
              <a:t>h </a:t>
            </a:r>
            <a:r>
              <a:rPr lang="en-US" sz="2200" spc="-10" dirty="0"/>
              <a:t>sid</a:t>
            </a:r>
            <a:r>
              <a:rPr lang="en-US" sz="2200" spc="-5" dirty="0"/>
              <a:t>e </a:t>
            </a:r>
            <a:r>
              <a:rPr lang="en-US" sz="2200" spc="-10" dirty="0"/>
              <a:t>o</a:t>
            </a:r>
            <a:r>
              <a:rPr lang="en-US" sz="2200" spc="-5" dirty="0"/>
              <a:t>f </a:t>
            </a:r>
            <a:r>
              <a:rPr lang="en-US" sz="2200" spc="-10" dirty="0"/>
              <a:t>a</a:t>
            </a:r>
            <a:r>
              <a:rPr lang="en-US" sz="2200" spc="-5" dirty="0"/>
              <a:t>n </a:t>
            </a:r>
            <a:r>
              <a:rPr lang="en-US" sz="2200" spc="-10" dirty="0"/>
              <a:t>objec</a:t>
            </a:r>
            <a:r>
              <a:rPr lang="en-US" sz="2200" spc="-5" dirty="0"/>
              <a:t>t</a:t>
            </a:r>
            <a:r>
              <a:rPr lang="en-US" sz="2200" dirty="0"/>
              <a:t> </a:t>
            </a:r>
            <a:r>
              <a:rPr lang="en-US" sz="2200" spc="-10" dirty="0"/>
              <a:t>i</a:t>
            </a:r>
            <a:r>
              <a:rPr lang="en-US" sz="2200" spc="-5" dirty="0"/>
              <a:t>n </a:t>
            </a:r>
            <a:r>
              <a:rPr lang="en-US" sz="2200" spc="-10" dirty="0"/>
              <a:t>th</a:t>
            </a:r>
            <a:r>
              <a:rPr lang="en-US" sz="2200" spc="-5" dirty="0"/>
              <a:t>e </a:t>
            </a:r>
            <a:r>
              <a:rPr lang="en-US" sz="2200" spc="-10" dirty="0"/>
              <a:t>perpendicula</a:t>
            </a:r>
            <a:r>
              <a:rPr lang="en-US" sz="2200" spc="-5" dirty="0"/>
              <a:t>r</a:t>
            </a:r>
            <a:r>
              <a:rPr lang="en-US" sz="2200" dirty="0"/>
              <a:t> </a:t>
            </a:r>
            <a:r>
              <a:rPr lang="en-US" sz="2200" spc="-10" dirty="0"/>
              <a:t>directio</a:t>
            </a:r>
            <a:r>
              <a:rPr lang="en-US" sz="2200" spc="-5" dirty="0"/>
              <a:t>n (</a:t>
            </a:r>
            <a:r>
              <a:rPr lang="en-US" sz="2200" spc="-10" dirty="0"/>
              <a:t>Figur</a:t>
            </a:r>
            <a:r>
              <a:rPr lang="en-US" sz="2200" spc="-5" dirty="0"/>
              <a:t>e </a:t>
            </a:r>
            <a:r>
              <a:rPr lang="en-US" sz="2200" spc="-10" dirty="0"/>
              <a:t>2).</a:t>
            </a:r>
            <a:endParaRPr lang="en-US" sz="2200" dirty="0"/>
          </a:p>
          <a:p>
            <a:pPr marL="0" marR="5080" indent="0" algn="just">
              <a:lnSpc>
                <a:spcPct val="100000"/>
              </a:lnSpc>
              <a:buNone/>
            </a:pPr>
            <a:endParaRPr lang="en-US" dirty="0">
              <a:solidFill>
                <a:schemeClr val="tx1"/>
              </a:solidFill>
            </a:endParaRPr>
          </a:p>
        </p:txBody>
      </p:sp>
      <p:pic>
        <p:nvPicPr>
          <p:cNvPr id="5" name="Picture 2" descr="An illustration shows the constant pressure and the variable pressure on the sides of a box submerged under water. A box is submerged under water. The height of the box is 5, the length and width are both 2. From the water surface down to the top of box is a segment with a length of 3 and labeled water level. An arrow pointing down towards the top of the box is labeled constant pressure along the top acting downward. An arrow pointing toward the side of the box is labeled pressure on side varies with depth, acts in perpendicular direction. An arrow pointing up towards the bottom of the box is labeled constant pressure along bottom acting upward."/>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90269" y="1371599"/>
            <a:ext cx="3894076" cy="5218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571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8.3  Fluid Pressure and </a:t>
            </a:r>
            <a:r>
              <a:rPr lang="en-US" sz="3100" dirty="0"/>
              <a:t>Force </a:t>
            </a:r>
            <a:r>
              <a:rPr lang="en-US" sz="3100" dirty="0" smtClean="0"/>
              <a:t>(2 </a:t>
            </a:r>
            <a:r>
              <a:rPr lang="en-US" sz="3100" dirty="0"/>
              <a:t>of 12)</a:t>
            </a: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spcBef>
                <a:spcPts val="450"/>
              </a:spcBef>
              <a:buNone/>
            </a:pPr>
            <a:r>
              <a:rPr lang="en-US" spc="-10" dirty="0"/>
              <a:t>Thi</a:t>
            </a:r>
            <a:r>
              <a:rPr lang="en-US" spc="-5" dirty="0"/>
              <a:t>s</a:t>
            </a:r>
            <a:r>
              <a:rPr lang="en-US" dirty="0"/>
              <a:t> </a:t>
            </a:r>
            <a:r>
              <a:rPr lang="en-US" spc="-10" dirty="0"/>
              <a:t>secon</a:t>
            </a:r>
            <a:r>
              <a:rPr lang="en-US" spc="-5" dirty="0"/>
              <a:t>d</a:t>
            </a:r>
            <a:r>
              <a:rPr lang="en-US" dirty="0"/>
              <a:t> </a:t>
            </a:r>
            <a:r>
              <a:rPr lang="en-US" spc="-10" dirty="0"/>
              <a:t>fact</a:t>
            </a:r>
            <a:r>
              <a:rPr lang="en-US" spc="-5" dirty="0"/>
              <a:t>,</a:t>
            </a:r>
            <a:r>
              <a:rPr lang="en-US" dirty="0"/>
              <a:t> </a:t>
            </a:r>
            <a:r>
              <a:rPr lang="en-US" spc="-15" dirty="0"/>
              <a:t>know</a:t>
            </a:r>
            <a:r>
              <a:rPr lang="en-US" spc="-5" dirty="0"/>
              <a:t>n</a:t>
            </a:r>
            <a:r>
              <a:rPr lang="en-US" dirty="0"/>
              <a:t> </a:t>
            </a:r>
            <a:r>
              <a:rPr lang="en-US" spc="-10" dirty="0"/>
              <a:t>a</a:t>
            </a:r>
            <a:r>
              <a:rPr lang="en-US" spc="-5" dirty="0"/>
              <a:t>s</a:t>
            </a:r>
            <a:r>
              <a:rPr lang="en-US" dirty="0"/>
              <a:t> </a:t>
            </a:r>
            <a:r>
              <a:rPr lang="en-US" spc="-10" dirty="0"/>
              <a:t>Pascal’</a:t>
            </a:r>
            <a:r>
              <a:rPr lang="en-US" spc="-5" dirty="0"/>
              <a:t>s</a:t>
            </a:r>
            <a:r>
              <a:rPr lang="en-US" dirty="0"/>
              <a:t> </a:t>
            </a:r>
            <a:r>
              <a:rPr lang="en-US" spc="-10" dirty="0"/>
              <a:t>principle</a:t>
            </a:r>
            <a:r>
              <a:rPr lang="en-US" spc="-5" dirty="0"/>
              <a:t>,</a:t>
            </a:r>
            <a:r>
              <a:rPr lang="en-US" dirty="0"/>
              <a:t> </a:t>
            </a:r>
            <a:r>
              <a:rPr lang="en-US" spc="-10" dirty="0"/>
              <a:t>point</a:t>
            </a:r>
            <a:r>
              <a:rPr lang="en-US" spc="-5" dirty="0"/>
              <a:t>s</a:t>
            </a:r>
            <a:r>
              <a:rPr lang="en-US" dirty="0"/>
              <a:t> </a:t>
            </a:r>
            <a:r>
              <a:rPr lang="en-US" spc="-5" dirty="0"/>
              <a:t>to </a:t>
            </a:r>
            <a:r>
              <a:rPr lang="en-US" spc="-10" dirty="0"/>
              <a:t>a</a:t>
            </a:r>
            <a:r>
              <a:rPr lang="en-US" spc="-5" dirty="0"/>
              <a:t>n</a:t>
            </a:r>
            <a:r>
              <a:rPr lang="en-US" dirty="0"/>
              <a:t> </a:t>
            </a:r>
            <a:r>
              <a:rPr lang="en-US" spc="-5" dirty="0"/>
              <a:t>i</a:t>
            </a:r>
            <a:r>
              <a:rPr lang="en-US" spc="-10" dirty="0"/>
              <a:t>mportan</a:t>
            </a:r>
            <a:r>
              <a:rPr lang="en-US" spc="-5" dirty="0"/>
              <a:t>t</a:t>
            </a:r>
            <a:r>
              <a:rPr lang="en-US" dirty="0"/>
              <a:t> </a:t>
            </a:r>
            <a:r>
              <a:rPr lang="en-US" spc="-10" dirty="0"/>
              <a:t>differenc</a:t>
            </a:r>
            <a:r>
              <a:rPr lang="en-US" spc="-5" dirty="0"/>
              <a:t>e</a:t>
            </a:r>
            <a:r>
              <a:rPr lang="en-US" dirty="0"/>
              <a:t> </a:t>
            </a:r>
            <a:r>
              <a:rPr lang="en-US" spc="-10" dirty="0"/>
              <a:t>between </a:t>
            </a:r>
            <a:r>
              <a:rPr lang="en-US" spc="-5" dirty="0"/>
              <a:t>fluid </a:t>
            </a:r>
            <a:r>
              <a:rPr lang="en-US" spc="-10" dirty="0"/>
              <a:t>p</a:t>
            </a:r>
            <a:r>
              <a:rPr lang="en-US" spc="-5" dirty="0"/>
              <a:t>ressure and the </a:t>
            </a:r>
            <a:r>
              <a:rPr lang="en-US" spc="-10" dirty="0"/>
              <a:t>p</a:t>
            </a:r>
            <a:r>
              <a:rPr lang="en-US" spc="-5" dirty="0"/>
              <a:t>ressure exerted </a:t>
            </a:r>
            <a:r>
              <a:rPr lang="en-US" spc="-10" dirty="0"/>
              <a:t>b</a:t>
            </a:r>
            <a:r>
              <a:rPr lang="en-US" spc="-5" dirty="0"/>
              <a:t>y one solid object</a:t>
            </a:r>
            <a:r>
              <a:rPr lang="en-US" dirty="0"/>
              <a:t> </a:t>
            </a:r>
            <a:r>
              <a:rPr lang="en-US" spc="-5" dirty="0"/>
              <a:t>on another.</a:t>
            </a:r>
            <a:endParaRPr lang="en-US" dirty="0"/>
          </a:p>
          <a:p>
            <a:pPr marL="0" indent="0">
              <a:lnSpc>
                <a:spcPct val="100000"/>
              </a:lnSpc>
              <a:buNone/>
            </a:pPr>
            <a:endParaRPr lang="en-US" b="1" dirty="0"/>
          </a:p>
          <a:p>
            <a:pPr marL="0" indent="0">
              <a:lnSpc>
                <a:spcPct val="100000"/>
              </a:lnSpc>
              <a:buNone/>
            </a:pPr>
            <a:r>
              <a:rPr lang="en-US" b="1" u="sng" dirty="0"/>
              <a:t>Fluid</a:t>
            </a:r>
            <a:r>
              <a:rPr lang="en-US" b="1" u="sng" spc="45" dirty="0"/>
              <a:t> </a:t>
            </a:r>
            <a:r>
              <a:rPr lang="en-US" b="1" u="sng" dirty="0"/>
              <a:t>P</a:t>
            </a:r>
            <a:r>
              <a:rPr lang="en-US" b="1" u="sng" spc="5" dirty="0"/>
              <a:t>ressure</a:t>
            </a:r>
            <a:r>
              <a:rPr lang="en-US" b="1" dirty="0"/>
              <a:t>   </a:t>
            </a:r>
            <a:r>
              <a:rPr lang="en-US" b="1" spc="85" dirty="0"/>
              <a:t> </a:t>
            </a:r>
            <a:r>
              <a:rPr lang="en-US" spc="-10" dirty="0"/>
              <a:t>The</a:t>
            </a:r>
            <a:r>
              <a:rPr lang="en-US" spc="-5" dirty="0"/>
              <a:t> </a:t>
            </a:r>
            <a:r>
              <a:rPr lang="en-US" spc="-10" dirty="0"/>
              <a:t>p</a:t>
            </a:r>
            <a:r>
              <a:rPr lang="en-US" spc="-5" dirty="0"/>
              <a:t>ressure</a:t>
            </a:r>
            <a:r>
              <a:rPr lang="en-US" spc="110" dirty="0"/>
              <a:t> </a:t>
            </a:r>
            <a:r>
              <a:rPr lang="en-US" i="1" spc="-5" dirty="0"/>
              <a:t>p</a:t>
            </a:r>
            <a:r>
              <a:rPr lang="en-US" i="1" spc="30" dirty="0"/>
              <a:t> </a:t>
            </a:r>
            <a:r>
              <a:rPr lang="en-US" spc="-10" dirty="0"/>
              <a:t>a</a:t>
            </a:r>
            <a:r>
              <a:rPr lang="en-US" spc="-5" dirty="0"/>
              <a:t>t </a:t>
            </a:r>
            <a:r>
              <a:rPr lang="en-US" spc="-10" dirty="0"/>
              <a:t>dept</a:t>
            </a:r>
            <a:r>
              <a:rPr lang="en-US" spc="-5" dirty="0"/>
              <a:t>h</a:t>
            </a:r>
            <a:r>
              <a:rPr lang="en-US" spc="5" dirty="0"/>
              <a:t> </a:t>
            </a:r>
            <a:r>
              <a:rPr lang="en-US" i="1" spc="-5" dirty="0"/>
              <a:t>h</a:t>
            </a:r>
            <a:r>
              <a:rPr lang="en-US" i="1" spc="50" dirty="0"/>
              <a:t> </a:t>
            </a:r>
            <a:r>
              <a:rPr lang="en-US" spc="-5" dirty="0"/>
              <a:t>in a fluid of mass density </a:t>
            </a:r>
            <a:r>
              <a:rPr lang="en-US" i="1" spc="-85" dirty="0"/>
              <a:t>ρ</a:t>
            </a:r>
            <a:r>
              <a:rPr lang="en-US" i="1" spc="-45" dirty="0"/>
              <a:t> </a:t>
            </a:r>
            <a:r>
              <a:rPr lang="en-US" spc="-5" dirty="0"/>
              <a:t>is </a:t>
            </a:r>
          </a:p>
          <a:p>
            <a:pPr marL="0" indent="0" algn="ctr">
              <a:lnSpc>
                <a:spcPct val="100000"/>
              </a:lnSpc>
              <a:buNone/>
            </a:pPr>
            <a:r>
              <a:rPr lang="en-US" i="1" spc="-5" dirty="0"/>
              <a:t>p</a:t>
            </a:r>
            <a:r>
              <a:rPr lang="en-US" i="1" spc="55" dirty="0"/>
              <a:t> </a:t>
            </a:r>
            <a:r>
              <a:rPr lang="en-US" spc="-25" dirty="0"/>
              <a:t>=</a:t>
            </a:r>
            <a:r>
              <a:rPr lang="en-US" spc="-40" dirty="0"/>
              <a:t> </a:t>
            </a:r>
            <a:r>
              <a:rPr lang="el-GR" i="1" spc="-35" dirty="0"/>
              <a:t>ρ</a:t>
            </a:r>
            <a:r>
              <a:rPr lang="en-US" i="1" spc="30" dirty="0" err="1"/>
              <a:t>gh</a:t>
            </a:r>
            <a:endParaRPr lang="en-US" dirty="0"/>
          </a:p>
          <a:p>
            <a:pPr marL="0" marR="55244" indent="0">
              <a:lnSpc>
                <a:spcPct val="100000"/>
              </a:lnSpc>
              <a:buNone/>
            </a:pPr>
            <a:r>
              <a:rPr lang="en-US" spc="-15" dirty="0"/>
              <a:t>Th</a:t>
            </a:r>
            <a:r>
              <a:rPr lang="en-US" spc="-5" dirty="0"/>
              <a:t>e</a:t>
            </a:r>
            <a:r>
              <a:rPr lang="en-US" spc="40" dirty="0"/>
              <a:t> </a:t>
            </a:r>
            <a:r>
              <a:rPr lang="en-US" spc="-10" dirty="0"/>
              <a:t>pressur</a:t>
            </a:r>
            <a:r>
              <a:rPr lang="en-US" spc="-5" dirty="0"/>
              <a:t>e</a:t>
            </a:r>
            <a:r>
              <a:rPr lang="en-US" spc="40" dirty="0"/>
              <a:t> </a:t>
            </a:r>
            <a:r>
              <a:rPr lang="en-US" spc="-10" dirty="0"/>
              <a:t>act</a:t>
            </a:r>
            <a:r>
              <a:rPr lang="en-US" spc="-5" dirty="0"/>
              <a:t>s</a:t>
            </a:r>
            <a:r>
              <a:rPr lang="en-US" spc="40" dirty="0"/>
              <a:t> </a:t>
            </a:r>
            <a:r>
              <a:rPr lang="en-US" spc="-10" dirty="0"/>
              <a:t>a</a:t>
            </a:r>
            <a:r>
              <a:rPr lang="en-US" spc="-5" dirty="0"/>
              <a:t>t</a:t>
            </a:r>
            <a:r>
              <a:rPr lang="en-US" spc="40" dirty="0"/>
              <a:t> </a:t>
            </a:r>
            <a:r>
              <a:rPr lang="en-US" spc="-10" dirty="0"/>
              <a:t>eac</a:t>
            </a:r>
            <a:r>
              <a:rPr lang="en-US" spc="-5" dirty="0"/>
              <a:t>h</a:t>
            </a:r>
            <a:r>
              <a:rPr lang="en-US" spc="40" dirty="0"/>
              <a:t> </a:t>
            </a:r>
            <a:r>
              <a:rPr lang="en-US" spc="-10" dirty="0"/>
              <a:t>poin</a:t>
            </a:r>
            <a:r>
              <a:rPr lang="en-US" spc="-5" dirty="0"/>
              <a:t>t</a:t>
            </a:r>
            <a:r>
              <a:rPr lang="en-US" spc="45" dirty="0"/>
              <a:t> </a:t>
            </a:r>
            <a:r>
              <a:rPr lang="en-US" spc="-10" dirty="0"/>
              <a:t>o</a:t>
            </a:r>
            <a:r>
              <a:rPr lang="en-US" spc="-5" dirty="0"/>
              <a:t>n</a:t>
            </a:r>
            <a:r>
              <a:rPr lang="en-US" spc="40" dirty="0"/>
              <a:t> </a:t>
            </a:r>
            <a:r>
              <a:rPr lang="en-US" spc="-10" dirty="0"/>
              <a:t>a</a:t>
            </a:r>
            <a:r>
              <a:rPr lang="en-US" spc="-5" dirty="0"/>
              <a:t>n</a:t>
            </a:r>
            <a:r>
              <a:rPr lang="en-US" spc="40" dirty="0"/>
              <a:t> </a:t>
            </a:r>
            <a:r>
              <a:rPr lang="en-US" spc="-10" dirty="0"/>
              <a:t>objec</a:t>
            </a:r>
            <a:r>
              <a:rPr lang="en-US" spc="-5" dirty="0"/>
              <a:t>t</a:t>
            </a:r>
            <a:r>
              <a:rPr lang="en-US" spc="45" dirty="0"/>
              <a:t> </a:t>
            </a:r>
            <a:r>
              <a:rPr lang="en-US" spc="-10" dirty="0"/>
              <a:t>i</a:t>
            </a:r>
            <a:r>
              <a:rPr lang="en-US" spc="-5" dirty="0"/>
              <a:t>n</a:t>
            </a:r>
            <a:r>
              <a:rPr lang="en-US" spc="40" dirty="0"/>
              <a:t> </a:t>
            </a:r>
            <a:r>
              <a:rPr lang="en-US" spc="-10" dirty="0"/>
              <a:t>th</a:t>
            </a:r>
            <a:r>
              <a:rPr lang="en-US" spc="-5" dirty="0"/>
              <a:t>e</a:t>
            </a:r>
            <a:r>
              <a:rPr lang="en-US" spc="40" dirty="0"/>
              <a:t> </a:t>
            </a:r>
            <a:r>
              <a:rPr lang="en-US" spc="-10" dirty="0"/>
              <a:t>directio</a:t>
            </a:r>
            <a:r>
              <a:rPr lang="en-US" spc="-5" dirty="0"/>
              <a:t>n</a:t>
            </a:r>
            <a:r>
              <a:rPr lang="en-US" spc="40" dirty="0"/>
              <a:t> </a:t>
            </a:r>
            <a:r>
              <a:rPr lang="en-US" spc="-10" dirty="0"/>
              <a:t>perpendicula</a:t>
            </a:r>
            <a:r>
              <a:rPr lang="en-US" spc="-5" dirty="0"/>
              <a:t>r</a:t>
            </a:r>
            <a:r>
              <a:rPr lang="en-US" spc="45" dirty="0"/>
              <a:t> </a:t>
            </a:r>
            <a:r>
              <a:rPr lang="en-US" spc="-10" dirty="0"/>
              <a:t>t</a:t>
            </a:r>
            <a:r>
              <a:rPr lang="en-US" spc="-5" dirty="0"/>
              <a:t>o</a:t>
            </a:r>
            <a:r>
              <a:rPr lang="en-US" spc="40" dirty="0"/>
              <a:t> </a:t>
            </a:r>
            <a:r>
              <a:rPr lang="en-US" spc="-10" dirty="0"/>
              <a:t>th</a:t>
            </a:r>
            <a:r>
              <a:rPr lang="en-US" spc="-5" dirty="0"/>
              <a:t>e</a:t>
            </a:r>
            <a:r>
              <a:rPr lang="en-US" spc="40" dirty="0"/>
              <a:t> </a:t>
            </a:r>
            <a:r>
              <a:rPr lang="en-US" spc="-10" dirty="0"/>
              <a:t>ob</a:t>
            </a:r>
            <a:r>
              <a:rPr lang="en-US" spc="-5" dirty="0"/>
              <a:t>ject’s surface at that point.</a:t>
            </a:r>
            <a:endParaRPr lang="en-US" dirty="0"/>
          </a:p>
          <a:p>
            <a:pPr marL="0" marR="5080" indent="0">
              <a:lnSpc>
                <a:spcPct val="100000"/>
              </a:lnSpc>
              <a:buNone/>
            </a:pPr>
            <a:r>
              <a:rPr lang="en-US" spc="-10" dirty="0"/>
              <a:t>Our</a:t>
            </a:r>
            <a:r>
              <a:rPr lang="en-US" spc="5" dirty="0"/>
              <a:t> </a:t>
            </a:r>
            <a:r>
              <a:rPr lang="en-US" spc="-5" dirty="0"/>
              <a:t>first</a:t>
            </a:r>
            <a:r>
              <a:rPr lang="en-US" dirty="0"/>
              <a:t> </a:t>
            </a:r>
            <a:r>
              <a:rPr lang="en-US" spc="-5" dirty="0"/>
              <a:t>example</a:t>
            </a:r>
            <a:r>
              <a:rPr lang="en-US" spc="5" dirty="0"/>
              <a:t> </a:t>
            </a:r>
            <a:r>
              <a:rPr lang="en-US" spc="-5" dirty="0"/>
              <a:t>does</a:t>
            </a:r>
            <a:r>
              <a:rPr lang="en-US" spc="5" dirty="0"/>
              <a:t> </a:t>
            </a:r>
            <a:r>
              <a:rPr lang="en-US" spc="-5" dirty="0"/>
              <a:t>not</a:t>
            </a:r>
            <a:r>
              <a:rPr lang="en-US" spc="5" dirty="0"/>
              <a:t> </a:t>
            </a:r>
            <a:r>
              <a:rPr lang="en-US" spc="-5" dirty="0"/>
              <a:t>require</a:t>
            </a:r>
            <a:r>
              <a:rPr lang="en-US" spc="5" dirty="0"/>
              <a:t> </a:t>
            </a:r>
            <a:r>
              <a:rPr lang="en-US" spc="-5" dirty="0"/>
              <a:t>integration</a:t>
            </a:r>
            <a:r>
              <a:rPr lang="en-US" spc="5" dirty="0"/>
              <a:t> </a:t>
            </a:r>
            <a:r>
              <a:rPr lang="en-US" spc="-5" dirty="0"/>
              <a:t>because</a:t>
            </a:r>
            <a:r>
              <a:rPr lang="en-US" spc="5" dirty="0"/>
              <a:t> </a:t>
            </a:r>
            <a:r>
              <a:rPr lang="en-US" spc="-5" dirty="0"/>
              <a:t>the</a:t>
            </a:r>
            <a:r>
              <a:rPr lang="en-US" dirty="0"/>
              <a:t> </a:t>
            </a:r>
            <a:r>
              <a:rPr lang="en-US" spc="-5" dirty="0"/>
              <a:t>pressure</a:t>
            </a:r>
            <a:r>
              <a:rPr lang="en-US" spc="114" dirty="0"/>
              <a:t> </a:t>
            </a:r>
            <a:r>
              <a:rPr lang="en-US" i="1" spc="-5" dirty="0"/>
              <a:t>p</a:t>
            </a:r>
            <a:r>
              <a:rPr lang="en-US" i="1" spc="35" dirty="0"/>
              <a:t> </a:t>
            </a:r>
            <a:r>
              <a:rPr lang="en-US" spc="-5" dirty="0"/>
              <a:t>is</a:t>
            </a:r>
            <a:r>
              <a:rPr lang="en-US" spc="5" dirty="0"/>
              <a:t> </a:t>
            </a:r>
            <a:r>
              <a:rPr lang="en-US" spc="-5" dirty="0"/>
              <a:t>constant.</a:t>
            </a:r>
            <a:r>
              <a:rPr lang="en-US" spc="5" dirty="0"/>
              <a:t> </a:t>
            </a:r>
            <a:r>
              <a:rPr lang="en-US" spc="-5" dirty="0"/>
              <a:t>In this case, the total force acting </a:t>
            </a:r>
            <a:r>
              <a:rPr lang="en-US" spc="-10" dirty="0"/>
              <a:t>o</a:t>
            </a:r>
            <a:r>
              <a:rPr lang="en-US" spc="-5" dirty="0"/>
              <a:t>n a surface of area</a:t>
            </a:r>
            <a:r>
              <a:rPr lang="en-US" spc="95" dirty="0"/>
              <a:t> </a:t>
            </a:r>
            <a:r>
              <a:rPr lang="en-US" i="1" spc="-10" dirty="0"/>
              <a:t>A</a:t>
            </a:r>
            <a:r>
              <a:rPr lang="en-US" i="1" spc="15" dirty="0"/>
              <a:t> </a:t>
            </a:r>
            <a:r>
              <a:rPr lang="en-US" spc="-5" dirty="0"/>
              <a:t>is </a:t>
            </a:r>
          </a:p>
          <a:p>
            <a:pPr marL="0" marR="5080" indent="0" algn="ctr">
              <a:lnSpc>
                <a:spcPct val="100000"/>
              </a:lnSpc>
              <a:buNone/>
            </a:pPr>
            <a:r>
              <a:rPr lang="en-US" spc="-5" dirty="0"/>
              <a:t>force</a:t>
            </a:r>
            <a:r>
              <a:rPr lang="en-US" spc="25" dirty="0"/>
              <a:t> </a:t>
            </a:r>
            <a:r>
              <a:rPr lang="en-US" spc="-25" dirty="0"/>
              <a:t>=</a:t>
            </a:r>
            <a:r>
              <a:rPr lang="en-US" spc="-40" dirty="0"/>
              <a:t> </a:t>
            </a:r>
            <a:r>
              <a:rPr lang="en-US" spc="-5" dirty="0"/>
              <a:t>pressure</a:t>
            </a:r>
            <a:r>
              <a:rPr lang="en-US" spc="-30" dirty="0"/>
              <a:t> </a:t>
            </a:r>
            <a:r>
              <a:rPr lang="en-US" spc="-20" dirty="0"/>
              <a:t>×</a:t>
            </a:r>
            <a:r>
              <a:rPr lang="en-US" spc="-95" dirty="0"/>
              <a:t> </a:t>
            </a:r>
            <a:r>
              <a:rPr lang="en-US" spc="-10" dirty="0"/>
              <a:t>are</a:t>
            </a:r>
            <a:r>
              <a:rPr lang="en-US" spc="-5" dirty="0"/>
              <a:t>a</a:t>
            </a:r>
            <a:r>
              <a:rPr lang="en-US" spc="25" dirty="0"/>
              <a:t> </a:t>
            </a:r>
            <a:r>
              <a:rPr lang="en-US" spc="-25" dirty="0"/>
              <a:t>=</a:t>
            </a:r>
            <a:r>
              <a:rPr lang="en-US" spc="75" dirty="0"/>
              <a:t> </a:t>
            </a:r>
            <a:r>
              <a:rPr lang="en-US" i="1" spc="125" dirty="0" err="1"/>
              <a:t>p</a:t>
            </a:r>
            <a:r>
              <a:rPr lang="en-US" i="1" spc="-10" dirty="0" err="1"/>
              <a:t>A</a:t>
            </a:r>
            <a:r>
              <a:rPr lang="en-US" i="1" spc="-120" dirty="0"/>
              <a:t> </a:t>
            </a:r>
            <a:endParaRPr lang="en-US" dirty="0"/>
          </a:p>
          <a:p>
            <a:pPr marL="0" marR="5080" indent="0" algn="just">
              <a:lnSpc>
                <a:spcPct val="100000"/>
              </a:lnSpc>
              <a:buNone/>
            </a:pPr>
            <a:endParaRPr lang="en-US" dirty="0">
              <a:solidFill>
                <a:schemeClr val="tx1"/>
              </a:solidFill>
            </a:endParaRPr>
          </a:p>
        </p:txBody>
      </p:sp>
    </p:spTree>
    <p:extLst>
      <p:ext uri="{BB962C8B-B14F-4D97-AF65-F5344CB8AC3E}">
        <p14:creationId xmlns:p14="http://schemas.microsoft.com/office/powerpoint/2010/main" val="1234853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8.3  Fluid Pressure and </a:t>
            </a:r>
            <a:r>
              <a:rPr lang="en-US" sz="3100" dirty="0"/>
              <a:t>Force </a:t>
            </a:r>
            <a:r>
              <a:rPr lang="en-US" sz="3100" dirty="0" smtClean="0"/>
              <a:t>(3 </a:t>
            </a:r>
            <a:r>
              <a:rPr lang="en-US" sz="3100" dirty="0"/>
              <a:t>of 12)</a:t>
            </a: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spc="-170" dirty="0"/>
              <a:t>E</a:t>
            </a:r>
            <a:r>
              <a:rPr lang="en-US" b="1" u="sng" spc="-30" dirty="0"/>
              <a:t>X</a:t>
            </a:r>
            <a:r>
              <a:rPr lang="en-US" b="1" u="sng" spc="-20" dirty="0"/>
              <a:t>AMPL</a:t>
            </a:r>
            <a:r>
              <a:rPr lang="en-US" b="1" u="sng" spc="-120" dirty="0"/>
              <a:t>E</a:t>
            </a:r>
            <a:r>
              <a:rPr lang="en-US" b="1" spc="-120" dirty="0"/>
              <a:t>:</a:t>
            </a:r>
            <a:r>
              <a:rPr lang="en-US" dirty="0"/>
              <a:t>  </a:t>
            </a:r>
            <a:r>
              <a:rPr lang="en-US" spc="-140" dirty="0"/>
              <a:t> </a:t>
            </a:r>
            <a:r>
              <a:rPr lang="en-US" spc="-10" dirty="0"/>
              <a:t>Calculat</a:t>
            </a:r>
            <a:r>
              <a:rPr lang="en-US" spc="-5" dirty="0"/>
              <a:t>e</a:t>
            </a:r>
            <a:r>
              <a:rPr lang="en-US" spc="90" dirty="0"/>
              <a:t> </a:t>
            </a:r>
            <a:r>
              <a:rPr lang="en-US" spc="-5" dirty="0"/>
              <a:t>t</a:t>
            </a:r>
            <a:r>
              <a:rPr lang="en-US" spc="-10" dirty="0"/>
              <a:t>h</a:t>
            </a:r>
            <a:r>
              <a:rPr lang="en-US" spc="-5" dirty="0"/>
              <a:t>e</a:t>
            </a:r>
            <a:r>
              <a:rPr lang="en-US" spc="90" dirty="0"/>
              <a:t> </a:t>
            </a:r>
            <a:r>
              <a:rPr lang="en-US" spc="-10" dirty="0"/>
              <a:t>flui</a:t>
            </a:r>
            <a:r>
              <a:rPr lang="en-US" spc="-5" dirty="0"/>
              <a:t>d</a:t>
            </a:r>
            <a:r>
              <a:rPr lang="en-US" spc="90" dirty="0"/>
              <a:t> </a:t>
            </a:r>
            <a:r>
              <a:rPr lang="en-US" spc="-5" dirty="0"/>
              <a:t>f</a:t>
            </a:r>
            <a:r>
              <a:rPr lang="en-US" spc="-10" dirty="0"/>
              <a:t>orc</a:t>
            </a:r>
            <a:r>
              <a:rPr lang="en-US" spc="-5" dirty="0"/>
              <a:t>e</a:t>
            </a:r>
            <a:r>
              <a:rPr lang="en-US" spc="90" dirty="0"/>
              <a:t> </a:t>
            </a:r>
            <a:r>
              <a:rPr lang="en-US" spc="-10" dirty="0"/>
              <a:t>o</a:t>
            </a:r>
            <a:r>
              <a:rPr lang="en-US" spc="-5" dirty="0"/>
              <a:t>n</a:t>
            </a:r>
            <a:r>
              <a:rPr lang="en-US" spc="90" dirty="0"/>
              <a:t> </a:t>
            </a:r>
            <a:r>
              <a:rPr lang="en-US" spc="-10" dirty="0"/>
              <a:t>th</a:t>
            </a:r>
            <a:r>
              <a:rPr lang="en-US" spc="-5" dirty="0"/>
              <a:t>e</a:t>
            </a:r>
            <a:r>
              <a:rPr lang="en-US" spc="90" dirty="0"/>
              <a:t> </a:t>
            </a:r>
            <a:r>
              <a:rPr lang="en-US" spc="-5" dirty="0"/>
              <a:t>t</a:t>
            </a:r>
            <a:r>
              <a:rPr lang="en-US" spc="-10" dirty="0"/>
              <a:t>o</a:t>
            </a:r>
            <a:r>
              <a:rPr lang="en-US" spc="-5" dirty="0"/>
              <a:t>p</a:t>
            </a:r>
            <a:r>
              <a:rPr lang="en-US" spc="90" dirty="0"/>
              <a:t> </a:t>
            </a:r>
            <a:r>
              <a:rPr lang="en-US" spc="-10" dirty="0"/>
              <a:t>an</a:t>
            </a:r>
            <a:r>
              <a:rPr lang="en-US" spc="-5" dirty="0"/>
              <a:t>d</a:t>
            </a:r>
            <a:r>
              <a:rPr lang="en-US" spc="90" dirty="0"/>
              <a:t> </a:t>
            </a:r>
            <a:r>
              <a:rPr lang="en-US" spc="-10" dirty="0"/>
              <a:t>bottom</a:t>
            </a:r>
            <a:r>
              <a:rPr lang="en-US" spc="90" dirty="0"/>
              <a:t> </a:t>
            </a:r>
            <a:r>
              <a:rPr lang="en-US" spc="-10" dirty="0"/>
              <a:t>o</a:t>
            </a:r>
            <a:r>
              <a:rPr lang="en-US" spc="-5" dirty="0"/>
              <a:t>f</a:t>
            </a:r>
            <a:r>
              <a:rPr lang="en-US" spc="90" dirty="0"/>
              <a:t> </a:t>
            </a:r>
            <a:r>
              <a:rPr lang="en-US" spc="-5" dirty="0"/>
              <a:t>a</a:t>
            </a:r>
            <a:r>
              <a:rPr lang="en-US" spc="90" dirty="0"/>
              <a:t> </a:t>
            </a:r>
            <a:r>
              <a:rPr lang="en-US" spc="-10" dirty="0"/>
              <a:t>bo</a:t>
            </a:r>
            <a:r>
              <a:rPr lang="en-US" spc="-5" dirty="0"/>
              <a:t>x</a:t>
            </a:r>
            <a:r>
              <a:rPr lang="en-US" spc="90" dirty="0"/>
              <a:t> </a:t>
            </a:r>
            <a:r>
              <a:rPr lang="en-US" spc="-10" dirty="0"/>
              <a:t>o</a:t>
            </a:r>
            <a:r>
              <a:rPr lang="en-US" spc="-5" dirty="0"/>
              <a:t>f</a:t>
            </a:r>
            <a:r>
              <a:rPr lang="en-US" spc="90" dirty="0"/>
              <a:t> </a:t>
            </a:r>
            <a:r>
              <a:rPr lang="en-US" spc="-10" dirty="0"/>
              <a:t>dimensions</a:t>
            </a:r>
            <a:endParaRPr lang="en-US" dirty="0"/>
          </a:p>
          <a:p>
            <a:pPr marL="0" marR="5080" indent="0">
              <a:lnSpc>
                <a:spcPct val="100000"/>
              </a:lnSpc>
              <a:buNone/>
            </a:pPr>
            <a:r>
              <a:rPr lang="en-US" spc="-5" dirty="0"/>
              <a:t>2 m</a:t>
            </a:r>
            <a:r>
              <a:rPr lang="en-US" spc="-30" dirty="0"/>
              <a:t> </a:t>
            </a:r>
            <a:r>
              <a:rPr lang="en-US" spc="-20" dirty="0"/>
              <a:t>×</a:t>
            </a:r>
            <a:r>
              <a:rPr lang="en-US" spc="-95" dirty="0"/>
              <a:t> </a:t>
            </a:r>
            <a:r>
              <a:rPr lang="en-US" spc="-5" dirty="0"/>
              <a:t>2 m</a:t>
            </a:r>
            <a:r>
              <a:rPr lang="en-US" spc="-30" dirty="0"/>
              <a:t> </a:t>
            </a:r>
            <a:r>
              <a:rPr lang="en-US" spc="-20" dirty="0"/>
              <a:t>×</a:t>
            </a:r>
            <a:r>
              <a:rPr lang="en-US" spc="-95" dirty="0"/>
              <a:t> </a:t>
            </a:r>
            <a:r>
              <a:rPr lang="en-US" spc="-5" dirty="0"/>
              <a:t>5 </a:t>
            </a:r>
            <a:r>
              <a:rPr lang="en-US" spc="-10" dirty="0"/>
              <a:t>m,</a:t>
            </a:r>
            <a:r>
              <a:rPr lang="en-US" spc="114" dirty="0"/>
              <a:t> </a:t>
            </a:r>
            <a:r>
              <a:rPr lang="en-US" spc="-5" dirty="0"/>
              <a:t>submerged</a:t>
            </a:r>
            <a:r>
              <a:rPr lang="en-US" spc="120" dirty="0"/>
              <a:t> </a:t>
            </a:r>
            <a:r>
              <a:rPr lang="en-US" spc="-5" dirty="0"/>
              <a:t>in</a:t>
            </a:r>
            <a:r>
              <a:rPr lang="en-US" spc="114" dirty="0"/>
              <a:t> </a:t>
            </a:r>
            <a:r>
              <a:rPr lang="en-US" spc="-5" dirty="0"/>
              <a:t>a</a:t>
            </a:r>
            <a:r>
              <a:rPr lang="en-US" spc="114" dirty="0"/>
              <a:t> </a:t>
            </a:r>
            <a:r>
              <a:rPr lang="en-US" spc="-5" dirty="0"/>
              <a:t>pool</a:t>
            </a:r>
            <a:r>
              <a:rPr lang="en-US" spc="114" dirty="0"/>
              <a:t> </a:t>
            </a:r>
            <a:r>
              <a:rPr lang="en-US" spc="-5" dirty="0"/>
              <a:t>of</a:t>
            </a:r>
            <a:r>
              <a:rPr lang="en-US" spc="114" dirty="0"/>
              <a:t> </a:t>
            </a:r>
            <a:r>
              <a:rPr lang="en-US" spc="-5" dirty="0"/>
              <a:t>water</a:t>
            </a:r>
            <a:r>
              <a:rPr lang="en-US" spc="114" dirty="0"/>
              <a:t> </a:t>
            </a:r>
            <a:r>
              <a:rPr lang="en-US" spc="-15" dirty="0"/>
              <a:t>w</a:t>
            </a:r>
            <a:r>
              <a:rPr lang="en-US" spc="-5" dirty="0"/>
              <a:t>ith</a:t>
            </a:r>
            <a:r>
              <a:rPr lang="en-US" spc="114" dirty="0"/>
              <a:t> </a:t>
            </a:r>
            <a:r>
              <a:rPr lang="en-US" spc="-5" dirty="0"/>
              <a:t>its</a:t>
            </a:r>
            <a:r>
              <a:rPr lang="en-US" spc="114" dirty="0"/>
              <a:t> </a:t>
            </a:r>
            <a:r>
              <a:rPr lang="en-US" spc="-5" dirty="0"/>
              <a:t>top</a:t>
            </a:r>
            <a:r>
              <a:rPr lang="en-US" spc="114" dirty="0"/>
              <a:t> </a:t>
            </a:r>
            <a:r>
              <a:rPr lang="en-US" spc="-5" dirty="0"/>
              <a:t>3 </a:t>
            </a:r>
            <a:r>
              <a:rPr lang="en-US" spc="-10" dirty="0"/>
              <a:t>m</a:t>
            </a:r>
            <a:r>
              <a:rPr lang="en-US" spc="114" dirty="0"/>
              <a:t> </a:t>
            </a:r>
            <a:r>
              <a:rPr lang="en-US" spc="-5" dirty="0"/>
              <a:t>below</a:t>
            </a:r>
            <a:r>
              <a:rPr lang="en-US" spc="114" dirty="0"/>
              <a:t> </a:t>
            </a:r>
            <a:r>
              <a:rPr lang="en-US" spc="-5" dirty="0"/>
              <a:t>the</a:t>
            </a:r>
            <a:r>
              <a:rPr lang="en-US" spc="114" dirty="0"/>
              <a:t> </a:t>
            </a:r>
            <a:r>
              <a:rPr lang="en-US" spc="-15" dirty="0"/>
              <a:t>w</a:t>
            </a:r>
            <a:r>
              <a:rPr lang="en-US" spc="-5" dirty="0"/>
              <a:t>ater’s</a:t>
            </a:r>
            <a:r>
              <a:rPr lang="en-US" spc="114" dirty="0"/>
              <a:t> </a:t>
            </a:r>
            <a:r>
              <a:rPr lang="en-US" spc="-5" dirty="0"/>
              <a:t>surface (Figure </a:t>
            </a:r>
            <a:r>
              <a:rPr lang="en-US" spc="-10" dirty="0"/>
              <a:t>2 on the first slide for this section</a:t>
            </a:r>
            <a:r>
              <a:rPr lang="en-US" spc="-5" dirty="0"/>
              <a:t>). </a:t>
            </a:r>
            <a:r>
              <a:rPr lang="en-US" spc="-10" dirty="0"/>
              <a:t>The</a:t>
            </a:r>
            <a:r>
              <a:rPr lang="en-US" spc="-5" dirty="0"/>
              <a:t> density of water</a:t>
            </a:r>
            <a:r>
              <a:rPr lang="en-US" dirty="0"/>
              <a:t> </a:t>
            </a:r>
            <a:r>
              <a:rPr lang="en-US" spc="-5" dirty="0"/>
              <a:t>is </a:t>
            </a:r>
            <a:r>
              <a:rPr lang="en-US" i="1" spc="-85" dirty="0"/>
              <a:t>ρ</a:t>
            </a:r>
            <a:r>
              <a:rPr lang="en-US" i="1" spc="-20" dirty="0"/>
              <a:t> </a:t>
            </a:r>
            <a:r>
              <a:rPr lang="en-US" spc="-25" dirty="0"/>
              <a:t>=</a:t>
            </a:r>
            <a:r>
              <a:rPr lang="en-US" spc="-40" dirty="0"/>
              <a:t> </a:t>
            </a:r>
            <a:r>
              <a:rPr lang="en-US" spc="-10" dirty="0"/>
              <a:t>10</a:t>
            </a:r>
            <a:r>
              <a:rPr lang="en-US" baseline="25925" dirty="0"/>
              <a:t>3 </a:t>
            </a:r>
            <a:r>
              <a:rPr lang="en-US" spc="-112" baseline="25925" dirty="0"/>
              <a:t> </a:t>
            </a:r>
            <a:r>
              <a:rPr lang="en-US" spc="-15" dirty="0"/>
              <a:t>kg/m</a:t>
            </a:r>
            <a:r>
              <a:rPr lang="en-US" spc="67" baseline="25925" dirty="0"/>
              <a:t>3</a:t>
            </a:r>
            <a:r>
              <a:rPr lang="en-US" spc="-5" dirty="0"/>
              <a:t>.</a:t>
            </a:r>
            <a:endParaRPr lang="en-US" dirty="0"/>
          </a:p>
          <a:p>
            <a:pPr marL="12065" indent="0">
              <a:lnSpc>
                <a:spcPct val="100000"/>
              </a:lnSpc>
              <a:spcBef>
                <a:spcPts val="590"/>
              </a:spcBef>
              <a:buNone/>
            </a:pPr>
            <a:r>
              <a:rPr lang="en-US" b="1" spc="-5" dirty="0"/>
              <a:t>Solution </a:t>
            </a:r>
            <a:r>
              <a:rPr lang="en-US" b="1" spc="95" dirty="0"/>
              <a:t> </a:t>
            </a:r>
            <a:r>
              <a:rPr lang="en-US" spc="-15" dirty="0"/>
              <a:t>Th</a:t>
            </a:r>
            <a:r>
              <a:rPr lang="en-US" spc="-5" dirty="0"/>
              <a:t>e</a:t>
            </a:r>
            <a:r>
              <a:rPr lang="en-US" spc="-50" dirty="0"/>
              <a:t> </a:t>
            </a:r>
            <a:r>
              <a:rPr lang="en-US" spc="-5" dirty="0"/>
              <a:t>t</a:t>
            </a:r>
            <a:r>
              <a:rPr lang="en-US" spc="-10" dirty="0"/>
              <a:t>o</a:t>
            </a:r>
            <a:r>
              <a:rPr lang="en-US" spc="-5" dirty="0"/>
              <a:t>p</a:t>
            </a:r>
            <a:r>
              <a:rPr lang="en-US" spc="-50" dirty="0"/>
              <a:t> </a:t>
            </a:r>
            <a:r>
              <a:rPr lang="en-US" spc="-10" dirty="0"/>
              <a:t>o</a:t>
            </a:r>
            <a:r>
              <a:rPr lang="en-US" spc="-5" dirty="0"/>
              <a:t>f</a:t>
            </a:r>
            <a:r>
              <a:rPr lang="en-US" spc="-50" dirty="0"/>
              <a:t> </a:t>
            </a:r>
            <a:r>
              <a:rPr lang="en-US" spc="-10" dirty="0"/>
              <a:t>th</a:t>
            </a:r>
            <a:r>
              <a:rPr lang="en-US" spc="-5" dirty="0"/>
              <a:t>e</a:t>
            </a:r>
            <a:r>
              <a:rPr lang="en-US" spc="-50" dirty="0"/>
              <a:t> </a:t>
            </a:r>
            <a:r>
              <a:rPr lang="en-US" spc="-10" dirty="0"/>
              <a:t>bo</a:t>
            </a:r>
            <a:r>
              <a:rPr lang="en-US" spc="-5" dirty="0"/>
              <a:t>x</a:t>
            </a:r>
            <a:r>
              <a:rPr lang="en-US" spc="-50" dirty="0"/>
              <a:t> </a:t>
            </a:r>
            <a:r>
              <a:rPr lang="en-US" spc="-10" dirty="0"/>
              <a:t>i</a:t>
            </a:r>
            <a:r>
              <a:rPr lang="en-US" spc="-5" dirty="0"/>
              <a:t>s</a:t>
            </a:r>
            <a:r>
              <a:rPr lang="en-US" spc="-50" dirty="0"/>
              <a:t> </a:t>
            </a:r>
            <a:r>
              <a:rPr lang="en-US" spc="-10" dirty="0"/>
              <a:t>locate</a:t>
            </a:r>
            <a:r>
              <a:rPr lang="en-US" spc="-5" dirty="0"/>
              <a:t>d</a:t>
            </a:r>
            <a:r>
              <a:rPr lang="en-US" spc="-50" dirty="0"/>
              <a:t> </a:t>
            </a:r>
            <a:r>
              <a:rPr lang="en-US" spc="-10" dirty="0"/>
              <a:t>a</a:t>
            </a:r>
            <a:r>
              <a:rPr lang="en-US" spc="-5" dirty="0"/>
              <a:t>t</a:t>
            </a:r>
            <a:r>
              <a:rPr lang="en-US" spc="-50" dirty="0"/>
              <a:t> </a:t>
            </a:r>
            <a:r>
              <a:rPr lang="en-US" spc="-10" dirty="0"/>
              <a:t>dept</a:t>
            </a:r>
            <a:r>
              <a:rPr lang="en-US" spc="-5" dirty="0"/>
              <a:t>h</a:t>
            </a:r>
            <a:r>
              <a:rPr lang="en-US" spc="-40" dirty="0"/>
              <a:t> </a:t>
            </a:r>
            <a:r>
              <a:rPr lang="en-US" i="1" spc="-5" dirty="0"/>
              <a:t>h</a:t>
            </a:r>
            <a:r>
              <a:rPr lang="en-US" i="1" spc="75" dirty="0"/>
              <a:t> </a:t>
            </a:r>
            <a:r>
              <a:rPr lang="en-US" spc="-25" dirty="0"/>
              <a:t>=</a:t>
            </a:r>
            <a:r>
              <a:rPr lang="en-US" spc="-40" dirty="0"/>
              <a:t> </a:t>
            </a:r>
            <a:r>
              <a:rPr lang="en-US" spc="-5" dirty="0"/>
              <a:t>3 </a:t>
            </a:r>
            <a:r>
              <a:rPr lang="en-US" spc="-10" dirty="0"/>
              <a:t>m.  By</a:t>
            </a:r>
            <a:r>
              <a:rPr lang="en-US" spc="-50" dirty="0"/>
              <a:t> </a:t>
            </a:r>
            <a:r>
              <a:rPr lang="en-US" spc="-5" dirty="0"/>
              <a:t>Eq.</a:t>
            </a:r>
            <a:r>
              <a:rPr lang="en-US" spc="-50" dirty="0"/>
              <a:t> </a:t>
            </a:r>
            <a:r>
              <a:rPr lang="en-US" spc="-5" dirty="0"/>
              <a:t>(1)</a:t>
            </a:r>
            <a:r>
              <a:rPr lang="en-US" spc="-50" dirty="0"/>
              <a:t> </a:t>
            </a:r>
            <a:r>
              <a:rPr lang="en-US" spc="-5" dirty="0"/>
              <a:t>with</a:t>
            </a:r>
            <a:r>
              <a:rPr lang="en-US" spc="-25" dirty="0"/>
              <a:t> </a:t>
            </a:r>
            <a:r>
              <a:rPr lang="en-US" i="1" spc="-5" dirty="0"/>
              <a:t>g</a:t>
            </a:r>
            <a:r>
              <a:rPr lang="en-US" i="1" spc="60" dirty="0"/>
              <a:t> </a:t>
            </a:r>
            <a:r>
              <a:rPr lang="en-US" spc="-25" dirty="0"/>
              <a:t>=</a:t>
            </a:r>
            <a:r>
              <a:rPr lang="en-US" spc="-40" dirty="0"/>
              <a:t> </a:t>
            </a:r>
            <a:r>
              <a:rPr lang="en-US" spc="-5" dirty="0"/>
              <a:t>9.8</a:t>
            </a:r>
            <a:r>
              <a:rPr lang="en-US" spc="-50" dirty="0"/>
              <a:t> </a:t>
            </a:r>
            <a:r>
              <a:rPr lang="en-US" spc="-10" dirty="0"/>
              <a:t>m/s</a:t>
            </a:r>
            <a:r>
              <a:rPr lang="en-US" spc="67" baseline="29629" dirty="0"/>
              <a:t>2</a:t>
            </a:r>
            <a:r>
              <a:rPr lang="en-US" spc="-5" dirty="0"/>
              <a:t>,</a:t>
            </a:r>
            <a:endParaRPr lang="en-US" dirty="0"/>
          </a:p>
          <a:p>
            <a:pPr marL="0" indent="0" algn="ctr">
              <a:lnSpc>
                <a:spcPct val="100000"/>
              </a:lnSpc>
              <a:spcBef>
                <a:spcPts val="994"/>
              </a:spcBef>
              <a:buNone/>
            </a:pPr>
            <a:r>
              <a:rPr lang="en-US" spc="-5" dirty="0"/>
              <a:t>pressure on top</a:t>
            </a:r>
            <a:r>
              <a:rPr lang="en-US" spc="110" dirty="0"/>
              <a:t> </a:t>
            </a:r>
            <a:r>
              <a:rPr lang="en-US" i="1" spc="-5" dirty="0"/>
              <a:t>p</a:t>
            </a:r>
            <a:r>
              <a:rPr lang="en-US" i="1" spc="55" dirty="0"/>
              <a:t> </a:t>
            </a:r>
            <a:r>
              <a:rPr lang="en-US" spc="-25" dirty="0"/>
              <a:t>=</a:t>
            </a:r>
            <a:r>
              <a:rPr lang="en-US" spc="-40" dirty="0"/>
              <a:t> </a:t>
            </a:r>
            <a:r>
              <a:rPr lang="en-US" i="1" spc="-35" dirty="0" err="1"/>
              <a:t>ρ</a:t>
            </a:r>
            <a:r>
              <a:rPr lang="en-US" i="1" spc="30" dirty="0" err="1"/>
              <a:t>g</a:t>
            </a:r>
            <a:r>
              <a:rPr lang="en-US" i="1" spc="-5" dirty="0" err="1"/>
              <a:t>h</a:t>
            </a:r>
            <a:r>
              <a:rPr lang="en-US" i="1" spc="75" dirty="0"/>
              <a:t> </a:t>
            </a:r>
            <a:r>
              <a:rPr lang="en-US" spc="-25" dirty="0"/>
              <a:t>=</a:t>
            </a:r>
            <a:r>
              <a:rPr lang="en-US" spc="-40" dirty="0"/>
              <a:t> </a:t>
            </a:r>
            <a:r>
              <a:rPr lang="en-US" spc="-10" dirty="0"/>
              <a:t>10</a:t>
            </a:r>
            <a:r>
              <a:rPr lang="en-US" spc="75" baseline="29629" dirty="0"/>
              <a:t>3</a:t>
            </a:r>
            <a:r>
              <a:rPr lang="en-US" spc="-5" dirty="0"/>
              <a:t>(9.8)(3)</a:t>
            </a:r>
            <a:r>
              <a:rPr lang="en-US" spc="25" dirty="0"/>
              <a:t> </a:t>
            </a:r>
            <a:r>
              <a:rPr lang="en-US" spc="-25" dirty="0"/>
              <a:t>=</a:t>
            </a:r>
            <a:r>
              <a:rPr lang="en-US" spc="-40" dirty="0"/>
              <a:t> </a:t>
            </a:r>
            <a:r>
              <a:rPr lang="en-US" spc="-10" dirty="0"/>
              <a:t>29,40</a:t>
            </a:r>
            <a:r>
              <a:rPr lang="en-US" spc="-5" dirty="0"/>
              <a:t>0 </a:t>
            </a:r>
            <a:r>
              <a:rPr lang="en-US" spc="-10" dirty="0"/>
              <a:t>pascals</a:t>
            </a:r>
            <a:endParaRPr lang="en-US" dirty="0"/>
          </a:p>
          <a:p>
            <a:pPr marL="0" indent="0">
              <a:lnSpc>
                <a:spcPct val="100000"/>
              </a:lnSpc>
              <a:spcBef>
                <a:spcPts val="805"/>
              </a:spcBef>
              <a:buNone/>
            </a:pPr>
            <a:r>
              <a:rPr lang="en-US" spc="-15" dirty="0"/>
              <a:t>Th</a:t>
            </a:r>
            <a:r>
              <a:rPr lang="en-US" spc="-5" dirty="0"/>
              <a:t>e t</a:t>
            </a:r>
            <a:r>
              <a:rPr lang="en-US" spc="-10" dirty="0"/>
              <a:t>o</a:t>
            </a:r>
            <a:r>
              <a:rPr lang="en-US" spc="-5" dirty="0"/>
              <a:t>p </a:t>
            </a:r>
            <a:r>
              <a:rPr lang="en-US" spc="-10" dirty="0"/>
              <a:t>ha</a:t>
            </a:r>
            <a:r>
              <a:rPr lang="en-US" spc="-5" dirty="0"/>
              <a:t>s </a:t>
            </a:r>
            <a:r>
              <a:rPr lang="en-US" spc="-10" dirty="0"/>
              <a:t>are</a:t>
            </a:r>
            <a:r>
              <a:rPr lang="en-US" spc="-5" dirty="0"/>
              <a:t>a</a:t>
            </a:r>
            <a:r>
              <a:rPr lang="en-US" spc="95" dirty="0"/>
              <a:t> </a:t>
            </a:r>
            <a:r>
              <a:rPr lang="en-US" i="1" spc="-10" dirty="0"/>
              <a:t>A</a:t>
            </a:r>
            <a:r>
              <a:rPr lang="en-US" i="1" spc="45" dirty="0"/>
              <a:t> </a:t>
            </a:r>
            <a:r>
              <a:rPr lang="en-US" spc="-25" dirty="0"/>
              <a:t>=</a:t>
            </a:r>
            <a:r>
              <a:rPr lang="en-US" spc="-40" dirty="0"/>
              <a:t> </a:t>
            </a:r>
            <a:r>
              <a:rPr lang="en-US" spc="-5" dirty="0"/>
              <a:t>4 </a:t>
            </a:r>
            <a:r>
              <a:rPr lang="en-US" spc="-15" dirty="0"/>
              <a:t>m</a:t>
            </a:r>
            <a:r>
              <a:rPr lang="en-US" baseline="25925" dirty="0"/>
              <a:t>2 </a:t>
            </a:r>
            <a:r>
              <a:rPr lang="en-US" spc="-120" baseline="25925" dirty="0"/>
              <a:t> </a:t>
            </a:r>
            <a:r>
              <a:rPr lang="en-US" spc="-5" dirty="0"/>
              <a:t>and the </a:t>
            </a:r>
            <a:r>
              <a:rPr lang="en-US" spc="-10" dirty="0"/>
              <a:t>p</a:t>
            </a:r>
            <a:r>
              <a:rPr lang="en-US" spc="-5" dirty="0"/>
              <a:t>ressure is constant,</a:t>
            </a:r>
            <a:r>
              <a:rPr lang="en-US" dirty="0"/>
              <a:t> </a:t>
            </a:r>
            <a:r>
              <a:rPr lang="en-US" spc="-5" dirty="0"/>
              <a:t>so </a:t>
            </a:r>
          </a:p>
          <a:p>
            <a:pPr marL="0" indent="0" algn="ctr">
              <a:lnSpc>
                <a:spcPct val="100000"/>
              </a:lnSpc>
              <a:spcBef>
                <a:spcPts val="805"/>
              </a:spcBef>
              <a:buNone/>
            </a:pPr>
            <a:r>
              <a:rPr lang="en-US" spc="-15" dirty="0"/>
              <a:t>downwar</a:t>
            </a:r>
            <a:r>
              <a:rPr lang="en-US" spc="-5" dirty="0"/>
              <a:t>d</a:t>
            </a:r>
            <a:r>
              <a:rPr lang="en-US" dirty="0"/>
              <a:t> </a:t>
            </a:r>
            <a:r>
              <a:rPr lang="en-US" spc="-5" dirty="0"/>
              <a:t>f</a:t>
            </a:r>
            <a:r>
              <a:rPr lang="en-US" spc="-10" dirty="0"/>
              <a:t>orc</a:t>
            </a:r>
            <a:r>
              <a:rPr lang="en-US" spc="-5" dirty="0"/>
              <a:t>e </a:t>
            </a:r>
            <a:r>
              <a:rPr lang="en-US" spc="-10" dirty="0"/>
              <a:t>o</a:t>
            </a:r>
            <a:r>
              <a:rPr lang="en-US" spc="-5" dirty="0"/>
              <a:t>n </a:t>
            </a:r>
            <a:r>
              <a:rPr lang="en-US" spc="-10" dirty="0"/>
              <a:t>to</a:t>
            </a:r>
            <a:r>
              <a:rPr lang="en-US" spc="-5" dirty="0"/>
              <a:t>p</a:t>
            </a:r>
            <a:r>
              <a:rPr lang="en-US" spc="25" dirty="0"/>
              <a:t> </a:t>
            </a:r>
            <a:r>
              <a:rPr lang="en-US" spc="-25" dirty="0"/>
              <a:t>=</a:t>
            </a:r>
            <a:r>
              <a:rPr lang="en-US" spc="75" dirty="0"/>
              <a:t> </a:t>
            </a:r>
            <a:r>
              <a:rPr lang="en-US" i="1" spc="125" dirty="0" err="1"/>
              <a:t>p</a:t>
            </a:r>
            <a:r>
              <a:rPr lang="en-US" i="1" spc="-10" dirty="0" err="1"/>
              <a:t>A</a:t>
            </a:r>
            <a:r>
              <a:rPr lang="en-US" i="1" spc="45" dirty="0"/>
              <a:t> </a:t>
            </a:r>
            <a:r>
              <a:rPr lang="en-US" spc="-25" dirty="0"/>
              <a:t>=</a:t>
            </a:r>
            <a:r>
              <a:rPr lang="en-US" spc="-40" dirty="0"/>
              <a:t> </a:t>
            </a:r>
            <a:r>
              <a:rPr lang="en-US" spc="-10" dirty="0"/>
              <a:t>29,40</a:t>
            </a:r>
            <a:r>
              <a:rPr lang="en-US" spc="-5" dirty="0"/>
              <a:t>0</a:t>
            </a:r>
            <a:r>
              <a:rPr lang="en-US" spc="-30" dirty="0"/>
              <a:t> </a:t>
            </a:r>
            <a:r>
              <a:rPr lang="en-US" spc="-20" dirty="0"/>
              <a:t>×</a:t>
            </a:r>
            <a:r>
              <a:rPr lang="en-US" spc="-95" dirty="0"/>
              <a:t> </a:t>
            </a:r>
            <a:r>
              <a:rPr lang="en-US" spc="-5" dirty="0"/>
              <a:t>4</a:t>
            </a:r>
            <a:r>
              <a:rPr lang="en-US" spc="25" dirty="0"/>
              <a:t> </a:t>
            </a:r>
            <a:r>
              <a:rPr lang="en-US" spc="-25" dirty="0"/>
              <a:t>=</a:t>
            </a:r>
            <a:r>
              <a:rPr lang="en-US" spc="-40" dirty="0"/>
              <a:t> </a:t>
            </a:r>
            <a:r>
              <a:rPr lang="en-US" spc="-10" dirty="0"/>
              <a:t>117,60</a:t>
            </a:r>
            <a:r>
              <a:rPr lang="en-US" spc="-5" dirty="0"/>
              <a:t>0</a:t>
            </a:r>
            <a:r>
              <a:rPr lang="en-US" dirty="0"/>
              <a:t> </a:t>
            </a:r>
            <a:r>
              <a:rPr lang="en-US" spc="-10" dirty="0"/>
              <a:t>newtons </a:t>
            </a:r>
          </a:p>
          <a:p>
            <a:pPr marL="0" indent="0">
              <a:lnSpc>
                <a:spcPct val="100000"/>
              </a:lnSpc>
              <a:spcBef>
                <a:spcPts val="805"/>
              </a:spcBef>
              <a:buNone/>
            </a:pPr>
            <a:r>
              <a:rPr lang="en-US" spc="-10" dirty="0"/>
              <a:t>Th</a:t>
            </a:r>
            <a:r>
              <a:rPr lang="en-US" spc="-5" dirty="0"/>
              <a:t>e </a:t>
            </a:r>
            <a:r>
              <a:rPr lang="en-US" spc="-10" dirty="0"/>
              <a:t>bottom</a:t>
            </a:r>
            <a:r>
              <a:rPr lang="en-US" spc="-5" dirty="0"/>
              <a:t> </a:t>
            </a:r>
            <a:r>
              <a:rPr lang="en-US" spc="-10" dirty="0"/>
              <a:t>o</a:t>
            </a:r>
            <a:r>
              <a:rPr lang="en-US" spc="-5" dirty="0"/>
              <a:t>f t</a:t>
            </a:r>
            <a:r>
              <a:rPr lang="en-US" spc="-10" dirty="0"/>
              <a:t>h</a:t>
            </a:r>
            <a:r>
              <a:rPr lang="en-US" spc="-5" dirty="0"/>
              <a:t>e </a:t>
            </a:r>
            <a:r>
              <a:rPr lang="en-US" spc="-10" dirty="0"/>
              <a:t>bo</a:t>
            </a:r>
            <a:r>
              <a:rPr lang="en-US" spc="-5" dirty="0"/>
              <a:t>x </a:t>
            </a:r>
            <a:r>
              <a:rPr lang="en-US" spc="-10" dirty="0"/>
              <a:t>i</a:t>
            </a:r>
            <a:r>
              <a:rPr lang="en-US" spc="-5" dirty="0"/>
              <a:t>s </a:t>
            </a:r>
            <a:r>
              <a:rPr lang="en-US" spc="-10" dirty="0"/>
              <a:t>a</a:t>
            </a:r>
            <a:r>
              <a:rPr lang="en-US" spc="-5" dirty="0"/>
              <a:t>t </a:t>
            </a:r>
            <a:r>
              <a:rPr lang="en-US" spc="-10" dirty="0"/>
              <a:t>dept</a:t>
            </a:r>
            <a:r>
              <a:rPr lang="en-US" spc="-5" dirty="0"/>
              <a:t>h</a:t>
            </a:r>
            <a:r>
              <a:rPr lang="en-US" dirty="0"/>
              <a:t> </a:t>
            </a:r>
            <a:r>
              <a:rPr lang="en-US" i="1" spc="-5" dirty="0"/>
              <a:t>h</a:t>
            </a:r>
            <a:r>
              <a:rPr lang="en-US" i="1" spc="75" dirty="0"/>
              <a:t> </a:t>
            </a:r>
            <a:r>
              <a:rPr lang="en-US" spc="-25" dirty="0"/>
              <a:t>=</a:t>
            </a:r>
            <a:r>
              <a:rPr lang="en-US" spc="-40" dirty="0"/>
              <a:t> </a:t>
            </a:r>
            <a:r>
              <a:rPr lang="en-US" spc="-5" dirty="0"/>
              <a:t>8 </a:t>
            </a:r>
            <a:r>
              <a:rPr lang="en-US" spc="-10" dirty="0"/>
              <a:t>m,</a:t>
            </a:r>
            <a:r>
              <a:rPr lang="en-US" spc="-5" dirty="0"/>
              <a:t> so the total force </a:t>
            </a:r>
            <a:r>
              <a:rPr lang="en-US" spc="-10" dirty="0"/>
              <a:t>o</a:t>
            </a:r>
            <a:r>
              <a:rPr lang="en-US" spc="-5" dirty="0"/>
              <a:t>n the bottom</a:t>
            </a:r>
            <a:r>
              <a:rPr lang="en-US" dirty="0"/>
              <a:t> </a:t>
            </a:r>
            <a:r>
              <a:rPr lang="en-US" spc="-5" dirty="0"/>
              <a:t>is</a:t>
            </a:r>
            <a:endParaRPr lang="en-US" dirty="0"/>
          </a:p>
          <a:p>
            <a:pPr marL="0" indent="0" algn="ctr">
              <a:lnSpc>
                <a:spcPct val="100000"/>
              </a:lnSpc>
              <a:spcBef>
                <a:spcPts val="805"/>
              </a:spcBef>
              <a:buNone/>
            </a:pPr>
            <a:r>
              <a:rPr lang="en-US" spc="-10" dirty="0"/>
              <a:t>upwar</a:t>
            </a:r>
            <a:r>
              <a:rPr lang="en-US" spc="-5" dirty="0"/>
              <a:t>d</a:t>
            </a:r>
            <a:r>
              <a:rPr lang="en-US" dirty="0"/>
              <a:t> </a:t>
            </a:r>
            <a:r>
              <a:rPr lang="en-US" spc="-5" dirty="0"/>
              <a:t>f</a:t>
            </a:r>
            <a:r>
              <a:rPr lang="en-US" spc="-10" dirty="0"/>
              <a:t>orc</a:t>
            </a:r>
            <a:r>
              <a:rPr lang="en-US" spc="-5" dirty="0"/>
              <a:t>e </a:t>
            </a:r>
            <a:r>
              <a:rPr lang="en-US" spc="-10" dirty="0"/>
              <a:t>o</a:t>
            </a:r>
            <a:r>
              <a:rPr lang="en-US" spc="-5" dirty="0"/>
              <a:t>n </a:t>
            </a:r>
            <a:r>
              <a:rPr lang="en-US" spc="-10" dirty="0"/>
              <a:t>bottom</a:t>
            </a:r>
            <a:r>
              <a:rPr lang="en-US" spc="25" dirty="0"/>
              <a:t> </a:t>
            </a:r>
            <a:r>
              <a:rPr lang="en-US" spc="-25" dirty="0"/>
              <a:t>=</a:t>
            </a:r>
            <a:r>
              <a:rPr lang="en-US" spc="75" dirty="0"/>
              <a:t> </a:t>
            </a:r>
            <a:r>
              <a:rPr lang="en-US" i="1" spc="125" dirty="0" err="1"/>
              <a:t>p</a:t>
            </a:r>
            <a:r>
              <a:rPr lang="en-US" i="1" spc="-10" dirty="0" err="1"/>
              <a:t>A</a:t>
            </a:r>
            <a:r>
              <a:rPr lang="en-US" i="1" spc="45" dirty="0"/>
              <a:t> </a:t>
            </a:r>
            <a:r>
              <a:rPr lang="en-US" spc="-25" dirty="0"/>
              <a:t>=</a:t>
            </a:r>
            <a:r>
              <a:rPr lang="en-US" spc="-40" dirty="0"/>
              <a:t> </a:t>
            </a:r>
            <a:r>
              <a:rPr lang="en-US" i="1" spc="-35" dirty="0" err="1"/>
              <a:t>ρ</a:t>
            </a:r>
            <a:r>
              <a:rPr lang="en-US" i="1" spc="125" dirty="0" err="1"/>
              <a:t>g</a:t>
            </a:r>
            <a:r>
              <a:rPr lang="en-US" i="1" spc="-10" dirty="0" err="1"/>
              <a:t>A</a:t>
            </a:r>
            <a:r>
              <a:rPr lang="en-US" i="1" spc="45" dirty="0"/>
              <a:t> </a:t>
            </a:r>
            <a:r>
              <a:rPr lang="en-US" spc="-25" dirty="0"/>
              <a:t>=</a:t>
            </a:r>
            <a:r>
              <a:rPr lang="en-US" spc="-40" dirty="0"/>
              <a:t> </a:t>
            </a:r>
            <a:r>
              <a:rPr lang="en-US" spc="-10" dirty="0"/>
              <a:t>10</a:t>
            </a:r>
            <a:r>
              <a:rPr lang="en-US" spc="75" baseline="29629" dirty="0"/>
              <a:t>3</a:t>
            </a:r>
            <a:r>
              <a:rPr lang="en-US" spc="-5" dirty="0"/>
              <a:t>(9.8)(8)</a:t>
            </a:r>
            <a:r>
              <a:rPr lang="en-US" spc="-30" dirty="0"/>
              <a:t> </a:t>
            </a:r>
            <a:r>
              <a:rPr lang="en-US" spc="-20" dirty="0"/>
              <a:t>×</a:t>
            </a:r>
            <a:r>
              <a:rPr lang="en-US" spc="-95" dirty="0"/>
              <a:t> </a:t>
            </a:r>
            <a:r>
              <a:rPr lang="en-US" spc="-5" dirty="0"/>
              <a:t>4</a:t>
            </a:r>
            <a:r>
              <a:rPr lang="en-US" spc="25" dirty="0"/>
              <a:t> </a:t>
            </a:r>
            <a:r>
              <a:rPr lang="en-US" spc="-25" dirty="0"/>
              <a:t>=</a:t>
            </a:r>
            <a:r>
              <a:rPr lang="en-US" spc="-40" dirty="0"/>
              <a:t> </a:t>
            </a:r>
            <a:r>
              <a:rPr lang="en-US" spc="-10" dirty="0"/>
              <a:t>313,60</a:t>
            </a:r>
            <a:r>
              <a:rPr lang="en-US" spc="-5" dirty="0"/>
              <a:t>0 </a:t>
            </a:r>
            <a:r>
              <a:rPr lang="en-US" spc="-10" dirty="0"/>
              <a:t>n</a:t>
            </a:r>
            <a:r>
              <a:rPr lang="en-US" spc="-35" dirty="0"/>
              <a:t>e</a:t>
            </a:r>
            <a:r>
              <a:rPr lang="en-US" spc="-10" dirty="0"/>
              <a:t>wtons</a:t>
            </a:r>
            <a:endParaRPr lang="en-US" dirty="0"/>
          </a:p>
          <a:p>
            <a:pPr marL="0" marR="5080" indent="0" algn="just">
              <a:lnSpc>
                <a:spcPct val="100000"/>
              </a:lnSpc>
              <a:buNone/>
            </a:pPr>
            <a:endParaRPr lang="en-US" dirty="0">
              <a:solidFill>
                <a:schemeClr val="tx1"/>
              </a:solidFill>
            </a:endParaRPr>
          </a:p>
        </p:txBody>
      </p:sp>
    </p:spTree>
    <p:extLst>
      <p:ext uri="{BB962C8B-B14F-4D97-AF65-F5344CB8AC3E}">
        <p14:creationId xmlns:p14="http://schemas.microsoft.com/office/powerpoint/2010/main" val="3139263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8.3  Fluid Pressure and </a:t>
            </a:r>
            <a:r>
              <a:rPr lang="en-US" sz="3100" dirty="0"/>
              <a:t>Force </a:t>
            </a:r>
            <a:r>
              <a:rPr lang="en-US" sz="3100" dirty="0" smtClean="0"/>
              <a:t>(4 </a:t>
            </a:r>
            <a:r>
              <a:rPr lang="en-US" sz="3100" dirty="0"/>
              <a:t>of 12)</a:t>
            </a: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6881192" cy="4370567"/>
          </a:xfrm>
        </p:spPr>
        <p:txBody>
          <a:bodyPr>
            <a:noAutofit/>
          </a:bodyPr>
          <a:lstStyle/>
          <a:p>
            <a:pPr marL="0" marR="5080" indent="0">
              <a:lnSpc>
                <a:spcPct val="100000"/>
              </a:lnSpc>
              <a:buNone/>
            </a:pPr>
            <a:r>
              <a:rPr lang="en-US" spc="-5" dirty="0">
                <a:latin typeface="Times New Roman"/>
                <a:cs typeface="Times New Roman"/>
              </a:rPr>
              <a:t>In</a:t>
            </a:r>
            <a:r>
              <a:rPr lang="en-US" spc="40" dirty="0">
                <a:latin typeface="Times New Roman"/>
                <a:cs typeface="Times New Roman"/>
              </a:rPr>
              <a:t> </a:t>
            </a:r>
            <a:r>
              <a:rPr lang="en-US" spc="-5" dirty="0">
                <a:latin typeface="Times New Roman"/>
                <a:cs typeface="Times New Roman"/>
              </a:rPr>
              <a:t>the</a:t>
            </a:r>
            <a:r>
              <a:rPr lang="en-US" spc="40" dirty="0">
                <a:latin typeface="Times New Roman"/>
                <a:cs typeface="Times New Roman"/>
              </a:rPr>
              <a:t> </a:t>
            </a:r>
            <a:r>
              <a:rPr lang="en-US" spc="-5" dirty="0">
                <a:latin typeface="Times New Roman"/>
                <a:cs typeface="Times New Roman"/>
              </a:rPr>
              <a:t>next</a:t>
            </a:r>
            <a:r>
              <a:rPr lang="en-US" spc="40" dirty="0">
                <a:latin typeface="Times New Roman"/>
                <a:cs typeface="Times New Roman"/>
              </a:rPr>
              <a:t> </a:t>
            </a:r>
            <a:r>
              <a:rPr lang="en-US" spc="-5" dirty="0">
                <a:latin typeface="Times New Roman"/>
                <a:cs typeface="Times New Roman"/>
              </a:rPr>
              <a:t>example,</a:t>
            </a:r>
            <a:r>
              <a:rPr lang="en-US" spc="40" dirty="0">
                <a:latin typeface="Times New Roman"/>
                <a:cs typeface="Times New Roman"/>
              </a:rPr>
              <a:t> </a:t>
            </a:r>
            <a:r>
              <a:rPr lang="en-US" spc="-5" dirty="0">
                <a:latin typeface="Times New Roman"/>
                <a:cs typeface="Times New Roman"/>
              </a:rPr>
              <a:t>the</a:t>
            </a:r>
            <a:r>
              <a:rPr lang="en-US" spc="40" dirty="0">
                <a:latin typeface="Times New Roman"/>
                <a:cs typeface="Times New Roman"/>
              </a:rPr>
              <a:t> </a:t>
            </a:r>
            <a:r>
              <a:rPr lang="en-US" spc="-10" dirty="0">
                <a:latin typeface="Times New Roman"/>
                <a:cs typeface="Times New Roman"/>
              </a:rPr>
              <a:t>p</a:t>
            </a:r>
            <a:r>
              <a:rPr lang="en-US" spc="-5" dirty="0">
                <a:latin typeface="Times New Roman"/>
                <a:cs typeface="Times New Roman"/>
              </a:rPr>
              <a:t>ressure</a:t>
            </a:r>
            <a:r>
              <a:rPr lang="en-US" spc="40" dirty="0">
                <a:latin typeface="Times New Roman"/>
                <a:cs typeface="Times New Roman"/>
              </a:rPr>
              <a:t> </a:t>
            </a:r>
            <a:r>
              <a:rPr lang="en-US" spc="-5" dirty="0">
                <a:latin typeface="Times New Roman"/>
                <a:cs typeface="Times New Roman"/>
              </a:rPr>
              <a:t>varies</a:t>
            </a:r>
            <a:r>
              <a:rPr lang="en-US" spc="4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ith</a:t>
            </a:r>
            <a:r>
              <a:rPr lang="en-US" spc="40" dirty="0">
                <a:latin typeface="Times New Roman"/>
                <a:cs typeface="Times New Roman"/>
              </a:rPr>
              <a:t> </a:t>
            </a:r>
            <a:r>
              <a:rPr lang="en-US" spc="-5" dirty="0">
                <a:latin typeface="Times New Roman"/>
                <a:cs typeface="Times New Roman"/>
              </a:rPr>
              <a:t>depth,</a:t>
            </a:r>
            <a:r>
              <a:rPr lang="en-US" spc="40" dirty="0">
                <a:latin typeface="Times New Roman"/>
                <a:cs typeface="Times New Roman"/>
              </a:rPr>
              <a:t> </a:t>
            </a:r>
            <a:r>
              <a:rPr lang="en-US" spc="-5" dirty="0">
                <a:latin typeface="Times New Roman"/>
                <a:cs typeface="Times New Roman"/>
              </a:rPr>
              <a:t>and</a:t>
            </a:r>
            <a:r>
              <a:rPr lang="en-US" spc="40" dirty="0">
                <a:latin typeface="Times New Roman"/>
                <a:cs typeface="Times New Roman"/>
              </a:rPr>
              <a:t> </a:t>
            </a:r>
            <a:r>
              <a:rPr lang="en-US" spc="-5" dirty="0">
                <a:latin typeface="Times New Roman"/>
                <a:cs typeface="Times New Roman"/>
              </a:rPr>
              <a:t>it</a:t>
            </a:r>
            <a:r>
              <a:rPr lang="en-US" spc="40" dirty="0">
                <a:latin typeface="Times New Roman"/>
                <a:cs typeface="Times New Roman"/>
              </a:rPr>
              <a:t> </a:t>
            </a:r>
            <a:r>
              <a:rPr lang="en-US" spc="-5" dirty="0">
                <a:latin typeface="Times New Roman"/>
                <a:cs typeface="Times New Roman"/>
              </a:rPr>
              <a:t>is</a:t>
            </a:r>
            <a:r>
              <a:rPr lang="en-US" spc="40" dirty="0">
                <a:latin typeface="Times New Roman"/>
                <a:cs typeface="Times New Roman"/>
              </a:rPr>
              <a:t> </a:t>
            </a:r>
            <a:r>
              <a:rPr lang="en-US" spc="-5" dirty="0">
                <a:latin typeface="Times New Roman"/>
                <a:cs typeface="Times New Roman"/>
              </a:rPr>
              <a:t>necessary</a:t>
            </a:r>
            <a:r>
              <a:rPr lang="en-US" spc="40" dirty="0">
                <a:latin typeface="Times New Roman"/>
                <a:cs typeface="Times New Roman"/>
              </a:rPr>
              <a:t> </a:t>
            </a:r>
            <a:r>
              <a:rPr lang="en-US" spc="-5" dirty="0">
                <a:latin typeface="Times New Roman"/>
                <a:cs typeface="Times New Roman"/>
              </a:rPr>
              <a:t>to</a:t>
            </a:r>
            <a:r>
              <a:rPr lang="en-US" spc="40" dirty="0">
                <a:latin typeface="Times New Roman"/>
                <a:cs typeface="Times New Roman"/>
              </a:rPr>
              <a:t> </a:t>
            </a:r>
            <a:r>
              <a:rPr lang="en-US" spc="-5" dirty="0">
                <a:latin typeface="Times New Roman"/>
                <a:cs typeface="Times New Roman"/>
              </a:rPr>
              <a:t>calculate </a:t>
            </a:r>
            <a:r>
              <a:rPr lang="en-US" spc="-10" dirty="0">
                <a:latin typeface="Times New Roman"/>
                <a:cs typeface="Times New Roman"/>
              </a:rPr>
              <a:t>th</a:t>
            </a:r>
            <a:r>
              <a:rPr lang="en-US" spc="-5" dirty="0">
                <a:latin typeface="Times New Roman"/>
                <a:cs typeface="Times New Roman"/>
              </a:rPr>
              <a:t>e f</a:t>
            </a:r>
            <a:r>
              <a:rPr lang="en-US" spc="-10" dirty="0">
                <a:latin typeface="Times New Roman"/>
                <a:cs typeface="Times New Roman"/>
              </a:rPr>
              <a:t>orc</a:t>
            </a:r>
            <a:r>
              <a:rPr lang="en-US" spc="-5" dirty="0">
                <a:latin typeface="Times New Roman"/>
                <a:cs typeface="Times New Roman"/>
              </a:rPr>
              <a:t>e </a:t>
            </a:r>
            <a:r>
              <a:rPr lang="en-US" spc="-10" dirty="0">
                <a:latin typeface="Times New Roman"/>
                <a:cs typeface="Times New Roman"/>
              </a:rPr>
              <a:t>a</a:t>
            </a:r>
            <a:r>
              <a:rPr lang="en-US" spc="-5" dirty="0">
                <a:latin typeface="Times New Roman"/>
                <a:cs typeface="Times New Roman"/>
              </a:rPr>
              <a:t>s </a:t>
            </a:r>
            <a:r>
              <a:rPr lang="en-US" spc="-10" dirty="0">
                <a:latin typeface="Times New Roman"/>
                <a:cs typeface="Times New Roman"/>
              </a:rPr>
              <a:t>a</a:t>
            </a:r>
            <a:r>
              <a:rPr lang="en-US" spc="-5" dirty="0">
                <a:latin typeface="Times New Roman"/>
                <a:cs typeface="Times New Roman"/>
              </a:rPr>
              <a:t>n </a:t>
            </a:r>
            <a:r>
              <a:rPr lang="en-US" spc="-10" dirty="0">
                <a:latin typeface="Times New Roman"/>
                <a:cs typeface="Times New Roman"/>
              </a:rPr>
              <a:t>integral.</a:t>
            </a:r>
          </a:p>
          <a:p>
            <a:pPr marL="0" marR="5080" indent="0">
              <a:lnSpc>
                <a:spcPct val="100000"/>
              </a:lnSpc>
              <a:buNone/>
            </a:pPr>
            <a:endParaRPr lang="en-US" dirty="0">
              <a:latin typeface="Times New Roman"/>
              <a:cs typeface="Times New Roman"/>
            </a:endParaRPr>
          </a:p>
          <a:p>
            <a:pPr marL="0" marR="5080" indent="0">
              <a:lnSpc>
                <a:spcPct val="100000"/>
              </a:lnSpc>
              <a:buNone/>
            </a:pPr>
            <a:r>
              <a:rPr lang="en-US" b="1" u="sng" spc="-170" dirty="0"/>
              <a:t>E</a:t>
            </a:r>
            <a:r>
              <a:rPr lang="en-US" b="1" u="sng" spc="-30" dirty="0"/>
              <a:t>X</a:t>
            </a:r>
            <a:r>
              <a:rPr lang="en-US" b="1" u="sng" spc="-20" dirty="0"/>
              <a:t>AMPL</a:t>
            </a:r>
            <a:r>
              <a:rPr lang="en-US" b="1" u="sng" spc="-120" dirty="0"/>
              <a:t>E</a:t>
            </a:r>
            <a:r>
              <a:rPr lang="en-US" b="1" spc="-120" dirty="0"/>
              <a:t>:</a:t>
            </a:r>
            <a:r>
              <a:rPr lang="en-US" b="1" dirty="0"/>
              <a:t>  </a:t>
            </a:r>
            <a:r>
              <a:rPr lang="en-US" b="1" spc="-120" dirty="0"/>
              <a:t> </a:t>
            </a:r>
            <a:r>
              <a:rPr lang="en-US" b="1" spc="10" dirty="0"/>
              <a:t>Calculatin</a:t>
            </a:r>
            <a:r>
              <a:rPr lang="en-US" b="1" spc="25" dirty="0"/>
              <a:t>g</a:t>
            </a:r>
            <a:r>
              <a:rPr lang="en-US" b="1" spc="55" dirty="0"/>
              <a:t> </a:t>
            </a:r>
            <a:r>
              <a:rPr lang="en-US" b="1" spc="-5" dirty="0"/>
              <a:t>Forc</a:t>
            </a:r>
            <a:r>
              <a:rPr lang="en-US" b="1" dirty="0"/>
              <a:t>e</a:t>
            </a:r>
            <a:r>
              <a:rPr lang="en-US" b="1" spc="55" dirty="0"/>
              <a:t> </a:t>
            </a:r>
            <a:r>
              <a:rPr lang="en-US" b="1" dirty="0"/>
              <a:t>Usin</a:t>
            </a:r>
            <a:r>
              <a:rPr lang="en-US" b="1" spc="10" dirty="0"/>
              <a:t>g</a:t>
            </a:r>
            <a:r>
              <a:rPr lang="en-US" b="1" spc="55" dirty="0"/>
              <a:t> </a:t>
            </a:r>
            <a:r>
              <a:rPr lang="en-US" b="1" spc="45" dirty="0"/>
              <a:t>I</a:t>
            </a:r>
            <a:r>
              <a:rPr lang="en-US" b="1" spc="5" dirty="0"/>
              <a:t>ntegratio</a:t>
            </a:r>
            <a:r>
              <a:rPr lang="en-US" b="1" spc="15" dirty="0"/>
              <a:t>n</a:t>
            </a:r>
            <a:r>
              <a:rPr lang="en-US" b="1" dirty="0"/>
              <a:t>   </a:t>
            </a:r>
            <a:r>
              <a:rPr lang="en-US" b="1" spc="85" dirty="0"/>
              <a:t> </a:t>
            </a:r>
            <a:r>
              <a:rPr lang="en-US" spc="-5" dirty="0"/>
              <a:t>Calculate</a:t>
            </a:r>
            <a:r>
              <a:rPr lang="en-US" spc="5" dirty="0"/>
              <a:t> </a:t>
            </a:r>
            <a:r>
              <a:rPr lang="en-US" spc="-5" dirty="0"/>
              <a:t>the</a:t>
            </a:r>
            <a:r>
              <a:rPr lang="en-US" dirty="0"/>
              <a:t> </a:t>
            </a:r>
            <a:r>
              <a:rPr lang="en-US" spc="-5" dirty="0"/>
              <a:t>fluid</a:t>
            </a:r>
            <a:r>
              <a:rPr lang="en-US" dirty="0"/>
              <a:t> </a:t>
            </a:r>
            <a:r>
              <a:rPr lang="en-US" spc="-5" dirty="0"/>
              <a:t>force</a:t>
            </a:r>
            <a:r>
              <a:rPr lang="en-US" spc="70" dirty="0"/>
              <a:t> </a:t>
            </a:r>
            <a:r>
              <a:rPr lang="en-US" i="1" spc="-10" dirty="0"/>
              <a:t>F</a:t>
            </a:r>
            <a:r>
              <a:rPr lang="en-US" i="1" spc="95" dirty="0"/>
              <a:t> </a:t>
            </a:r>
            <a:r>
              <a:rPr lang="en-US" spc="-10" dirty="0"/>
              <a:t>o</a:t>
            </a:r>
            <a:r>
              <a:rPr lang="en-US" spc="-5" dirty="0"/>
              <a:t>n</a:t>
            </a:r>
            <a:r>
              <a:rPr lang="en-US" dirty="0"/>
              <a:t> </a:t>
            </a:r>
            <a:r>
              <a:rPr lang="en-US" spc="-10" dirty="0"/>
              <a:t>the sid</a:t>
            </a:r>
            <a:r>
              <a:rPr lang="en-US" spc="-5" dirty="0"/>
              <a:t>e </a:t>
            </a:r>
            <a:r>
              <a:rPr lang="en-US" spc="-10" dirty="0"/>
              <a:t>o</a:t>
            </a:r>
            <a:r>
              <a:rPr lang="en-US" spc="-5" dirty="0"/>
              <a:t>f </a:t>
            </a:r>
            <a:r>
              <a:rPr lang="en-US" spc="-10" dirty="0"/>
              <a:t>th</a:t>
            </a:r>
            <a:r>
              <a:rPr lang="en-US" spc="-5" dirty="0"/>
              <a:t>e </a:t>
            </a:r>
            <a:r>
              <a:rPr lang="en-US" spc="-10" dirty="0"/>
              <a:t>bo</a:t>
            </a:r>
            <a:r>
              <a:rPr lang="en-US" spc="-5" dirty="0"/>
              <a:t>x </a:t>
            </a:r>
            <a:r>
              <a:rPr lang="en-US" spc="-10" dirty="0"/>
              <a:t>i</a:t>
            </a:r>
            <a:r>
              <a:rPr lang="en-US" spc="-5" dirty="0"/>
              <a:t>n the previous e</a:t>
            </a:r>
            <a:r>
              <a:rPr lang="en-US" spc="-15" dirty="0"/>
              <a:t>xampl</a:t>
            </a:r>
            <a:r>
              <a:rPr lang="en-US" spc="-5" dirty="0"/>
              <a:t>e.</a:t>
            </a:r>
            <a:endParaRPr lang="en-US" dirty="0"/>
          </a:p>
          <a:p>
            <a:pPr marL="0" marR="5080" indent="0">
              <a:lnSpc>
                <a:spcPct val="100000"/>
              </a:lnSpc>
              <a:spcBef>
                <a:spcPts val="590"/>
              </a:spcBef>
              <a:buNone/>
            </a:pPr>
            <a:r>
              <a:rPr lang="en-US" b="1" spc="-5" dirty="0"/>
              <a:t>Solution </a:t>
            </a:r>
            <a:r>
              <a:rPr lang="en-US" b="1" spc="95" dirty="0"/>
              <a:t> </a:t>
            </a:r>
            <a:r>
              <a:rPr lang="en-US" spc="-5" dirty="0"/>
              <a:t>Since</a:t>
            </a:r>
            <a:r>
              <a:rPr lang="en-US" dirty="0"/>
              <a:t> </a:t>
            </a:r>
            <a:r>
              <a:rPr lang="en-US" spc="-5" dirty="0"/>
              <a:t>the</a:t>
            </a:r>
            <a:r>
              <a:rPr lang="en-US" dirty="0"/>
              <a:t> </a:t>
            </a:r>
            <a:r>
              <a:rPr lang="en-US" spc="-10" dirty="0"/>
              <a:t>p</a:t>
            </a:r>
            <a:r>
              <a:rPr lang="en-US" spc="-5" dirty="0"/>
              <a:t>ressure</a:t>
            </a:r>
            <a:r>
              <a:rPr lang="en-US" dirty="0"/>
              <a:t> </a:t>
            </a:r>
            <a:r>
              <a:rPr lang="en-US" spc="-5" dirty="0"/>
              <a:t>varies</a:t>
            </a:r>
            <a:r>
              <a:rPr lang="en-US" dirty="0"/>
              <a:t> </a:t>
            </a:r>
            <a:r>
              <a:rPr lang="en-US" spc="-15" dirty="0"/>
              <a:t>w</a:t>
            </a:r>
            <a:r>
              <a:rPr lang="en-US" spc="-5" dirty="0"/>
              <a:t>ith</a:t>
            </a:r>
            <a:r>
              <a:rPr lang="en-US" dirty="0"/>
              <a:t> </a:t>
            </a:r>
            <a:r>
              <a:rPr lang="en-US" spc="-5" dirty="0"/>
              <a:t>depth,</a:t>
            </a:r>
            <a:r>
              <a:rPr lang="en-US" spc="5" dirty="0"/>
              <a:t> </a:t>
            </a:r>
            <a:r>
              <a:rPr lang="en-US" spc="-10" dirty="0"/>
              <a:t>we</a:t>
            </a:r>
            <a:r>
              <a:rPr lang="en-US" dirty="0"/>
              <a:t> </a:t>
            </a:r>
            <a:r>
              <a:rPr lang="en-US" spc="-5" dirty="0"/>
              <a:t>divide</a:t>
            </a:r>
            <a:r>
              <a:rPr lang="en-US" dirty="0"/>
              <a:t> </a:t>
            </a:r>
            <a:r>
              <a:rPr lang="en-US" spc="-5" dirty="0"/>
              <a:t>the</a:t>
            </a:r>
            <a:r>
              <a:rPr lang="en-US" dirty="0"/>
              <a:t> </a:t>
            </a:r>
            <a:r>
              <a:rPr lang="en-US" spc="-5" dirty="0"/>
              <a:t>side</a:t>
            </a:r>
            <a:r>
              <a:rPr lang="en-US" dirty="0"/>
              <a:t> </a:t>
            </a:r>
            <a:r>
              <a:rPr lang="en-US" spc="-10" dirty="0"/>
              <a:t>o</a:t>
            </a:r>
            <a:r>
              <a:rPr lang="en-US" spc="-5" dirty="0"/>
              <a:t>f</a:t>
            </a:r>
            <a:r>
              <a:rPr lang="en-US" dirty="0"/>
              <a:t> </a:t>
            </a:r>
            <a:r>
              <a:rPr lang="en-US" spc="-5" dirty="0"/>
              <a:t>the</a:t>
            </a:r>
            <a:r>
              <a:rPr lang="en-US" dirty="0"/>
              <a:t> </a:t>
            </a:r>
            <a:r>
              <a:rPr lang="en-US" spc="-5" dirty="0"/>
              <a:t>box</a:t>
            </a:r>
            <a:r>
              <a:rPr lang="en-US" dirty="0"/>
              <a:t> </a:t>
            </a:r>
            <a:r>
              <a:rPr lang="en-US" spc="-5" dirty="0"/>
              <a:t>into</a:t>
            </a:r>
            <a:r>
              <a:rPr lang="en-US" spc="70" dirty="0"/>
              <a:t> </a:t>
            </a:r>
            <a:r>
              <a:rPr lang="en-US" i="1" spc="-10" dirty="0"/>
              <a:t>N</a:t>
            </a:r>
            <a:r>
              <a:rPr lang="en-US" i="1" spc="114" dirty="0"/>
              <a:t> </a:t>
            </a:r>
            <a:r>
              <a:rPr lang="en-US" spc="-5" dirty="0"/>
              <a:t>thin horizontal</a:t>
            </a:r>
            <a:r>
              <a:rPr lang="en-US" spc="-35" dirty="0"/>
              <a:t> </a:t>
            </a:r>
            <a:r>
              <a:rPr lang="en-US" spc="-5" dirty="0"/>
              <a:t>strips</a:t>
            </a:r>
            <a:r>
              <a:rPr lang="en-US" spc="-35" dirty="0"/>
              <a:t> </a:t>
            </a:r>
            <a:r>
              <a:rPr lang="en-US" spc="-5" dirty="0"/>
              <a:t>(Figure</a:t>
            </a:r>
            <a:r>
              <a:rPr lang="en-US" spc="-35" dirty="0"/>
              <a:t> </a:t>
            </a:r>
            <a:r>
              <a:rPr lang="en-US" spc="-10" dirty="0"/>
              <a:t>3</a:t>
            </a:r>
            <a:r>
              <a:rPr lang="en-US" spc="-5" dirty="0"/>
              <a:t>).</a:t>
            </a:r>
            <a:r>
              <a:rPr lang="en-US" spc="-35" dirty="0"/>
              <a:t> </a:t>
            </a:r>
            <a:r>
              <a:rPr lang="en-US" spc="-5" dirty="0"/>
              <a:t>Let</a:t>
            </a:r>
            <a:r>
              <a:rPr lang="en-US" spc="35" dirty="0"/>
              <a:t> </a:t>
            </a:r>
            <a:r>
              <a:rPr lang="en-US" i="1" spc="65" dirty="0"/>
              <a:t>F</a:t>
            </a:r>
            <a:r>
              <a:rPr lang="en-US" i="1" baseline="-11111" dirty="0"/>
              <a:t>j </a:t>
            </a:r>
            <a:r>
              <a:rPr lang="en-US" i="1" spc="-52" baseline="-11111" dirty="0"/>
              <a:t> </a:t>
            </a:r>
            <a:r>
              <a:rPr lang="en-US" spc="-10" dirty="0"/>
              <a:t>b</a:t>
            </a:r>
            <a:r>
              <a:rPr lang="en-US" spc="-5" dirty="0"/>
              <a:t>e</a:t>
            </a:r>
            <a:r>
              <a:rPr lang="en-US" spc="-35" dirty="0"/>
              <a:t> </a:t>
            </a:r>
            <a:r>
              <a:rPr lang="en-US" spc="-10" dirty="0"/>
              <a:t>th</a:t>
            </a:r>
            <a:r>
              <a:rPr lang="en-US" spc="-5" dirty="0"/>
              <a:t>e</a:t>
            </a:r>
            <a:r>
              <a:rPr lang="en-US" spc="-35" dirty="0"/>
              <a:t> </a:t>
            </a:r>
            <a:r>
              <a:rPr lang="en-US" spc="-5" dirty="0"/>
              <a:t>f</a:t>
            </a:r>
            <a:r>
              <a:rPr lang="en-US" spc="-10" dirty="0"/>
              <a:t>orc</a:t>
            </a:r>
            <a:r>
              <a:rPr lang="en-US" spc="-5" dirty="0"/>
              <a:t>e</a:t>
            </a:r>
            <a:r>
              <a:rPr lang="en-US" spc="-35" dirty="0"/>
              <a:t> </a:t>
            </a:r>
            <a:r>
              <a:rPr lang="en-US" spc="-10" dirty="0"/>
              <a:t>o</a:t>
            </a:r>
            <a:r>
              <a:rPr lang="en-US" spc="-5" dirty="0"/>
              <a:t>n</a:t>
            </a:r>
            <a:r>
              <a:rPr lang="en-US" spc="-35" dirty="0"/>
              <a:t> </a:t>
            </a:r>
            <a:r>
              <a:rPr lang="en-US" spc="-10" dirty="0"/>
              <a:t>th</a:t>
            </a:r>
            <a:r>
              <a:rPr lang="en-US" spc="-5" dirty="0"/>
              <a:t>e</a:t>
            </a:r>
            <a:r>
              <a:rPr lang="en-US" dirty="0"/>
              <a:t> </a:t>
            </a:r>
            <a:r>
              <a:rPr lang="en-US" spc="-120" dirty="0"/>
              <a:t> </a:t>
            </a:r>
            <a:r>
              <a:rPr lang="en-US" i="1" spc="-5" dirty="0" err="1"/>
              <a:t>j</a:t>
            </a:r>
            <a:r>
              <a:rPr lang="en-US" spc="-35" dirty="0" err="1"/>
              <a:t>th</a:t>
            </a:r>
            <a:r>
              <a:rPr lang="en-US" spc="-35" dirty="0"/>
              <a:t> </a:t>
            </a:r>
            <a:r>
              <a:rPr lang="en-US" spc="-5" dirty="0"/>
              <a:t>strip.</a:t>
            </a:r>
            <a:r>
              <a:rPr lang="en-US" spc="-35" dirty="0"/>
              <a:t> </a:t>
            </a:r>
            <a:r>
              <a:rPr lang="en-US" spc="-10" dirty="0"/>
              <a:t>The</a:t>
            </a:r>
            <a:r>
              <a:rPr lang="en-US" spc="-35" dirty="0"/>
              <a:t> </a:t>
            </a:r>
            <a:r>
              <a:rPr lang="en-US" spc="-5" dirty="0"/>
              <a:t>total</a:t>
            </a:r>
            <a:r>
              <a:rPr lang="en-US" spc="-35" dirty="0"/>
              <a:t> </a:t>
            </a:r>
            <a:r>
              <a:rPr lang="en-US" spc="-5" dirty="0"/>
              <a:t>force</a:t>
            </a:r>
            <a:r>
              <a:rPr lang="en-US" spc="35" dirty="0"/>
              <a:t> </a:t>
            </a:r>
            <a:r>
              <a:rPr lang="en-US" i="1" spc="-10" dirty="0"/>
              <a:t>F</a:t>
            </a:r>
            <a:r>
              <a:rPr lang="en-US" i="1" spc="55" dirty="0"/>
              <a:t> </a:t>
            </a:r>
            <a:r>
              <a:rPr lang="en-US" spc="-10" dirty="0"/>
              <a:t>i</a:t>
            </a:r>
            <a:r>
              <a:rPr lang="en-US" spc="-5" dirty="0"/>
              <a:t>s</a:t>
            </a:r>
            <a:r>
              <a:rPr lang="en-US" spc="-35" dirty="0"/>
              <a:t> </a:t>
            </a:r>
            <a:r>
              <a:rPr lang="en-US" spc="-10" dirty="0"/>
              <a:t>equal </a:t>
            </a:r>
            <a:r>
              <a:rPr lang="en-US" spc="-5" dirty="0"/>
              <a:t>to the </a:t>
            </a:r>
            <a:r>
              <a:rPr lang="en-US" spc="-10" dirty="0"/>
              <a:t>sum</a:t>
            </a:r>
            <a:r>
              <a:rPr lang="en-US" spc="-5" dirty="0"/>
              <a:t> of the forces on the strips:</a:t>
            </a:r>
            <a:endParaRPr lang="en-US" dirty="0"/>
          </a:p>
          <a:p>
            <a:pPr marL="0" marR="635" indent="0" algn="ctr">
              <a:lnSpc>
                <a:spcPct val="100000"/>
              </a:lnSpc>
              <a:spcBef>
                <a:spcPts val="805"/>
              </a:spcBef>
              <a:buNone/>
            </a:pPr>
            <a:r>
              <a:rPr lang="en-US" i="1" spc="-10" dirty="0"/>
              <a:t>F</a:t>
            </a:r>
            <a:r>
              <a:rPr lang="en-US" i="1" spc="114" dirty="0"/>
              <a:t> </a:t>
            </a:r>
            <a:r>
              <a:rPr lang="en-US" spc="-25" dirty="0"/>
              <a:t>=</a:t>
            </a:r>
            <a:r>
              <a:rPr lang="en-US" spc="30" dirty="0"/>
              <a:t> </a:t>
            </a:r>
            <a:r>
              <a:rPr lang="en-US" i="1" spc="-60" dirty="0"/>
              <a:t>F</a:t>
            </a:r>
            <a:r>
              <a:rPr lang="en-US" baseline="-25000" dirty="0"/>
              <a:t>1</a:t>
            </a:r>
            <a:r>
              <a:rPr lang="en-US" spc="120" baseline="-11111" dirty="0"/>
              <a:t> </a:t>
            </a:r>
            <a:r>
              <a:rPr lang="en-US" spc="-25" dirty="0"/>
              <a:t>+</a:t>
            </a:r>
            <a:r>
              <a:rPr lang="en-US" spc="-30" dirty="0"/>
              <a:t> </a:t>
            </a:r>
            <a:r>
              <a:rPr lang="en-US" i="1" spc="-60" dirty="0"/>
              <a:t>F</a:t>
            </a:r>
            <a:r>
              <a:rPr lang="en-US" baseline="-25000" dirty="0"/>
              <a:t>2</a:t>
            </a:r>
            <a:r>
              <a:rPr lang="en-US" spc="120" baseline="-11111" dirty="0"/>
              <a:t> </a:t>
            </a:r>
            <a:r>
              <a:rPr lang="en-US" spc="-25" dirty="0"/>
              <a:t>+</a:t>
            </a:r>
            <a:r>
              <a:rPr lang="en-US" spc="-95" dirty="0"/>
              <a:t> </a:t>
            </a:r>
            <a:r>
              <a:rPr lang="en-US" spc="-200" dirty="0"/>
              <a:t>··</a:t>
            </a:r>
            <a:r>
              <a:rPr lang="en-US" spc="-365" dirty="0"/>
              <a:t>·</a:t>
            </a:r>
            <a:r>
              <a:rPr lang="en-US" spc="-95" dirty="0"/>
              <a:t> </a:t>
            </a:r>
            <a:r>
              <a:rPr lang="en-US" spc="-25" dirty="0"/>
              <a:t>+ </a:t>
            </a:r>
            <a:r>
              <a:rPr lang="en-US" i="1" spc="-10" dirty="0"/>
              <a:t>F</a:t>
            </a:r>
            <a:r>
              <a:rPr lang="en-US" i="1" baseline="-25000" dirty="0"/>
              <a:t>N</a:t>
            </a:r>
            <a:endParaRPr lang="en-US" baseline="-25000" dirty="0"/>
          </a:p>
          <a:p>
            <a:pPr marL="0" marR="5080" indent="0" algn="just">
              <a:lnSpc>
                <a:spcPct val="100000"/>
              </a:lnSpc>
              <a:buNone/>
            </a:pPr>
            <a:endParaRPr lang="en-US" dirty="0">
              <a:solidFill>
                <a:schemeClr val="tx1"/>
              </a:solidFill>
            </a:endParaRPr>
          </a:p>
        </p:txBody>
      </p:sp>
      <p:pic>
        <p:nvPicPr>
          <p:cNvPr id="5" name="Picture 2" descr="An illustration shows a submerged box with horizontal slices marked along the height. A box is submerged under water. The height of the box is 5 and the width is 2. From the water surface down to the top of the box is a segment with a length of 3 and labeled water level. On the height side of the box, starting from the top, horizontal line segments form a stack of rectangles. The horizontal segment at the top of the box is labeled y subscript 0 equals 3, the next horizontal segment is labeled y subscript 1 equals 3 plus delta y. The next 3 segments are unlabeled. The next two segments are labeled y subscript quantity j minus 1 equals 3 plus quantity j minus 1 times delta y and y subscript j equals 3 plus j times delta y, respectively. The region between those two segments is highlighted. The next 3 segments are unlabeled. The horizontal segment at the bottom of the box is labeled y subscript capital n equals 3 plus capital n times delta y equals 8."/>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21795" y="1371600"/>
            <a:ext cx="4594749" cy="475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920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8.1  Probability and </a:t>
            </a:r>
            <a:r>
              <a:rPr lang="en-US" sz="3100" dirty="0"/>
              <a:t>Integration </a:t>
            </a:r>
            <a:r>
              <a:rPr lang="en-US" sz="3100" dirty="0" smtClean="0"/>
              <a:t>(3 </a:t>
            </a:r>
            <a:r>
              <a:rPr lang="en-US" sz="3100" dirty="0"/>
              <a:t>of 13)</a:t>
            </a: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552122"/>
          </a:xfrm>
        </p:spPr>
        <p:txBody>
          <a:bodyPr>
            <a:noAutofit/>
          </a:bodyPr>
          <a:lstStyle/>
          <a:p>
            <a:pPr marL="0" marR="5080" indent="0" algn="just">
              <a:lnSpc>
                <a:spcPct val="100000"/>
              </a:lnSpc>
              <a:buNone/>
            </a:pPr>
            <a:r>
              <a:rPr lang="en-US" spc="-10" dirty="0">
                <a:solidFill>
                  <a:schemeClr val="tx1"/>
                </a:solidFill>
                <a:latin typeface="Times New Roman"/>
                <a:cs typeface="Times New Roman"/>
              </a:rPr>
              <a:t>We</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assume</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that</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p</a:t>
            </a:r>
            <a:r>
              <a:rPr lang="en-US" spc="-5" dirty="0">
                <a:solidFill>
                  <a:schemeClr val="tx1"/>
                </a:solidFill>
                <a:latin typeface="Times New Roman"/>
                <a:cs typeface="Times New Roman"/>
              </a:rPr>
              <a:t>robability</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density</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function</a:t>
            </a:r>
            <a:r>
              <a:rPr lang="en-US" dirty="0">
                <a:solidFill>
                  <a:schemeClr val="tx1"/>
                </a:solidFill>
                <a:latin typeface="Times New Roman"/>
                <a:cs typeface="Times New Roman"/>
              </a:rPr>
              <a:t> </a:t>
            </a:r>
            <a:r>
              <a:rPr lang="en-US" spc="-100" dirty="0">
                <a:solidFill>
                  <a:schemeClr val="tx1"/>
                </a:solidFill>
                <a:latin typeface="Times New Roman"/>
                <a:cs typeface="Times New Roman"/>
              </a:rPr>
              <a:t> </a:t>
            </a:r>
            <a:r>
              <a:rPr lang="en-US" i="1" spc="-5" dirty="0">
                <a:solidFill>
                  <a:schemeClr val="tx1"/>
                </a:solidFill>
                <a:latin typeface="Times New Roman"/>
                <a:cs typeface="Times New Roman"/>
              </a:rPr>
              <a:t>p</a:t>
            </a:r>
            <a:r>
              <a:rPr lang="en-US" i="1" spc="65" dirty="0">
                <a:solidFill>
                  <a:schemeClr val="tx1"/>
                </a:solidFill>
                <a:latin typeface="Times New Roman"/>
                <a:cs typeface="Times New Roman"/>
              </a:rPr>
              <a:t> </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s</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domai</a:t>
            </a:r>
            <a:r>
              <a:rPr lang="en-US" spc="-5" dirty="0">
                <a:solidFill>
                  <a:schemeClr val="tx1"/>
                </a:solidFill>
                <a:latin typeface="Times New Roman"/>
                <a:cs typeface="Times New Roman"/>
              </a:rPr>
              <a:t>n</a:t>
            </a:r>
            <a:r>
              <a:rPr lang="en-US" dirty="0">
                <a:solidFill>
                  <a:schemeClr val="tx1"/>
                </a:solidFill>
                <a:latin typeface="Times New Roman"/>
                <a:cs typeface="Times New Roman"/>
              </a:rPr>
              <a:t> </a:t>
            </a:r>
            <a:r>
              <a:rPr lang="en-US" spc="-125" dirty="0">
                <a:solidFill>
                  <a:schemeClr val="tx1"/>
                </a:solidFill>
                <a:latin typeface="Times New Roman"/>
                <a:cs typeface="Times New Roman"/>
              </a:rPr>
              <a:t> </a:t>
            </a:r>
            <a:r>
              <a:rPr lang="en-US" i="1" spc="-5" dirty="0">
                <a:solidFill>
                  <a:schemeClr val="tx1"/>
                </a:solidFill>
                <a:latin typeface="Times New Roman"/>
                <a:cs typeface="Times New Roman"/>
              </a:rPr>
              <a:t>J</a:t>
            </a:r>
            <a:r>
              <a:rPr lang="en-US" i="1" dirty="0">
                <a:solidFill>
                  <a:schemeClr val="tx1"/>
                </a:solidFill>
                <a:latin typeface="Times New Roman"/>
                <a:cs typeface="Times New Roman"/>
              </a:rPr>
              <a:t> </a:t>
            </a:r>
            <a:r>
              <a:rPr lang="en-US" i="1" spc="-100" dirty="0">
                <a:solidFill>
                  <a:schemeClr val="tx1"/>
                </a:solidFill>
                <a:latin typeface="Times New Roman"/>
                <a:cs typeface="Times New Roman"/>
              </a:rPr>
              <a:t> </a:t>
            </a: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t</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n</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interval</a:t>
            </a:r>
            <a:r>
              <a:rPr lang="en-US" spc="-5" dirty="0">
                <a:solidFill>
                  <a:schemeClr val="tx1"/>
                </a:solidFill>
                <a:latin typeface="Times New Roman"/>
                <a:cs typeface="Times New Roman"/>
              </a:rPr>
              <a:t>,</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and tha</a:t>
            </a:r>
            <a:r>
              <a:rPr lang="en-US" spc="-5" dirty="0">
                <a:solidFill>
                  <a:schemeClr val="tx1"/>
                </a:solidFill>
                <a:latin typeface="Times New Roman"/>
                <a:cs typeface="Times New Roman"/>
              </a:rPr>
              <a:t>t</a:t>
            </a:r>
            <a:r>
              <a:rPr lang="en-US" spc="114" dirty="0">
                <a:solidFill>
                  <a:schemeClr val="tx1"/>
                </a:solidFill>
                <a:latin typeface="Times New Roman"/>
                <a:cs typeface="Times New Roman"/>
              </a:rPr>
              <a:t> </a:t>
            </a:r>
            <a:r>
              <a:rPr lang="en-US" i="1" spc="-5" dirty="0">
                <a:solidFill>
                  <a:schemeClr val="tx1"/>
                </a:solidFill>
                <a:latin typeface="Times New Roman"/>
                <a:cs typeface="Times New Roman"/>
              </a:rPr>
              <a:t>J</a:t>
            </a:r>
            <a:r>
              <a:rPr lang="en-US" i="1" dirty="0">
                <a:solidFill>
                  <a:schemeClr val="tx1"/>
                </a:solidFill>
                <a:latin typeface="Times New Roman"/>
                <a:cs typeface="Times New Roman"/>
              </a:rPr>
              <a:t> </a:t>
            </a:r>
            <a:r>
              <a:rPr lang="en-US" i="1" spc="-105" dirty="0">
                <a:solidFill>
                  <a:schemeClr val="tx1"/>
                </a:solidFill>
                <a:latin typeface="Times New Roman"/>
                <a:cs typeface="Times New Roman"/>
              </a:rPr>
              <a:t> </a:t>
            </a:r>
            <a:r>
              <a:rPr lang="en-US" spc="-10" dirty="0">
                <a:solidFill>
                  <a:schemeClr val="tx1"/>
                </a:solidFill>
                <a:latin typeface="Times New Roman"/>
                <a:cs typeface="Times New Roman"/>
              </a:rPr>
              <a:t>contain</a:t>
            </a:r>
            <a:r>
              <a:rPr lang="en-US" spc="-5" dirty="0">
                <a:solidFill>
                  <a:schemeClr val="tx1"/>
                </a:solidFill>
                <a:latin typeface="Times New Roman"/>
                <a:cs typeface="Times New Roman"/>
              </a:rPr>
              <a:t>s</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al</a:t>
            </a:r>
            <a:r>
              <a:rPr lang="en-US" spc="-5" dirty="0">
                <a:solidFill>
                  <a:schemeClr val="tx1"/>
                </a:solidFill>
                <a:latin typeface="Times New Roman"/>
                <a:cs typeface="Times New Roman"/>
              </a:rPr>
              <a:t>l</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possibl</a:t>
            </a:r>
            <a:r>
              <a:rPr lang="en-US" spc="-5" dirty="0">
                <a:solidFill>
                  <a:schemeClr val="tx1"/>
                </a:solidFill>
                <a:latin typeface="Times New Roman"/>
                <a:cs typeface="Times New Roman"/>
              </a:rPr>
              <a:t>e</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value</a:t>
            </a:r>
            <a:r>
              <a:rPr lang="en-US" spc="-5" dirty="0">
                <a:solidFill>
                  <a:schemeClr val="tx1"/>
                </a:solidFill>
                <a:latin typeface="Times New Roman"/>
                <a:cs typeface="Times New Roman"/>
              </a:rPr>
              <a:t>s</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andom</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variabl</a:t>
            </a:r>
            <a:r>
              <a:rPr lang="en-US" spc="-5" dirty="0">
                <a:solidFill>
                  <a:schemeClr val="tx1"/>
                </a:solidFill>
                <a:latin typeface="Times New Roman"/>
                <a:cs typeface="Times New Roman"/>
              </a:rPr>
              <a:t>e</a:t>
            </a:r>
            <a:r>
              <a:rPr lang="en-US" spc="100" dirty="0">
                <a:solidFill>
                  <a:schemeClr val="tx1"/>
                </a:solidFill>
                <a:latin typeface="Times New Roman"/>
                <a:cs typeface="Times New Roman"/>
              </a:rPr>
              <a:t> </a:t>
            </a:r>
            <a:r>
              <a:rPr lang="en-US" i="1" spc="-10"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We</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llow</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possibility</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that</a:t>
            </a:r>
            <a:r>
              <a:rPr lang="en-US" spc="75" dirty="0">
                <a:solidFill>
                  <a:schemeClr val="tx1"/>
                </a:solidFill>
                <a:latin typeface="Times New Roman"/>
                <a:cs typeface="Times New Roman"/>
              </a:rPr>
              <a:t> </a:t>
            </a:r>
            <a:r>
              <a:rPr lang="en-US" i="1" spc="-5" dirty="0">
                <a:solidFill>
                  <a:schemeClr val="tx1"/>
                </a:solidFill>
                <a:latin typeface="Times New Roman"/>
                <a:cs typeface="Times New Roman"/>
              </a:rPr>
              <a:t>J</a:t>
            </a:r>
            <a:r>
              <a:rPr lang="en-US" i="1" spc="105"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an</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infinite</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interval.</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Furthermore,</a:t>
            </a:r>
            <a:r>
              <a:rPr lang="en-US" spc="100" dirty="0">
                <a:solidFill>
                  <a:schemeClr val="tx1"/>
                </a:solidFill>
                <a:latin typeface="Times New Roman"/>
                <a:cs typeface="Times New Roman"/>
              </a:rPr>
              <a:t> </a:t>
            </a:r>
            <a:r>
              <a:rPr lang="en-US" i="1" spc="-5" dirty="0">
                <a:solidFill>
                  <a:schemeClr val="tx1"/>
                </a:solidFill>
                <a:latin typeface="Times New Roman"/>
                <a:cs typeface="Times New Roman"/>
              </a:rPr>
              <a:t>p</a:t>
            </a:r>
            <a:r>
              <a:rPr lang="en-US" i="1" spc="15" dirty="0">
                <a:solidFill>
                  <a:schemeClr val="tx1"/>
                </a:solidFill>
                <a:latin typeface="Times New Roman"/>
                <a:cs typeface="Times New Roman"/>
              </a:rPr>
              <a:t> </a:t>
            </a:r>
            <a:r>
              <a:rPr lang="en-US" spc="-5" dirty="0">
                <a:solidFill>
                  <a:schemeClr val="tx1"/>
                </a:solidFill>
                <a:latin typeface="Times New Roman"/>
                <a:cs typeface="Times New Roman"/>
              </a:rPr>
              <a:t>must</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satisfy</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two</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important</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conditions. First,</a:t>
            </a:r>
            <a:r>
              <a:rPr lang="en-US" spc="90" dirty="0">
                <a:solidFill>
                  <a:schemeClr val="tx1"/>
                </a:solidFill>
                <a:latin typeface="Times New Roman"/>
                <a:cs typeface="Times New Roman"/>
              </a:rPr>
              <a:t> </a:t>
            </a:r>
            <a:r>
              <a:rPr lang="en-US" i="1" spc="25" dirty="0">
                <a:solidFill>
                  <a:schemeClr val="tx1"/>
                </a:solidFill>
                <a:latin typeface="Times New Roman"/>
                <a:cs typeface="Times New Roman"/>
              </a:rPr>
              <a:t>p</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50"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0</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for</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ll</a:t>
            </a:r>
            <a:r>
              <a:rPr lang="en-US" spc="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6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domain</a:t>
            </a:r>
            <a:r>
              <a:rPr lang="en-US" spc="-5" dirty="0">
                <a:solidFill>
                  <a:schemeClr val="tx1"/>
                </a:solidFill>
                <a:latin typeface="Times New Roman"/>
                <a:cs typeface="Times New Roman"/>
              </a:rPr>
              <a:t>,</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becaus</a:t>
            </a:r>
            <a:r>
              <a:rPr lang="en-US" spc="-5" dirty="0">
                <a:solidFill>
                  <a:schemeClr val="tx1"/>
                </a:solidFill>
                <a:latin typeface="Times New Roman"/>
                <a:cs typeface="Times New Roman"/>
              </a:rPr>
              <a:t>e</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probabilit</a:t>
            </a:r>
            <a:r>
              <a:rPr lang="en-US" spc="-5" dirty="0">
                <a:solidFill>
                  <a:schemeClr val="tx1"/>
                </a:solidFill>
                <a:latin typeface="Times New Roman"/>
                <a:cs typeface="Times New Roman"/>
              </a:rPr>
              <a:t>y</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canno</a:t>
            </a:r>
            <a:r>
              <a:rPr lang="en-US" spc="-5" dirty="0">
                <a:solidFill>
                  <a:schemeClr val="tx1"/>
                </a:solidFill>
                <a:latin typeface="Times New Roman"/>
                <a:cs typeface="Times New Roman"/>
              </a:rPr>
              <a:t>t</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e</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negative</a:t>
            </a:r>
            <a:r>
              <a:rPr lang="en-US" spc="-5" dirty="0">
                <a:solidFill>
                  <a:schemeClr val="tx1"/>
                </a:solidFill>
                <a:latin typeface="Times New Roman"/>
                <a:cs typeface="Times New Roman"/>
              </a:rPr>
              <a:t>.</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Second,</a:t>
            </a:r>
          </a:p>
          <a:p>
            <a:pPr marL="0" marR="5080" indent="0" algn="ctr">
              <a:lnSpc>
                <a:spcPct val="100000"/>
              </a:lnSpc>
              <a:buNone/>
            </a:pPr>
            <a:r>
              <a:rPr lang="en-US" sz="2400" b="0" dirty="0">
                <a:solidFill>
                  <a:schemeClr val="tx1"/>
                </a:solidFill>
              </a:rPr>
              <a:t>∫</a:t>
            </a:r>
            <a:r>
              <a:rPr lang="en-US" sz="2400" b="0" baseline="-30000" dirty="0">
                <a:solidFill>
                  <a:schemeClr val="tx1"/>
                </a:solidFill>
              </a:rPr>
              <a:t>J</a:t>
            </a:r>
            <a:r>
              <a:rPr lang="en-US" sz="4000" i="1" baseline="-25000" dirty="0"/>
              <a:t> </a:t>
            </a:r>
            <a:r>
              <a:rPr lang="en-US" i="1" dirty="0"/>
              <a:t>p</a:t>
            </a:r>
            <a:r>
              <a:rPr lang="en-US" dirty="0"/>
              <a:t>(</a:t>
            </a:r>
            <a:r>
              <a:rPr lang="en-US" i="1" dirty="0"/>
              <a:t>x</a:t>
            </a:r>
            <a:r>
              <a:rPr lang="en-US" dirty="0"/>
              <a:t>)</a:t>
            </a:r>
            <a:r>
              <a:rPr lang="en-US" i="1" dirty="0"/>
              <a:t>dx = </a:t>
            </a:r>
            <a:r>
              <a:rPr lang="en-US" dirty="0"/>
              <a:t>1          (1)</a:t>
            </a:r>
            <a:endParaRPr lang="en-US" b="0" dirty="0">
              <a:solidFill>
                <a:schemeClr val="tx1"/>
              </a:solidFill>
            </a:endParaRPr>
          </a:p>
          <a:p>
            <a:pPr marL="0" marR="5080" indent="0" algn="just">
              <a:lnSpc>
                <a:spcPct val="100000"/>
              </a:lnSpc>
              <a:buNone/>
            </a:pPr>
            <a:r>
              <a:rPr lang="en-US" spc="-10" dirty="0">
                <a:solidFill>
                  <a:schemeClr val="tx1"/>
                </a:solidFill>
                <a:latin typeface="Times New Roman"/>
                <a:cs typeface="Times New Roman"/>
              </a:rPr>
              <a:t>Notic</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t</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i</a:t>
            </a:r>
            <a:r>
              <a:rPr lang="en-US" spc="-10" dirty="0">
                <a:solidFill>
                  <a:schemeClr val="tx1"/>
                </a:solidFill>
                <a:latin typeface="Times New Roman"/>
                <a:cs typeface="Times New Roman"/>
              </a:rPr>
              <a:t>ntegra</a:t>
            </a:r>
            <a:r>
              <a:rPr lang="en-US" spc="-5" dirty="0">
                <a:solidFill>
                  <a:schemeClr val="tx1"/>
                </a:solidFill>
                <a:latin typeface="Times New Roman"/>
                <a:cs typeface="Times New Roman"/>
              </a:rPr>
              <a:t>l</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a:t>
            </a:r>
            <a:r>
              <a:rPr lang="en-US" spc="15" dirty="0">
                <a:solidFill>
                  <a:schemeClr val="tx1"/>
                </a:solidFill>
                <a:latin typeface="Times New Roman"/>
                <a:cs typeface="Times New Roman"/>
              </a:rPr>
              <a:t> </a:t>
            </a:r>
            <a:r>
              <a:rPr lang="en-US" spc="-15" dirty="0">
                <a:solidFill>
                  <a:schemeClr val="tx1"/>
                </a:solidFill>
                <a:latin typeface="Times New Roman"/>
                <a:cs typeface="Times New Roman"/>
              </a:rPr>
              <a:t>Eq</a:t>
            </a:r>
            <a:r>
              <a:rPr lang="en-US" spc="-5" dirty="0">
                <a:solidFill>
                  <a:schemeClr val="tx1"/>
                </a:solidFill>
                <a:latin typeface="Times New Roman"/>
                <a:cs typeface="Times New Roman"/>
              </a:rPr>
              <a:t>.</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evaluate</a:t>
            </a:r>
            <a:r>
              <a:rPr lang="en-US" spc="-5" dirty="0">
                <a:solidFill>
                  <a:schemeClr val="tx1"/>
                </a:solidFill>
                <a:latin typeface="Times New Roman"/>
                <a:cs typeface="Times New Roman"/>
              </a:rPr>
              <a:t>d</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ove</a:t>
            </a:r>
            <a:r>
              <a:rPr lang="en-US" spc="-5" dirty="0">
                <a:solidFill>
                  <a:schemeClr val="tx1"/>
                </a:solidFill>
                <a:latin typeface="Times New Roman"/>
                <a:cs typeface="Times New Roman"/>
              </a:rPr>
              <a:t>r</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whol</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domai</a:t>
            </a:r>
            <a:r>
              <a:rPr lang="en-US" spc="-5" dirty="0">
                <a:solidFill>
                  <a:schemeClr val="tx1"/>
                </a:solidFill>
                <a:latin typeface="Times New Roman"/>
                <a:cs typeface="Times New Roman"/>
              </a:rPr>
              <a:t>n</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represent</a:t>
            </a:r>
            <a:r>
              <a:rPr lang="en-US" spc="-5" dirty="0">
                <a:solidFill>
                  <a:schemeClr val="tx1"/>
                </a:solidFill>
                <a:latin typeface="Times New Roman"/>
                <a:cs typeface="Times New Roman"/>
              </a:rPr>
              <a:t>s</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he probabilit</a:t>
            </a:r>
            <a:r>
              <a:rPr lang="en-US" spc="-5" dirty="0">
                <a:solidFill>
                  <a:schemeClr val="tx1"/>
                </a:solidFill>
                <a:latin typeface="Times New Roman"/>
                <a:cs typeface="Times New Roman"/>
              </a:rPr>
              <a:t>y</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t</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valu</a:t>
            </a:r>
            <a:r>
              <a:rPr lang="en-US" spc="-5" dirty="0">
                <a:solidFill>
                  <a:schemeClr val="tx1"/>
                </a:solidFill>
                <a:latin typeface="Times New Roman"/>
                <a:cs typeface="Times New Roman"/>
              </a:rPr>
              <a:t>e</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105" dirty="0">
                <a:solidFill>
                  <a:schemeClr val="tx1"/>
                </a:solidFill>
                <a:latin typeface="Times New Roman"/>
                <a:cs typeface="Times New Roman"/>
              </a:rPr>
              <a:t> </a:t>
            </a:r>
            <a:r>
              <a:rPr lang="en-US" i="1" spc="-10" dirty="0">
                <a:solidFill>
                  <a:schemeClr val="tx1"/>
                </a:solidFill>
                <a:latin typeface="Times New Roman"/>
                <a:cs typeface="Times New Roman"/>
              </a:rPr>
              <a:t>X</a:t>
            </a:r>
            <a:r>
              <a:rPr lang="en-US" i="1" dirty="0">
                <a:solidFill>
                  <a:schemeClr val="tx1"/>
                </a:solidFill>
                <a:latin typeface="Times New Roman"/>
                <a:cs typeface="Times New Roman"/>
              </a:rPr>
              <a:t> </a:t>
            </a:r>
            <a:r>
              <a:rPr lang="en-US" i="1" spc="-12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domain</a:t>
            </a:r>
            <a:r>
              <a:rPr lang="en-US" spc="-5" dirty="0">
                <a:solidFill>
                  <a:schemeClr val="tx1"/>
                </a:solidFill>
                <a:latin typeface="Times New Roman"/>
                <a:cs typeface="Times New Roman"/>
              </a:rPr>
              <a:t>.</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Thi</a:t>
            </a:r>
            <a:r>
              <a:rPr lang="en-US" spc="-5" dirty="0">
                <a:solidFill>
                  <a:schemeClr val="tx1"/>
                </a:solidFill>
                <a:latin typeface="Times New Roman"/>
                <a:cs typeface="Times New Roman"/>
              </a:rPr>
              <a:t>s</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integra</a:t>
            </a:r>
            <a:r>
              <a:rPr lang="en-US" spc="-5" dirty="0">
                <a:solidFill>
                  <a:schemeClr val="tx1"/>
                </a:solidFill>
                <a:latin typeface="Times New Roman"/>
                <a:cs typeface="Times New Roman"/>
              </a:rPr>
              <a:t>l</a:t>
            </a:r>
            <a:r>
              <a:rPr lang="en-US" spc="30" dirty="0">
                <a:solidFill>
                  <a:schemeClr val="tx1"/>
                </a:solidFill>
                <a:latin typeface="Times New Roman"/>
                <a:cs typeface="Times New Roman"/>
              </a:rPr>
              <a:t> </a:t>
            </a:r>
            <a:r>
              <a:rPr lang="en-US" spc="-15" dirty="0">
                <a:solidFill>
                  <a:schemeClr val="tx1"/>
                </a:solidFill>
                <a:latin typeface="Times New Roman"/>
                <a:cs typeface="Times New Roman"/>
              </a:rPr>
              <a:t>mus</a:t>
            </a:r>
            <a:r>
              <a:rPr lang="en-US" spc="-5" dirty="0">
                <a:solidFill>
                  <a:schemeClr val="tx1"/>
                </a:solidFill>
                <a:latin typeface="Times New Roman"/>
                <a:cs typeface="Times New Roman"/>
              </a:rPr>
              <a:t>t</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equa</a:t>
            </a:r>
            <a:r>
              <a:rPr lang="en-US" spc="-5" dirty="0">
                <a:solidFill>
                  <a:schemeClr val="tx1"/>
                </a:solidFill>
                <a:latin typeface="Times New Roman"/>
                <a:cs typeface="Times New Roman"/>
              </a:rPr>
              <a:t>l</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1</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becaus</a:t>
            </a:r>
            <a:r>
              <a:rPr lang="en-US" spc="-5" dirty="0">
                <a:solidFill>
                  <a:schemeClr val="tx1"/>
                </a:solidFill>
                <a:latin typeface="Times New Roman"/>
                <a:cs typeface="Times New Roman"/>
              </a:rPr>
              <a:t>e</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it</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is certain</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probability</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t</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valu</a:t>
            </a:r>
            <a:r>
              <a:rPr lang="en-US" spc="-5" dirty="0">
                <a:solidFill>
                  <a:schemeClr val="tx1"/>
                </a:solidFill>
                <a:latin typeface="Times New Roman"/>
                <a:cs typeface="Times New Roman"/>
              </a:rPr>
              <a:t>e</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60" dirty="0">
                <a:solidFill>
                  <a:schemeClr val="tx1"/>
                </a:solidFill>
                <a:latin typeface="Times New Roman"/>
                <a:cs typeface="Times New Roman"/>
              </a:rPr>
              <a:t> </a:t>
            </a:r>
            <a:r>
              <a:rPr lang="en-US" i="1" spc="-10" dirty="0">
                <a:solidFill>
                  <a:schemeClr val="tx1"/>
                </a:solidFill>
                <a:latin typeface="Times New Roman"/>
                <a:cs typeface="Times New Roman"/>
              </a:rPr>
              <a:t>X</a:t>
            </a:r>
            <a:r>
              <a:rPr lang="en-US" i="1" spc="85" dirty="0">
                <a:solidFill>
                  <a:schemeClr val="tx1"/>
                </a:solidFill>
                <a:latin typeface="Times New Roman"/>
                <a:cs typeface="Times New Roman"/>
              </a:rPr>
              <a:t> </a:t>
            </a:r>
            <a:r>
              <a:rPr lang="en-US" spc="-5" dirty="0">
                <a:solidFill>
                  <a:schemeClr val="tx1"/>
                </a:solidFill>
                <a:latin typeface="Times New Roman"/>
                <a:cs typeface="Times New Roman"/>
              </a:rPr>
              <a:t>lies</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in</a:t>
            </a:r>
            <a:r>
              <a:rPr lang="en-US" spc="75" dirty="0">
                <a:solidFill>
                  <a:schemeClr val="tx1"/>
                </a:solidFill>
                <a:latin typeface="Times New Roman"/>
                <a:cs typeface="Times New Roman"/>
              </a:rPr>
              <a:t> </a:t>
            </a:r>
            <a:r>
              <a:rPr lang="en-US" i="1" spc="-5" dirty="0">
                <a:solidFill>
                  <a:schemeClr val="tx1"/>
                </a:solidFill>
                <a:latin typeface="Times New Roman"/>
                <a:cs typeface="Times New Roman"/>
              </a:rPr>
              <a:t>J</a:t>
            </a:r>
            <a:r>
              <a:rPr lang="en-US" i="1" spc="100"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y</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assumption</a:t>
            </a:r>
            <a:r>
              <a:rPr lang="en-US" spc="-5" dirty="0">
                <a:solidFill>
                  <a:schemeClr val="tx1"/>
                </a:solidFill>
                <a:latin typeface="Times New Roman"/>
                <a:cs typeface="Times New Roman"/>
              </a:rPr>
              <a:t>.</a:t>
            </a:r>
            <a:r>
              <a:rPr lang="en-US" spc="-15" dirty="0">
                <a:solidFill>
                  <a:schemeClr val="tx1"/>
                </a:solidFill>
                <a:latin typeface="Times New Roman"/>
                <a:cs typeface="Times New Roman"/>
              </a:rPr>
              <a:t> Tha</a:t>
            </a:r>
            <a:r>
              <a:rPr lang="en-US" spc="-5" dirty="0">
                <a:solidFill>
                  <a:schemeClr val="tx1"/>
                </a:solidFill>
                <a:latin typeface="Times New Roman"/>
                <a:cs typeface="Times New Roman"/>
              </a:rPr>
              <a:t>t</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i</a:t>
            </a:r>
            <a:r>
              <a:rPr lang="en-US" spc="-10" dirty="0">
                <a:solidFill>
                  <a:schemeClr val="tx1"/>
                </a:solidFill>
                <a:latin typeface="Times New Roman"/>
                <a:cs typeface="Times New Roman"/>
              </a:rPr>
              <a:t>ntegral o</a:t>
            </a:r>
            <a:r>
              <a:rPr lang="en-US" spc="-5" dirty="0">
                <a:solidFill>
                  <a:schemeClr val="tx1"/>
                </a:solidFill>
                <a:latin typeface="Times New Roman"/>
                <a:cs typeface="Times New Roman"/>
              </a:rPr>
              <a:t>f</a:t>
            </a:r>
            <a:r>
              <a:rPr lang="en-US" dirty="0">
                <a:solidFill>
                  <a:schemeClr val="tx1"/>
                </a:solidFill>
                <a:latin typeface="Times New Roman"/>
                <a:cs typeface="Times New Roman"/>
              </a:rPr>
              <a:t> </a:t>
            </a:r>
            <a:r>
              <a:rPr lang="en-US" spc="-85" dirty="0">
                <a:solidFill>
                  <a:schemeClr val="tx1"/>
                </a:solidFill>
                <a:latin typeface="Times New Roman"/>
                <a:cs typeface="Times New Roman"/>
              </a:rPr>
              <a:t> </a:t>
            </a:r>
            <a:r>
              <a:rPr lang="en-US" i="1" spc="-5" dirty="0">
                <a:solidFill>
                  <a:schemeClr val="tx1"/>
                </a:solidFill>
                <a:latin typeface="Times New Roman"/>
                <a:cs typeface="Times New Roman"/>
              </a:rPr>
              <a:t>p</a:t>
            </a:r>
            <a:r>
              <a:rPr lang="en-US" i="1" spc="80" dirty="0">
                <a:solidFill>
                  <a:schemeClr val="tx1"/>
                </a:solidFill>
                <a:latin typeface="Times New Roman"/>
                <a:cs typeface="Times New Roman"/>
              </a:rPr>
              <a:t>  </a:t>
            </a:r>
            <a:r>
              <a:rPr lang="en-US" spc="-10" dirty="0">
                <a:solidFill>
                  <a:schemeClr val="tx1"/>
                </a:solidFill>
                <a:latin typeface="Times New Roman"/>
                <a:cs typeface="Times New Roman"/>
              </a:rPr>
              <a:t>ove</a:t>
            </a:r>
            <a:r>
              <a:rPr lang="en-US" spc="-5" dirty="0">
                <a:solidFill>
                  <a:schemeClr val="tx1"/>
                </a:solidFill>
                <a:latin typeface="Times New Roman"/>
                <a:cs typeface="Times New Roman"/>
              </a:rPr>
              <a:t>r</a:t>
            </a:r>
            <a:r>
              <a:rPr lang="en-US" dirty="0">
                <a:solidFill>
                  <a:schemeClr val="tx1"/>
                </a:solidFill>
                <a:latin typeface="Times New Roman"/>
                <a:cs typeface="Times New Roman"/>
              </a:rPr>
              <a:t> </a:t>
            </a:r>
            <a:r>
              <a:rPr lang="en-US" spc="-105" dirty="0">
                <a:solidFill>
                  <a:schemeClr val="tx1"/>
                </a:solidFill>
                <a:latin typeface="Times New Roman"/>
                <a:cs typeface="Times New Roman"/>
              </a:rPr>
              <a:t> </a:t>
            </a:r>
            <a:r>
              <a:rPr lang="en-US" i="1" spc="-5" dirty="0">
                <a:solidFill>
                  <a:schemeClr val="tx1"/>
                </a:solidFill>
                <a:latin typeface="Times New Roman"/>
                <a:cs typeface="Times New Roman"/>
              </a:rPr>
              <a:t>J</a:t>
            </a:r>
            <a:r>
              <a:rPr lang="en-US" i="1" dirty="0">
                <a:solidFill>
                  <a:schemeClr val="tx1"/>
                </a:solidFill>
                <a:latin typeface="Times New Roman"/>
                <a:cs typeface="Times New Roman"/>
              </a:rPr>
              <a:t> </a:t>
            </a:r>
            <a:r>
              <a:rPr lang="en-US" i="1" spc="-8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1</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ensures</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that</a:t>
            </a:r>
            <a:r>
              <a:rPr lang="en-US" dirty="0">
                <a:solidFill>
                  <a:schemeClr val="tx1"/>
                </a:solidFill>
                <a:latin typeface="Times New Roman"/>
                <a:cs typeface="Times New Roman"/>
              </a:rPr>
              <a:t> </a:t>
            </a:r>
            <a:r>
              <a:rPr lang="en-US" spc="-114" dirty="0">
                <a:solidFill>
                  <a:schemeClr val="tx1"/>
                </a:solidFill>
                <a:latin typeface="Times New Roman"/>
                <a:cs typeface="Times New Roman"/>
              </a:rPr>
              <a:t> </a:t>
            </a:r>
            <a:r>
              <a:rPr lang="en-US" i="1" spc="70" dirty="0">
                <a:solidFill>
                  <a:schemeClr val="tx1"/>
                </a:solidFill>
                <a:latin typeface="Times New Roman"/>
                <a:cs typeface="Times New Roman"/>
              </a:rPr>
              <a:t>P</a:t>
            </a:r>
            <a:r>
              <a:rPr lang="en-US" spc="-10" dirty="0">
                <a:solidFill>
                  <a:schemeClr val="tx1"/>
                </a:solidFill>
                <a:latin typeface="Times New Roman"/>
                <a:cs typeface="Times New Roman"/>
              </a:rPr>
              <a:t>(</a:t>
            </a:r>
            <a:r>
              <a:rPr lang="en-US" i="1" spc="-5" dirty="0">
                <a:solidFill>
                  <a:schemeClr val="tx1"/>
                </a:solidFill>
                <a:latin typeface="Times New Roman"/>
                <a:cs typeface="Times New Roman"/>
              </a:rPr>
              <a:t>a</a:t>
            </a:r>
            <a:r>
              <a:rPr lang="en-US" i="1" spc="70" dirty="0">
                <a:solidFill>
                  <a:schemeClr val="tx1"/>
                </a:solidFill>
                <a:latin typeface="Times New Roman"/>
                <a:cs typeface="Times New Roman"/>
              </a:rPr>
              <a:t> </a:t>
            </a:r>
            <a:r>
              <a:rPr lang="en-US" spc="-50" dirty="0">
                <a:solidFill>
                  <a:schemeClr val="tx1"/>
                </a:solidFill>
                <a:latin typeface="Lucida Sans Unicode"/>
                <a:cs typeface="Lucida Sans Unicode"/>
              </a:rPr>
              <a:t>≤</a:t>
            </a:r>
            <a:r>
              <a:rPr lang="en-US" spc="35" dirty="0">
                <a:solidFill>
                  <a:schemeClr val="tx1"/>
                </a:solidFill>
                <a:latin typeface="Lucida Sans Unicode"/>
                <a:cs typeface="Lucida Sans Unicode"/>
              </a:rPr>
              <a:t> </a:t>
            </a:r>
            <a:r>
              <a:rPr lang="en-US" i="1" spc="-10" dirty="0">
                <a:solidFill>
                  <a:schemeClr val="tx1"/>
                </a:solidFill>
                <a:latin typeface="Times New Roman"/>
                <a:cs typeface="Times New Roman"/>
              </a:rPr>
              <a:t>X</a:t>
            </a:r>
            <a:r>
              <a:rPr lang="en-US" i="1" dirty="0">
                <a:solidFill>
                  <a:schemeClr val="tx1"/>
                </a:solidFill>
                <a:latin typeface="Times New Roman"/>
                <a:cs typeface="Times New Roman"/>
              </a:rPr>
              <a:t> </a:t>
            </a:r>
            <a:r>
              <a:rPr lang="en-US" i="1" spc="-125" dirty="0">
                <a:solidFill>
                  <a:schemeClr val="tx1"/>
                </a:solidFill>
                <a:latin typeface="Times New Roman"/>
                <a:cs typeface="Times New Roman"/>
              </a:rPr>
              <a:t> </a:t>
            </a:r>
            <a:r>
              <a:rPr lang="en-US" spc="-50"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5" dirty="0">
                <a:solidFill>
                  <a:schemeClr val="tx1"/>
                </a:solidFill>
                <a:latin typeface="Times New Roman"/>
                <a:cs typeface="Times New Roman"/>
              </a:rPr>
              <a:t>b</a:t>
            </a:r>
            <a:r>
              <a:rPr lang="en-US" spc="-5" dirty="0">
                <a:solidFill>
                  <a:schemeClr val="tx1"/>
                </a:solidFill>
                <a:latin typeface="Times New Roman"/>
                <a:cs typeface="Times New Roman"/>
              </a:rPr>
              <a:t>)</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50" dirty="0">
                <a:solidFill>
                  <a:schemeClr val="tx1"/>
                </a:solidFill>
                <a:latin typeface="Times New Roman"/>
                <a:cs typeface="Times New Roman"/>
              </a:rPr>
              <a:t> </a:t>
            </a:r>
            <a:r>
              <a:rPr lang="en-US" spc="-15" dirty="0">
                <a:solidFill>
                  <a:schemeClr val="tx1"/>
                </a:solidFill>
                <a:latin typeface="Times New Roman"/>
                <a:cs typeface="Times New Roman"/>
              </a:rPr>
              <a:t>numbe</a:t>
            </a:r>
            <a:r>
              <a:rPr lang="en-US" spc="-5" dirty="0">
                <a:solidFill>
                  <a:schemeClr val="tx1"/>
                </a:solidFill>
                <a:latin typeface="Times New Roman"/>
                <a:cs typeface="Times New Roman"/>
              </a:rPr>
              <a:t>r</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i</a:t>
            </a:r>
            <a:r>
              <a:rPr lang="en-US" spc="-10" dirty="0">
                <a:solidFill>
                  <a:schemeClr val="tx1"/>
                </a:solidFill>
                <a:latin typeface="Times New Roman"/>
                <a:cs typeface="Times New Roman"/>
              </a:rPr>
              <a:t>nterva</a:t>
            </a:r>
            <a:r>
              <a:rPr lang="en-US" spc="-5" dirty="0">
                <a:solidFill>
                  <a:schemeClr val="tx1"/>
                </a:solidFill>
                <a:latin typeface="Times New Roman"/>
                <a:cs typeface="Times New Roman"/>
              </a:rPr>
              <a:t>l</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[0,</a:t>
            </a:r>
            <a:r>
              <a:rPr lang="en-US" spc="-85" dirty="0">
                <a:solidFill>
                  <a:schemeClr val="tx1"/>
                </a:solidFill>
                <a:latin typeface="Times New Roman"/>
                <a:cs typeface="Times New Roman"/>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fo</a:t>
            </a:r>
            <a:r>
              <a:rPr lang="en-US" spc="-5" dirty="0">
                <a:solidFill>
                  <a:schemeClr val="tx1"/>
                </a:solidFill>
                <a:latin typeface="Times New Roman"/>
                <a:cs typeface="Times New Roman"/>
              </a:rPr>
              <a:t>r</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y</a:t>
            </a:r>
            <a:r>
              <a:rPr lang="en-US" spc="45" dirty="0">
                <a:solidFill>
                  <a:schemeClr val="tx1"/>
                </a:solidFill>
                <a:latin typeface="Times New Roman"/>
                <a:cs typeface="Times New Roman"/>
              </a:rPr>
              <a:t> </a:t>
            </a:r>
            <a:r>
              <a:rPr lang="en-US" i="1" spc="-5" dirty="0">
                <a:solidFill>
                  <a:schemeClr val="tx1"/>
                </a:solidFill>
                <a:latin typeface="Times New Roman"/>
                <a:cs typeface="Times New Roman"/>
              </a:rPr>
              <a:t>a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 </a:t>
            </a:r>
            <a:r>
              <a:rPr lang="en-US" i="1" spc="-5" dirty="0">
                <a:solidFill>
                  <a:schemeClr val="tx1"/>
                </a:solidFill>
                <a:latin typeface="Times New Roman"/>
                <a:cs typeface="Times New Roman"/>
              </a:rPr>
              <a:t>b</a:t>
            </a:r>
            <a:r>
              <a:rPr lang="en-US" i="1" spc="1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domain.</a:t>
            </a:r>
            <a:endParaRPr lang="en-US" dirty="0">
              <a:solidFill>
                <a:schemeClr val="tx1"/>
              </a:solidFill>
              <a:latin typeface="Times New Roman"/>
              <a:cs typeface="Times New Roman"/>
            </a:endParaRPr>
          </a:p>
          <a:p>
            <a:pPr marL="0" marR="5080" indent="0" algn="just">
              <a:lnSpc>
                <a:spcPct val="100000"/>
              </a:lnSpc>
              <a:buNone/>
            </a:pPr>
            <a:endParaRPr lang="en-US" sz="2400" dirty="0">
              <a:latin typeface="Times New Roman"/>
              <a:cs typeface="Times New Roman"/>
            </a:endParaRPr>
          </a:p>
        </p:txBody>
      </p:sp>
    </p:spTree>
    <p:extLst>
      <p:ext uri="{BB962C8B-B14F-4D97-AF65-F5344CB8AC3E}">
        <p14:creationId xmlns:p14="http://schemas.microsoft.com/office/powerpoint/2010/main" val="767681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8.3  Fluid Pressure and </a:t>
            </a:r>
            <a:r>
              <a:rPr lang="en-US" sz="3100" dirty="0"/>
              <a:t>Force </a:t>
            </a:r>
            <a:r>
              <a:rPr lang="en-US" sz="3100" dirty="0" smtClean="0"/>
              <a:t>(5 </a:t>
            </a:r>
            <a:r>
              <a:rPr lang="en-US" sz="3100" dirty="0"/>
              <a:t>of 12)</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indent="0">
                  <a:lnSpc>
                    <a:spcPct val="100000"/>
                  </a:lnSpc>
                  <a:spcBef>
                    <a:spcPts val="805"/>
                  </a:spcBef>
                  <a:buNone/>
                </a:pPr>
                <a:r>
                  <a:rPr lang="en-US" b="1" i="1" spc="-10" dirty="0"/>
                  <a:t>Ste</a:t>
                </a:r>
                <a:r>
                  <a:rPr lang="en-US" b="1" i="1" spc="-5" dirty="0"/>
                  <a:t>p </a:t>
                </a:r>
                <a:r>
                  <a:rPr lang="en-US" b="1" i="1" spc="-10" dirty="0"/>
                  <a:t>1</a:t>
                </a:r>
                <a:r>
                  <a:rPr lang="en-US" b="1" i="1" spc="-5" dirty="0"/>
                  <a:t>.</a:t>
                </a:r>
                <a:r>
                  <a:rPr lang="en-US" b="1" i="1" dirty="0"/>
                  <a:t> </a:t>
                </a:r>
                <a:r>
                  <a:rPr lang="en-US" b="1" i="1" spc="-5" dirty="0"/>
                  <a:t> </a:t>
                </a:r>
                <a:r>
                  <a:rPr lang="en-US" b="1" spc="-15" dirty="0"/>
                  <a:t>Approximat</a:t>
                </a:r>
                <a:r>
                  <a:rPr lang="en-US" b="1" spc="-5" dirty="0"/>
                  <a:t>e</a:t>
                </a:r>
                <a:r>
                  <a:rPr lang="en-US" b="1" dirty="0"/>
                  <a:t> </a:t>
                </a:r>
                <a:r>
                  <a:rPr lang="en-US" b="1" spc="-10" dirty="0"/>
                  <a:t>th</a:t>
                </a:r>
                <a:r>
                  <a:rPr lang="en-US" b="1" spc="-5" dirty="0"/>
                  <a:t>e f</a:t>
                </a:r>
                <a:r>
                  <a:rPr lang="en-US" b="1" spc="-10" dirty="0"/>
                  <a:t>orc</a:t>
                </a:r>
                <a:r>
                  <a:rPr lang="en-US" b="1" spc="-5" dirty="0"/>
                  <a:t>e</a:t>
                </a:r>
                <a:r>
                  <a:rPr lang="en-US" b="1" dirty="0"/>
                  <a:t> </a:t>
                </a:r>
                <a:r>
                  <a:rPr lang="en-US" b="1" spc="-10" dirty="0"/>
                  <a:t>on</a:t>
                </a:r>
                <a:r>
                  <a:rPr lang="en-US" b="1" spc="-5" dirty="0"/>
                  <a:t> a </a:t>
                </a:r>
                <a:r>
                  <a:rPr lang="en-US" b="1" spc="-10" dirty="0"/>
                  <a:t>strip.</a:t>
                </a:r>
                <a:endParaRPr lang="en-US" dirty="0"/>
              </a:p>
              <a:p>
                <a:pPr marL="0" marR="5080" indent="0">
                  <a:lnSpc>
                    <a:spcPct val="100000"/>
                  </a:lnSpc>
                  <a:spcBef>
                    <a:spcPts val="35"/>
                  </a:spcBef>
                  <a:buNone/>
                </a:pPr>
                <a:r>
                  <a:rPr lang="en-US" spc="-5" dirty="0"/>
                  <a:t>We’ll </a:t>
                </a:r>
                <a:r>
                  <a:rPr lang="en-US" spc="-125" dirty="0"/>
                  <a:t> </a:t>
                </a:r>
                <a:r>
                  <a:rPr lang="en-US" spc="-10" dirty="0"/>
                  <a:t>u</a:t>
                </a:r>
                <a:r>
                  <a:rPr lang="en-US" spc="-5" dirty="0"/>
                  <a:t>se</a:t>
                </a:r>
                <a:r>
                  <a:rPr lang="en-US" dirty="0"/>
                  <a:t> </a:t>
                </a:r>
                <a:r>
                  <a:rPr lang="en-US" spc="-125" dirty="0"/>
                  <a:t> </a:t>
                </a:r>
                <a:r>
                  <a:rPr lang="en-US" spc="-5" dirty="0"/>
                  <a:t>the</a:t>
                </a:r>
                <a:r>
                  <a:rPr lang="en-US" dirty="0"/>
                  <a:t> </a:t>
                </a:r>
                <a:r>
                  <a:rPr lang="en-US" spc="-125" dirty="0"/>
                  <a:t> </a:t>
                </a:r>
                <a:r>
                  <a:rPr lang="en-US" spc="-5" dirty="0"/>
                  <a:t>variable</a:t>
                </a:r>
                <a:r>
                  <a:rPr lang="en-US" dirty="0"/>
                  <a:t> </a:t>
                </a:r>
                <a:r>
                  <a:rPr lang="en-US" spc="-60" dirty="0"/>
                  <a:t> </a:t>
                </a:r>
                <a:r>
                  <a:rPr lang="en-US" i="1" spc="-5" dirty="0"/>
                  <a:t>y</a:t>
                </a:r>
                <a:r>
                  <a:rPr lang="en-US" i="1" dirty="0"/>
                  <a:t> </a:t>
                </a:r>
                <a:r>
                  <a:rPr lang="en-US" i="1" spc="-75" dirty="0"/>
                  <a:t> </a:t>
                </a:r>
                <a:r>
                  <a:rPr lang="en-US" spc="-10" dirty="0"/>
                  <a:t>t</a:t>
                </a:r>
                <a:r>
                  <a:rPr lang="en-US" spc="-5" dirty="0"/>
                  <a:t>o</a:t>
                </a:r>
                <a:r>
                  <a:rPr lang="en-US" dirty="0"/>
                  <a:t> </a:t>
                </a:r>
                <a:r>
                  <a:rPr lang="en-US" spc="-125" dirty="0"/>
                  <a:t> </a:t>
                </a:r>
                <a:r>
                  <a:rPr lang="en-US" spc="-10" dirty="0"/>
                  <a:t>denot</a:t>
                </a:r>
                <a:r>
                  <a:rPr lang="en-US" spc="-5" dirty="0"/>
                  <a:t>e</a:t>
                </a:r>
                <a:r>
                  <a:rPr lang="en-US" dirty="0"/>
                  <a:t> </a:t>
                </a:r>
                <a:r>
                  <a:rPr lang="en-US" spc="-125" dirty="0"/>
                  <a:t> </a:t>
                </a:r>
                <a:r>
                  <a:rPr lang="en-US" spc="-10" dirty="0"/>
                  <a:t>depth</a:t>
                </a:r>
                <a:r>
                  <a:rPr lang="en-US" spc="-5" dirty="0"/>
                  <a:t>,</a:t>
                </a:r>
                <a:r>
                  <a:rPr lang="en-US" dirty="0"/>
                  <a:t> </a:t>
                </a:r>
                <a:r>
                  <a:rPr lang="en-US" spc="-125" dirty="0"/>
                  <a:t> </a:t>
                </a:r>
                <a:r>
                  <a:rPr lang="en-US" spc="-10" dirty="0"/>
                  <a:t>wher</a:t>
                </a:r>
                <a:r>
                  <a:rPr lang="en-US" spc="-5" dirty="0"/>
                  <a:t>e</a:t>
                </a:r>
                <a:r>
                  <a:rPr lang="en-US" dirty="0"/>
                  <a:t> </a:t>
                </a:r>
                <a:r>
                  <a:rPr lang="en-US" spc="-60" dirty="0"/>
                  <a:t> </a:t>
                </a:r>
                <a:r>
                  <a:rPr lang="en-US" i="1" spc="-5" dirty="0"/>
                  <a:t>y</a:t>
                </a:r>
                <a:r>
                  <a:rPr lang="en-US" i="1" spc="75" dirty="0"/>
                  <a:t> </a:t>
                </a:r>
                <a:r>
                  <a:rPr lang="en-US" spc="-25" dirty="0"/>
                  <a:t>=</a:t>
                </a:r>
                <a:r>
                  <a:rPr lang="en-US" spc="-40" dirty="0"/>
                  <a:t> </a:t>
                </a:r>
                <a:r>
                  <a:rPr lang="en-US" spc="-5" dirty="0"/>
                  <a:t>0</a:t>
                </a:r>
                <a:r>
                  <a:rPr lang="en-US" dirty="0"/>
                  <a:t> </a:t>
                </a:r>
                <a:r>
                  <a:rPr lang="en-US" spc="-125" dirty="0"/>
                  <a:t> </a:t>
                </a:r>
                <a:r>
                  <a:rPr lang="en-US" spc="-10" dirty="0"/>
                  <a:t>a</a:t>
                </a:r>
                <a:r>
                  <a:rPr lang="en-US" spc="-5" dirty="0"/>
                  <a:t>t</a:t>
                </a:r>
                <a:r>
                  <a:rPr lang="en-US" dirty="0"/>
                  <a:t> </a:t>
                </a:r>
                <a:r>
                  <a:rPr lang="en-US" spc="-125" dirty="0"/>
                  <a:t> </a:t>
                </a:r>
                <a:r>
                  <a:rPr lang="en-US" spc="-10" dirty="0"/>
                  <a:t>th</a:t>
                </a:r>
                <a:r>
                  <a:rPr lang="en-US" spc="-5" dirty="0"/>
                  <a:t>e</a:t>
                </a:r>
                <a:r>
                  <a:rPr lang="en-US" dirty="0"/>
                  <a:t> </a:t>
                </a:r>
                <a:r>
                  <a:rPr lang="en-US" spc="-125" dirty="0"/>
                  <a:t> </a:t>
                </a:r>
                <a:r>
                  <a:rPr lang="en-US" spc="-10" dirty="0"/>
                  <a:t>wate</a:t>
                </a:r>
                <a:r>
                  <a:rPr lang="en-US" spc="-5" dirty="0"/>
                  <a:t>r</a:t>
                </a:r>
                <a:r>
                  <a:rPr lang="en-US" dirty="0"/>
                  <a:t> </a:t>
                </a:r>
                <a:r>
                  <a:rPr lang="en-US" spc="-125" dirty="0"/>
                  <a:t> </a:t>
                </a:r>
                <a:r>
                  <a:rPr lang="en-US" spc="-10" dirty="0"/>
                  <a:t>leve</a:t>
                </a:r>
                <a:r>
                  <a:rPr lang="en-US" spc="-5" dirty="0"/>
                  <a:t>l</a:t>
                </a:r>
                <a:r>
                  <a:rPr lang="en-US" dirty="0"/>
                  <a:t> </a:t>
                </a:r>
                <a:r>
                  <a:rPr lang="en-US" spc="-125" dirty="0"/>
                  <a:t> </a:t>
                </a:r>
                <a:r>
                  <a:rPr lang="en-US" spc="-10" dirty="0"/>
                  <a:t>an</a:t>
                </a:r>
                <a:r>
                  <a:rPr lang="en-US" spc="-5" dirty="0"/>
                  <a:t>d</a:t>
                </a:r>
                <a:r>
                  <a:rPr lang="en-US" dirty="0"/>
                  <a:t> </a:t>
                </a:r>
                <a:r>
                  <a:rPr lang="en-US" spc="-60" dirty="0"/>
                  <a:t> </a:t>
                </a:r>
                <a:r>
                  <a:rPr lang="en-US" i="1" spc="-5" dirty="0"/>
                  <a:t>y</a:t>
                </a:r>
                <a:r>
                  <a:rPr lang="en-US" i="1" dirty="0"/>
                  <a:t> </a:t>
                </a:r>
                <a:r>
                  <a:rPr lang="en-US" i="1" spc="-75" dirty="0"/>
                  <a:t> </a:t>
                </a:r>
                <a:r>
                  <a:rPr lang="en-US" spc="-5" dirty="0"/>
                  <a:t>is </a:t>
                </a:r>
                <a:r>
                  <a:rPr lang="en-US" spc="-10" dirty="0"/>
                  <a:t>positiv</a:t>
                </a:r>
                <a:r>
                  <a:rPr lang="en-US" spc="-5" dirty="0"/>
                  <a:t>e</a:t>
                </a:r>
                <a:r>
                  <a:rPr lang="en-US" spc="65" dirty="0"/>
                  <a:t> </a:t>
                </a:r>
                <a:r>
                  <a:rPr lang="en-US" spc="-5" dirty="0"/>
                  <a:t>in</a:t>
                </a:r>
                <a:r>
                  <a:rPr lang="en-US" spc="65" dirty="0"/>
                  <a:t> </a:t>
                </a:r>
                <a:r>
                  <a:rPr lang="en-US" spc="-5" dirty="0"/>
                  <a:t>t</a:t>
                </a:r>
                <a:r>
                  <a:rPr lang="en-US" spc="-10" dirty="0"/>
                  <a:t>h</a:t>
                </a:r>
                <a:r>
                  <a:rPr lang="en-US" spc="-5" dirty="0"/>
                  <a:t>e</a:t>
                </a:r>
                <a:r>
                  <a:rPr lang="en-US" spc="65" dirty="0"/>
                  <a:t> </a:t>
                </a:r>
                <a:r>
                  <a:rPr lang="en-US" spc="-15" dirty="0"/>
                  <a:t>downwar</a:t>
                </a:r>
                <a:r>
                  <a:rPr lang="en-US" spc="-5" dirty="0"/>
                  <a:t>d</a:t>
                </a:r>
                <a:r>
                  <a:rPr lang="en-US" spc="65" dirty="0"/>
                  <a:t> </a:t>
                </a:r>
                <a:r>
                  <a:rPr lang="en-US" spc="-10" dirty="0"/>
                  <a:t>direction</a:t>
                </a:r>
                <a:r>
                  <a:rPr lang="en-US" spc="-5" dirty="0"/>
                  <a:t>.</a:t>
                </a:r>
                <a:r>
                  <a:rPr lang="en-US" spc="65" dirty="0"/>
                  <a:t> </a:t>
                </a:r>
                <a:r>
                  <a:rPr lang="en-US" spc="-10" dirty="0"/>
                  <a:t>Thus</a:t>
                </a:r>
                <a:r>
                  <a:rPr lang="en-US" spc="-5" dirty="0"/>
                  <a:t>,</a:t>
                </a:r>
                <a:r>
                  <a:rPr lang="en-US" spc="65" dirty="0"/>
                  <a:t> </a:t>
                </a:r>
                <a:r>
                  <a:rPr lang="en-US" spc="-5" dirty="0"/>
                  <a:t>a</a:t>
                </a:r>
                <a:r>
                  <a:rPr lang="en-US" spc="65" dirty="0"/>
                  <a:t> </a:t>
                </a:r>
                <a:r>
                  <a:rPr lang="en-US" spc="-10" dirty="0"/>
                  <a:t>large</a:t>
                </a:r>
                <a:r>
                  <a:rPr lang="en-US" spc="-5" dirty="0"/>
                  <a:t>r</a:t>
                </a:r>
                <a:r>
                  <a:rPr lang="en-US" spc="65" dirty="0"/>
                  <a:t> </a:t>
                </a:r>
                <a:r>
                  <a:rPr lang="en-US" spc="-10" dirty="0"/>
                  <a:t>valu</a:t>
                </a:r>
                <a:r>
                  <a:rPr lang="en-US" spc="-5" dirty="0"/>
                  <a:t>e</a:t>
                </a:r>
                <a:r>
                  <a:rPr lang="en-US" spc="65" dirty="0"/>
                  <a:t> </a:t>
                </a:r>
                <a:r>
                  <a:rPr lang="en-US" spc="-10" dirty="0"/>
                  <a:t>o</a:t>
                </a:r>
                <a:r>
                  <a:rPr lang="en-US" spc="-5" dirty="0"/>
                  <a:t>f</a:t>
                </a:r>
                <a:r>
                  <a:rPr lang="en-US" dirty="0"/>
                  <a:t> </a:t>
                </a:r>
                <a:r>
                  <a:rPr lang="en-US" i="1" spc="-5" dirty="0"/>
                  <a:t>y</a:t>
                </a:r>
                <a:r>
                  <a:rPr lang="en-US" i="1" spc="114" dirty="0"/>
                  <a:t> </a:t>
                </a:r>
                <a:r>
                  <a:rPr lang="en-US" spc="-10" dirty="0"/>
                  <a:t>denote</a:t>
                </a:r>
                <a:r>
                  <a:rPr lang="en-US" spc="-5" dirty="0"/>
                  <a:t>s</a:t>
                </a:r>
                <a:r>
                  <a:rPr lang="en-US" spc="65" dirty="0"/>
                  <a:t> </a:t>
                </a:r>
                <a:r>
                  <a:rPr lang="en-US" spc="-10" dirty="0"/>
                  <a:t>greate</a:t>
                </a:r>
                <a:r>
                  <a:rPr lang="en-US" spc="-5" dirty="0"/>
                  <a:t>r</a:t>
                </a:r>
                <a:r>
                  <a:rPr lang="en-US" spc="65" dirty="0"/>
                  <a:t> </a:t>
                </a:r>
                <a:r>
                  <a:rPr lang="en-US" spc="-10" dirty="0"/>
                  <a:t>depth. Eac</a:t>
                </a:r>
                <a:r>
                  <a:rPr lang="en-US" spc="-5" dirty="0"/>
                  <a:t>h</a:t>
                </a:r>
                <a:r>
                  <a:rPr lang="en-US" spc="80" dirty="0"/>
                  <a:t> </a:t>
                </a:r>
                <a:r>
                  <a:rPr lang="en-US" spc="-10" dirty="0"/>
                  <a:t>stri</a:t>
                </a:r>
                <a:r>
                  <a:rPr lang="en-US" spc="-5" dirty="0"/>
                  <a:t>p</a:t>
                </a:r>
                <a:r>
                  <a:rPr lang="en-US" spc="75" dirty="0"/>
                  <a:t> </a:t>
                </a:r>
                <a:r>
                  <a:rPr lang="en-US" spc="-5" dirty="0"/>
                  <a:t>is</a:t>
                </a:r>
                <a:r>
                  <a:rPr lang="en-US" spc="75" dirty="0"/>
                  <a:t> </a:t>
                </a:r>
                <a:r>
                  <a:rPr lang="en-US" spc="-5" dirty="0"/>
                  <a:t>a</a:t>
                </a:r>
                <a:r>
                  <a:rPr lang="en-US" spc="80" dirty="0"/>
                  <a:t> </a:t>
                </a:r>
                <a:r>
                  <a:rPr lang="en-US" spc="-10" dirty="0"/>
                  <a:t>rectangl</a:t>
                </a:r>
                <a:r>
                  <a:rPr lang="en-US" spc="-5" dirty="0"/>
                  <a:t>e</a:t>
                </a:r>
                <a:r>
                  <a:rPr lang="en-US" spc="80" dirty="0"/>
                  <a:t> </a:t>
                </a:r>
                <a:r>
                  <a:rPr lang="en-US" spc="-10" dirty="0"/>
                  <a:t>o</a:t>
                </a:r>
                <a:r>
                  <a:rPr lang="en-US" spc="-5" dirty="0"/>
                  <a:t>f</a:t>
                </a:r>
                <a:r>
                  <a:rPr lang="en-US" spc="80" dirty="0"/>
                  <a:t> </a:t>
                </a:r>
                <a:r>
                  <a:rPr lang="en-US" spc="-10" dirty="0"/>
                  <a:t>heigh</a:t>
                </a:r>
                <a:r>
                  <a:rPr lang="en-US" spc="-5" dirty="0"/>
                  <a:t>t</a:t>
                </a:r>
                <a:r>
                  <a:rPr lang="en-US" spc="80" dirty="0"/>
                  <a:t> </a:t>
                </a:r>
                <a:r>
                  <a:rPr lang="en-US" spc="-110" dirty="0">
                    <a:latin typeface="Cambria Math" panose="02040503050406030204" pitchFamily="18" charset="0"/>
                    <a:ea typeface="Cambria Math" panose="02040503050406030204" pitchFamily="18" charset="0"/>
                  </a:rPr>
                  <a:t>∆</a:t>
                </a:r>
                <a:r>
                  <a:rPr lang="en-US" i="1" spc="-110" dirty="0">
                    <a:latin typeface="Cambria Math" panose="02040503050406030204" pitchFamily="18" charset="0"/>
                    <a:ea typeface="Cambria Math" panose="02040503050406030204" pitchFamily="18" charset="0"/>
                  </a:rPr>
                  <a:t> </a:t>
                </a:r>
                <a:r>
                  <a:rPr lang="en-US" i="1" spc="-5" dirty="0"/>
                  <a:t>y</a:t>
                </a:r>
                <a:r>
                  <a:rPr lang="en-US" i="1" spc="75" dirty="0"/>
                  <a:t> </a:t>
                </a:r>
                <a:r>
                  <a:rPr lang="en-US" spc="-25" dirty="0"/>
                  <a:t>=</a:t>
                </a:r>
                <a:r>
                  <a:rPr lang="en-US" spc="-40" dirty="0"/>
                  <a:t> </a:t>
                </a:r>
                <a:r>
                  <a:rPr lang="en-US" spc="-10" dirty="0"/>
                  <a:t>5</a:t>
                </a:r>
                <a:r>
                  <a:rPr lang="en-US" i="1" spc="75" dirty="0"/>
                  <a:t>/</a:t>
                </a:r>
                <a:r>
                  <a:rPr lang="en-US" i="1" spc="-10" dirty="0"/>
                  <a:t>N</a:t>
                </a:r>
                <a:r>
                  <a:rPr lang="en-US" i="1" dirty="0"/>
                  <a:t> </a:t>
                </a:r>
                <a:r>
                  <a:rPr lang="en-US" i="1" spc="-55" dirty="0"/>
                  <a:t> </a:t>
                </a:r>
                <a:r>
                  <a:rPr lang="en-US" spc="-5" dirty="0"/>
                  <a:t>and</a:t>
                </a:r>
                <a:r>
                  <a:rPr lang="en-US" spc="80" dirty="0"/>
                  <a:t> </a:t>
                </a:r>
                <a:r>
                  <a:rPr lang="en-US" spc="-5" dirty="0"/>
                  <a:t>length</a:t>
                </a:r>
                <a:r>
                  <a:rPr lang="en-US" spc="80" dirty="0"/>
                  <a:t> </a:t>
                </a:r>
                <a:r>
                  <a:rPr lang="en-US" spc="-10" dirty="0"/>
                  <a:t>2</a:t>
                </a:r>
                <a:r>
                  <a:rPr lang="en-US" spc="-5" dirty="0"/>
                  <a:t>,</a:t>
                </a:r>
                <a:r>
                  <a:rPr lang="en-US" spc="80" dirty="0"/>
                  <a:t> </a:t>
                </a:r>
                <a:r>
                  <a:rPr lang="en-US" spc="-5" dirty="0"/>
                  <a:t>so</a:t>
                </a:r>
                <a:r>
                  <a:rPr lang="en-US" spc="75" dirty="0"/>
                  <a:t> </a:t>
                </a:r>
                <a:r>
                  <a:rPr lang="en-US" spc="-5" dirty="0"/>
                  <a:t>the</a:t>
                </a:r>
                <a:r>
                  <a:rPr lang="en-US" spc="80" dirty="0"/>
                  <a:t> </a:t>
                </a:r>
                <a:r>
                  <a:rPr lang="en-US" spc="-5" dirty="0"/>
                  <a:t>area</a:t>
                </a:r>
                <a:r>
                  <a:rPr lang="en-US" spc="80" dirty="0"/>
                  <a:t> </a:t>
                </a:r>
                <a:r>
                  <a:rPr lang="en-US" spc="-5" dirty="0"/>
                  <a:t>of</a:t>
                </a:r>
                <a:r>
                  <a:rPr lang="en-US" spc="80" dirty="0"/>
                  <a:t> </a:t>
                </a:r>
                <a:r>
                  <a:rPr lang="en-US" spc="-5" dirty="0"/>
                  <a:t>a</a:t>
                </a:r>
                <a:r>
                  <a:rPr lang="en-US" spc="80" dirty="0"/>
                  <a:t> </a:t>
                </a:r>
                <a:r>
                  <a:rPr lang="en-US" spc="-5" dirty="0"/>
                  <a:t>strip</a:t>
                </a:r>
                <a:r>
                  <a:rPr lang="en-US" spc="75" dirty="0"/>
                  <a:t> </a:t>
                </a:r>
                <a:r>
                  <a:rPr lang="en-US" spc="-5" dirty="0"/>
                  <a:t>is </a:t>
                </a:r>
                <a:r>
                  <a:rPr lang="en-US" spc="-10" dirty="0"/>
                  <a:t>2</a:t>
                </a:r>
                <a:r>
                  <a:rPr lang="en-US" spc="-110" dirty="0">
                    <a:latin typeface="Cambria Math" panose="02040503050406030204" pitchFamily="18" charset="0"/>
                    <a:ea typeface="Cambria Math" panose="02040503050406030204" pitchFamily="18" charset="0"/>
                  </a:rPr>
                  <a:t>∆ </a:t>
                </a:r>
                <a:r>
                  <a:rPr lang="en-US" i="1" spc="45" dirty="0"/>
                  <a:t>y</a:t>
                </a:r>
                <a:r>
                  <a:rPr lang="en-US" spc="-5" dirty="0"/>
                  <a:t>. </a:t>
                </a:r>
                <a:r>
                  <a:rPr lang="en-US" spc="-15" dirty="0"/>
                  <a:t>Th</a:t>
                </a:r>
                <a:r>
                  <a:rPr lang="en-US" spc="-5" dirty="0"/>
                  <a:t>e</a:t>
                </a:r>
                <a:r>
                  <a:rPr lang="en-US" dirty="0"/>
                  <a:t> </a:t>
                </a:r>
                <a:r>
                  <a:rPr lang="en-US" spc="-10" dirty="0"/>
                  <a:t>bottom</a:t>
                </a:r>
                <a:r>
                  <a:rPr lang="en-US" spc="-5" dirty="0"/>
                  <a:t> </a:t>
                </a:r>
                <a:r>
                  <a:rPr lang="en-US" spc="-10" dirty="0"/>
                  <a:t>edg</a:t>
                </a:r>
                <a:r>
                  <a:rPr lang="en-US" spc="-5" dirty="0"/>
                  <a:t>e</a:t>
                </a:r>
                <a:r>
                  <a:rPr lang="en-US" dirty="0"/>
                  <a:t> </a:t>
                </a:r>
                <a:r>
                  <a:rPr lang="en-US" spc="-10" dirty="0"/>
                  <a:t>o</a:t>
                </a:r>
                <a:r>
                  <a:rPr lang="en-US" spc="-5" dirty="0"/>
                  <a:t>f </a:t>
                </a:r>
                <a:r>
                  <a:rPr lang="en-US" spc="-10" dirty="0"/>
                  <a:t>th</a:t>
                </a:r>
                <a:r>
                  <a:rPr lang="en-US" spc="-5" dirty="0"/>
                  <a:t>e</a:t>
                </a:r>
                <a:r>
                  <a:rPr lang="en-US" dirty="0"/>
                  <a:t> </a:t>
                </a:r>
                <a:r>
                  <a:rPr lang="en-US" spc="-90" dirty="0"/>
                  <a:t> </a:t>
                </a:r>
                <a:r>
                  <a:rPr lang="en-US" i="1" spc="-5" dirty="0" err="1"/>
                  <a:t>j</a:t>
                </a:r>
                <a:r>
                  <a:rPr lang="en-US" spc="-5" dirty="0" err="1"/>
                  <a:t>th</a:t>
                </a:r>
                <a:r>
                  <a:rPr lang="en-US" spc="-5" dirty="0"/>
                  <a:t> strip has depth</a:t>
                </a:r>
                <a:r>
                  <a:rPr lang="en-US" spc="65" dirty="0"/>
                  <a:t> </a:t>
                </a:r>
                <a:r>
                  <a:rPr lang="en-US" i="1" spc="-5" dirty="0" err="1"/>
                  <a:t>y</a:t>
                </a:r>
                <a:r>
                  <a:rPr lang="en-US" i="1" baseline="-25000" dirty="0" err="1"/>
                  <a:t>j</a:t>
                </a:r>
                <a:r>
                  <a:rPr lang="en-US" i="1" baseline="-11111" dirty="0"/>
                  <a:t> </a:t>
                </a:r>
                <a:r>
                  <a:rPr lang="en-US" i="1" spc="37" baseline="-11111" dirty="0"/>
                  <a:t> </a:t>
                </a:r>
                <a:r>
                  <a:rPr lang="en-US" spc="-25" dirty="0"/>
                  <a:t>=</a:t>
                </a:r>
                <a:r>
                  <a:rPr lang="en-US" spc="-40" dirty="0"/>
                  <a:t> </a:t>
                </a:r>
                <a:r>
                  <a:rPr lang="en-US" spc="-5" dirty="0"/>
                  <a:t>3</a:t>
                </a:r>
                <a:r>
                  <a:rPr lang="en-US" spc="-30" dirty="0"/>
                  <a:t> </a:t>
                </a:r>
                <a:r>
                  <a:rPr lang="en-US" spc="-25" dirty="0"/>
                  <a:t>+</a:t>
                </a:r>
                <a:r>
                  <a:rPr lang="en-US" spc="65" dirty="0"/>
                  <a:t> </a:t>
                </a:r>
                <a:r>
                  <a:rPr lang="en-US" i="1" spc="85" dirty="0"/>
                  <a:t>j</a:t>
                </a:r>
                <a:r>
                  <a:rPr lang="en-US" spc="-110" dirty="0">
                    <a:latin typeface="Cambria Math" panose="02040503050406030204" pitchFamily="18" charset="0"/>
                    <a:ea typeface="Cambria Math" panose="02040503050406030204" pitchFamily="18" charset="0"/>
                  </a:rPr>
                  <a:t>∆</a:t>
                </a:r>
                <a:r>
                  <a:rPr lang="en-US" i="1" spc="-110" dirty="0">
                    <a:latin typeface="Cambria Math" panose="02040503050406030204" pitchFamily="18" charset="0"/>
                    <a:ea typeface="Cambria Math" panose="02040503050406030204" pitchFamily="18" charset="0"/>
                  </a:rPr>
                  <a:t> </a:t>
                </a:r>
                <a:r>
                  <a:rPr lang="en-US" i="1" spc="45" dirty="0"/>
                  <a:t>y</a:t>
                </a:r>
                <a:r>
                  <a:rPr lang="en-US" spc="-5" dirty="0"/>
                  <a:t>.</a:t>
                </a:r>
                <a:endParaRPr lang="en-US" dirty="0"/>
              </a:p>
              <a:p>
                <a:pPr marL="0" marR="5080" indent="0">
                  <a:lnSpc>
                    <a:spcPct val="100000"/>
                  </a:lnSpc>
                  <a:spcBef>
                    <a:spcPts val="35"/>
                  </a:spcBef>
                  <a:buNone/>
                </a:pPr>
                <a:endParaRPr lang="en-US" spc="-5" dirty="0"/>
              </a:p>
              <a:p>
                <a:pPr marL="0" marR="5080" indent="0">
                  <a:lnSpc>
                    <a:spcPct val="100000"/>
                  </a:lnSpc>
                  <a:spcBef>
                    <a:spcPts val="35"/>
                  </a:spcBef>
                  <a:buNone/>
                </a:pPr>
                <a:r>
                  <a:rPr lang="en-US" spc="-5" dirty="0"/>
                  <a:t>If</a:t>
                </a:r>
                <a:r>
                  <a:rPr lang="en-US" spc="75" dirty="0"/>
                  <a:t> </a:t>
                </a:r>
                <a:r>
                  <a:rPr lang="en-US" spc="-110" dirty="0">
                    <a:latin typeface="Cambria Math" panose="02040503050406030204" pitchFamily="18" charset="0"/>
                    <a:ea typeface="Cambria Math" panose="02040503050406030204" pitchFamily="18" charset="0"/>
                  </a:rPr>
                  <a:t>∆</a:t>
                </a:r>
                <a:r>
                  <a:rPr lang="en-US" i="1" spc="-110" dirty="0">
                    <a:latin typeface="Cambria Math" panose="02040503050406030204" pitchFamily="18" charset="0"/>
                    <a:ea typeface="Cambria Math" panose="02040503050406030204" pitchFamily="18" charset="0"/>
                  </a:rPr>
                  <a:t> </a:t>
                </a:r>
                <a:r>
                  <a:rPr lang="en-US" i="1" spc="-5" dirty="0"/>
                  <a:t>y</a:t>
                </a:r>
                <a:r>
                  <a:rPr lang="en-US" i="1" dirty="0"/>
                  <a:t> </a:t>
                </a:r>
                <a:r>
                  <a:rPr lang="en-US" i="1" spc="-120" dirty="0"/>
                  <a:t> </a:t>
                </a:r>
                <a:r>
                  <a:rPr lang="en-US" spc="-5" dirty="0"/>
                  <a:t>is</a:t>
                </a:r>
                <a:r>
                  <a:rPr lang="en-US" spc="75" dirty="0"/>
                  <a:t> </a:t>
                </a:r>
                <a:r>
                  <a:rPr lang="en-US" spc="-5" dirty="0"/>
                  <a:t>small,</a:t>
                </a:r>
                <a:r>
                  <a:rPr lang="en-US" spc="75" dirty="0"/>
                  <a:t> </a:t>
                </a:r>
                <a:r>
                  <a:rPr lang="en-US" spc="-5" dirty="0"/>
                  <a:t>the</a:t>
                </a:r>
                <a:r>
                  <a:rPr lang="en-US" spc="75" dirty="0"/>
                  <a:t> </a:t>
                </a:r>
                <a:r>
                  <a:rPr lang="en-US" spc="-10" dirty="0"/>
                  <a:t>p</a:t>
                </a:r>
                <a:r>
                  <a:rPr lang="en-US" spc="-5" dirty="0"/>
                  <a:t>ressure</a:t>
                </a:r>
                <a:r>
                  <a:rPr lang="en-US" spc="75" dirty="0"/>
                  <a:t> </a:t>
                </a:r>
                <a:r>
                  <a:rPr lang="en-US" spc="-5" dirty="0"/>
                  <a:t>on</a:t>
                </a:r>
                <a:r>
                  <a:rPr lang="en-US" spc="75" dirty="0"/>
                  <a:t> </a:t>
                </a:r>
                <a:r>
                  <a:rPr lang="en-US" spc="-5" dirty="0"/>
                  <a:t>the</a:t>
                </a:r>
                <a:r>
                  <a:rPr lang="en-US" dirty="0"/>
                  <a:t> </a:t>
                </a:r>
                <a:r>
                  <a:rPr lang="en-US" spc="-10" dirty="0"/>
                  <a:t> </a:t>
                </a:r>
                <a:r>
                  <a:rPr lang="en-US" i="1" spc="-5" dirty="0" err="1"/>
                  <a:t>j</a:t>
                </a:r>
                <a:r>
                  <a:rPr lang="en-US" spc="75" dirty="0" err="1"/>
                  <a:t>th</a:t>
                </a:r>
                <a:r>
                  <a:rPr lang="en-US" spc="75" dirty="0"/>
                  <a:t> </a:t>
                </a:r>
                <a:r>
                  <a:rPr lang="en-US" spc="-5" dirty="0"/>
                  <a:t>strip</a:t>
                </a:r>
                <a:r>
                  <a:rPr lang="en-US" spc="75" dirty="0"/>
                  <a:t> </a:t>
                </a:r>
                <a:r>
                  <a:rPr lang="en-US" spc="-5" dirty="0"/>
                  <a:t>is</a:t>
                </a:r>
                <a:r>
                  <a:rPr lang="en-US" spc="75" dirty="0"/>
                  <a:t> </a:t>
                </a:r>
                <a:r>
                  <a:rPr lang="en-US" spc="-5" dirty="0"/>
                  <a:t>nearly</a:t>
                </a:r>
                <a:r>
                  <a:rPr lang="en-US" spc="75" dirty="0"/>
                  <a:t> </a:t>
                </a:r>
                <a:r>
                  <a:rPr lang="en-US" spc="-5" dirty="0"/>
                  <a:t>constant</a:t>
                </a:r>
                <a:r>
                  <a:rPr lang="en-US" spc="80" dirty="0"/>
                  <a:t> </a:t>
                </a:r>
                <a:r>
                  <a:rPr lang="en-US" spc="-5" dirty="0"/>
                  <a:t>with</a:t>
                </a:r>
                <a:r>
                  <a:rPr lang="en-US" spc="75" dirty="0"/>
                  <a:t> </a:t>
                </a:r>
                <a:r>
                  <a:rPr lang="en-US" spc="-5" dirty="0"/>
                  <a:t>value</a:t>
                </a:r>
                <a:r>
                  <a:rPr lang="en-US" spc="80" dirty="0"/>
                  <a:t> </a:t>
                </a:r>
                <a14:m>
                  <m:oMath xmlns:m="http://schemas.openxmlformats.org/officeDocument/2006/math">
                    <m:r>
                      <a:rPr lang="en-US" i="1" spc="80" smtClean="0">
                        <a:latin typeface="Cambria Math" panose="02040503050406030204" pitchFamily="18" charset="0"/>
                        <a:ea typeface="Cambria Math" panose="02040503050406030204" pitchFamily="18" charset="0"/>
                      </a:rPr>
                      <m:t>𝜌</m:t>
                    </m:r>
                    <m:r>
                      <a:rPr lang="en-US" b="0" i="1" spc="80" smtClean="0">
                        <a:latin typeface="Cambria Math" panose="02040503050406030204" pitchFamily="18" charset="0"/>
                        <a:ea typeface="Cambria Math" panose="02040503050406030204" pitchFamily="18" charset="0"/>
                      </a:rPr>
                      <m:t>𝑔</m:t>
                    </m:r>
                    <m:sSub>
                      <m:sSubPr>
                        <m:ctrlPr>
                          <a:rPr lang="en-US" b="0" i="1" spc="80" smtClean="0">
                            <a:latin typeface="Cambria Math" panose="02040503050406030204" pitchFamily="18" charset="0"/>
                            <a:ea typeface="Cambria Math" panose="02040503050406030204" pitchFamily="18" charset="0"/>
                          </a:rPr>
                        </m:ctrlPr>
                      </m:sSubPr>
                      <m:e>
                        <m:r>
                          <a:rPr lang="en-US" b="0" i="1" spc="80" smtClean="0">
                            <a:latin typeface="Cambria Math" panose="02040503050406030204" pitchFamily="18" charset="0"/>
                            <a:ea typeface="Cambria Math" panose="02040503050406030204" pitchFamily="18" charset="0"/>
                          </a:rPr>
                          <m:t>𝑦</m:t>
                        </m:r>
                      </m:e>
                      <m:sub>
                        <m:r>
                          <a:rPr lang="en-US" b="0" i="1" spc="80" smtClean="0">
                            <a:latin typeface="Cambria Math" panose="02040503050406030204" pitchFamily="18" charset="0"/>
                            <a:ea typeface="Cambria Math" panose="02040503050406030204" pitchFamily="18" charset="0"/>
                          </a:rPr>
                          <m:t>𝑗</m:t>
                        </m:r>
                      </m:sub>
                    </m:sSub>
                  </m:oMath>
                </a14:m>
                <a:r>
                  <a:rPr lang="en-US" i="1" dirty="0"/>
                  <a:t> </a:t>
                </a:r>
                <a:r>
                  <a:rPr lang="en-US" spc="-5" dirty="0"/>
                  <a:t>(because</a:t>
                </a:r>
                <a:r>
                  <a:rPr lang="en-US" spc="-30" dirty="0"/>
                  <a:t> </a:t>
                </a:r>
                <a:r>
                  <a:rPr lang="en-US" spc="-10" dirty="0"/>
                  <a:t>a</a:t>
                </a:r>
                <a:r>
                  <a:rPr lang="en-US" spc="-5" dirty="0"/>
                  <a:t>ll</a:t>
                </a:r>
                <a:r>
                  <a:rPr lang="en-US" spc="-30" dirty="0"/>
                  <a:t> </a:t>
                </a:r>
                <a:r>
                  <a:rPr lang="en-US" spc="-5" dirty="0"/>
                  <a:t>points</a:t>
                </a:r>
                <a:r>
                  <a:rPr lang="en-US" spc="-30" dirty="0"/>
                  <a:t> </a:t>
                </a:r>
                <a:r>
                  <a:rPr lang="en-US" spc="-10" dirty="0"/>
                  <a:t>o</a:t>
                </a:r>
                <a:r>
                  <a:rPr lang="en-US" spc="-5" dirty="0"/>
                  <a:t>n</a:t>
                </a:r>
                <a:r>
                  <a:rPr lang="en-US" spc="-30" dirty="0"/>
                  <a:t> </a:t>
                </a:r>
                <a:r>
                  <a:rPr lang="en-US" spc="-5" dirty="0"/>
                  <a:t>the</a:t>
                </a:r>
                <a:r>
                  <a:rPr lang="en-US" spc="-30" dirty="0"/>
                  <a:t> </a:t>
                </a:r>
                <a:r>
                  <a:rPr lang="en-US" spc="-5" dirty="0"/>
                  <a:t>strip</a:t>
                </a:r>
                <a:r>
                  <a:rPr lang="en-US" spc="-30" dirty="0"/>
                  <a:t> </a:t>
                </a:r>
                <a:r>
                  <a:rPr lang="en-US" spc="-5" dirty="0"/>
                  <a:t>lie</a:t>
                </a:r>
                <a:r>
                  <a:rPr lang="en-US" spc="-30" dirty="0"/>
                  <a:t> </a:t>
                </a:r>
                <a:r>
                  <a:rPr lang="en-US" spc="-5" dirty="0"/>
                  <a:t>at</a:t>
                </a:r>
                <a:r>
                  <a:rPr lang="en-US" spc="-30" dirty="0"/>
                  <a:t> </a:t>
                </a:r>
                <a:r>
                  <a:rPr lang="en-US" spc="-5" dirty="0"/>
                  <a:t>nearly</a:t>
                </a:r>
                <a:r>
                  <a:rPr lang="en-US" spc="-30" dirty="0"/>
                  <a:t> </a:t>
                </a:r>
                <a:r>
                  <a:rPr lang="en-US" spc="-5" dirty="0"/>
                  <a:t>the</a:t>
                </a:r>
                <a:r>
                  <a:rPr lang="en-US" spc="-30" dirty="0"/>
                  <a:t> </a:t>
                </a:r>
                <a:r>
                  <a:rPr lang="en-US" spc="-10" dirty="0"/>
                  <a:t>same</a:t>
                </a:r>
                <a:r>
                  <a:rPr lang="en-US" spc="-30" dirty="0"/>
                  <a:t> </a:t>
                </a:r>
                <a:r>
                  <a:rPr lang="en-US" spc="-5" dirty="0"/>
                  <a:t>depth</a:t>
                </a:r>
                <a:r>
                  <a:rPr lang="en-US" spc="35" dirty="0"/>
                  <a:t> </a:t>
                </a:r>
                <a:r>
                  <a:rPr lang="en-US" i="1" spc="-5" dirty="0" err="1"/>
                  <a:t>y</a:t>
                </a:r>
                <a:r>
                  <a:rPr lang="en-US" i="1" baseline="-25000" dirty="0" err="1"/>
                  <a:t>j</a:t>
                </a:r>
                <a:r>
                  <a:rPr lang="en-US" i="1" spc="-97" baseline="-11111" dirty="0"/>
                  <a:t> </a:t>
                </a:r>
                <a:r>
                  <a:rPr lang="en-US" spc="-5" dirty="0"/>
                  <a:t>),</a:t>
                </a:r>
                <a:r>
                  <a:rPr lang="en-US" spc="-30" dirty="0"/>
                  <a:t> </a:t>
                </a:r>
                <a:r>
                  <a:rPr lang="en-US" spc="-5" dirty="0"/>
                  <a:t>so</a:t>
                </a:r>
                <a:r>
                  <a:rPr lang="en-US" spc="-30" dirty="0"/>
                  <a:t> </a:t>
                </a:r>
                <a:r>
                  <a:rPr lang="en-US" spc="-10" dirty="0"/>
                  <a:t>we</a:t>
                </a:r>
                <a:r>
                  <a:rPr lang="en-US" spc="-30" dirty="0"/>
                  <a:t> </a:t>
                </a:r>
                <a:r>
                  <a:rPr lang="en-US" spc="-5" dirty="0"/>
                  <a:t>can</a:t>
                </a:r>
                <a:r>
                  <a:rPr lang="en-US" spc="-30" dirty="0"/>
                  <a:t> </a:t>
                </a:r>
                <a:r>
                  <a:rPr lang="en-US" spc="-5" dirty="0"/>
                  <a:t>approximate </a:t>
                </a:r>
                <a:r>
                  <a:rPr lang="en-US" spc="-10" dirty="0"/>
                  <a:t>th</a:t>
                </a:r>
                <a:r>
                  <a:rPr lang="en-US" spc="-5" dirty="0"/>
                  <a:t>e f</a:t>
                </a:r>
                <a:r>
                  <a:rPr lang="en-US" spc="-10" dirty="0"/>
                  <a:t>orc</a:t>
                </a:r>
                <a:r>
                  <a:rPr lang="en-US" spc="-5" dirty="0"/>
                  <a:t>e </a:t>
                </a:r>
                <a:r>
                  <a:rPr lang="en-US" spc="-10" dirty="0"/>
                  <a:t>o</a:t>
                </a:r>
                <a:r>
                  <a:rPr lang="en-US" spc="-5" dirty="0"/>
                  <a:t>n </a:t>
                </a:r>
                <a:r>
                  <a:rPr lang="en-US" spc="-10" dirty="0"/>
                  <a:t>th</a:t>
                </a:r>
                <a:r>
                  <a:rPr lang="en-US" spc="-5" dirty="0"/>
                  <a:t>e</a:t>
                </a:r>
                <a:r>
                  <a:rPr lang="en-US" dirty="0"/>
                  <a:t> </a:t>
                </a:r>
                <a:r>
                  <a:rPr lang="en-US" spc="-90" dirty="0"/>
                  <a:t> </a:t>
                </a:r>
                <a:r>
                  <a:rPr lang="en-US" i="1" spc="-5" dirty="0" err="1"/>
                  <a:t>j</a:t>
                </a:r>
                <a:r>
                  <a:rPr lang="en-US" spc="-5" dirty="0" err="1"/>
                  <a:t>th</a:t>
                </a:r>
                <a:r>
                  <a:rPr lang="en-US" spc="-5" dirty="0"/>
                  <a:t> strip:</a:t>
                </a:r>
                <a:endParaRPr lang="en-US" dirty="0"/>
              </a:p>
              <a:p>
                <a:pPr marL="0" marR="5080" indent="0" algn="ctr">
                  <a:lnSpc>
                    <a:spcPct val="100000"/>
                  </a:lnSpc>
                  <a:spcBef>
                    <a:spcPts val="35"/>
                  </a:spcBef>
                  <a:buNone/>
                </a:pPr>
                <a14:m>
                  <m:oMathPara xmlns:m="http://schemas.openxmlformats.org/officeDocument/2006/math">
                    <m:oMathParaPr>
                      <m:jc m:val="centerGroup"/>
                    </m:oMathParaPr>
                    <m:oMath xmlns:m="http://schemas.openxmlformats.org/officeDocument/2006/math">
                      <m:sSub>
                        <m:sSubPr>
                          <m:ctrlPr>
                            <a:rPr lang="en-US" i="1" spc="-5" smtClean="0">
                              <a:latin typeface="Cambria Math" panose="02040503050406030204" pitchFamily="18" charset="0"/>
                            </a:rPr>
                          </m:ctrlPr>
                        </m:sSubPr>
                        <m:e>
                          <m:r>
                            <a:rPr lang="en-US" b="0" i="1" spc="-5" smtClean="0">
                              <a:latin typeface="Cambria Math" panose="02040503050406030204" pitchFamily="18" charset="0"/>
                            </a:rPr>
                            <m:t>𝐹</m:t>
                          </m:r>
                        </m:e>
                        <m:sub>
                          <m:r>
                            <a:rPr lang="en-US" b="0" i="1" spc="-5" smtClean="0">
                              <a:latin typeface="Cambria Math" panose="02040503050406030204" pitchFamily="18" charset="0"/>
                            </a:rPr>
                            <m:t>𝑗</m:t>
                          </m:r>
                        </m:sub>
                      </m:sSub>
                      <m:r>
                        <a:rPr lang="en-US" b="0" i="1" spc="-5" smtClean="0">
                          <a:latin typeface="Cambria Math" panose="02040503050406030204" pitchFamily="18" charset="0"/>
                        </a:rPr>
                        <m:t>=(</m:t>
                      </m:r>
                      <m:r>
                        <a:rPr lang="en-US" b="0" i="1" spc="-5" smtClean="0">
                          <a:latin typeface="Cambria Math" panose="02040503050406030204" pitchFamily="18" charset="0"/>
                          <a:ea typeface="Cambria Math" panose="02040503050406030204" pitchFamily="18" charset="0"/>
                        </a:rPr>
                        <m:t>𝜌</m:t>
                      </m:r>
                      <m:r>
                        <a:rPr lang="en-US" b="0" i="1" spc="-5" smtClean="0">
                          <a:latin typeface="Cambria Math" panose="02040503050406030204" pitchFamily="18" charset="0"/>
                          <a:ea typeface="Cambria Math" panose="02040503050406030204" pitchFamily="18" charset="0"/>
                        </a:rPr>
                        <m:t>𝑔</m:t>
                      </m:r>
                      <m:sSub>
                        <m:sSubPr>
                          <m:ctrlPr>
                            <a:rPr lang="en-US" b="0" i="1" spc="-5" smtClean="0">
                              <a:latin typeface="Cambria Math" panose="02040503050406030204" pitchFamily="18" charset="0"/>
                              <a:ea typeface="Cambria Math" panose="02040503050406030204" pitchFamily="18" charset="0"/>
                            </a:rPr>
                          </m:ctrlPr>
                        </m:sSubPr>
                        <m:e>
                          <m:r>
                            <a:rPr lang="en-US" b="0" i="1" spc="-5" smtClean="0">
                              <a:latin typeface="Cambria Math" panose="02040503050406030204" pitchFamily="18" charset="0"/>
                              <a:ea typeface="Cambria Math" panose="02040503050406030204" pitchFamily="18" charset="0"/>
                            </a:rPr>
                            <m:t>𝑦</m:t>
                          </m:r>
                        </m:e>
                        <m:sub>
                          <m:r>
                            <a:rPr lang="en-US" b="0" i="1" spc="-5" smtClean="0">
                              <a:latin typeface="Cambria Math" panose="02040503050406030204" pitchFamily="18" charset="0"/>
                              <a:ea typeface="Cambria Math" panose="02040503050406030204" pitchFamily="18" charset="0"/>
                            </a:rPr>
                            <m:t>𝑗</m:t>
                          </m:r>
                        </m:sub>
                      </m:sSub>
                      <m:r>
                        <a:rPr lang="en-US" b="0" i="1" spc="-5" smtClean="0">
                          <a:latin typeface="Cambria Math" panose="02040503050406030204" pitchFamily="18" charset="0"/>
                          <a:ea typeface="Cambria Math" panose="02040503050406030204" pitchFamily="18" charset="0"/>
                        </a:rPr>
                        <m:t>)</m:t>
                      </m:r>
                      <m:r>
                        <m:rPr>
                          <m:nor/>
                        </m:rPr>
                        <a:rPr lang="en-US" b="0" i="0" spc="-5" smtClean="0">
                          <a:latin typeface="Cambria Math" panose="02040503050406030204" pitchFamily="18" charset="0"/>
                          <a:ea typeface="Cambria Math" panose="02040503050406030204" pitchFamily="18" charset="0"/>
                        </a:rPr>
                        <m:t> </m:t>
                      </m:r>
                      <m:r>
                        <m:rPr>
                          <m:nor/>
                        </m:rPr>
                        <a:rPr lang="en-US" spc="-20" dirty="0"/>
                        <m:t>×</m:t>
                      </m:r>
                      <m:r>
                        <m:rPr>
                          <m:nor/>
                        </m:rPr>
                        <a:rPr lang="en-US" b="0" i="0" spc="-20" dirty="0" smtClean="0"/>
                        <m:t> </m:t>
                      </m:r>
                      <m:r>
                        <a:rPr lang="en-US" b="0" i="1" spc="-5" smtClean="0">
                          <a:latin typeface="Cambria Math" panose="02040503050406030204" pitchFamily="18" charset="0"/>
                          <a:ea typeface="Cambria Math" panose="02040503050406030204" pitchFamily="18" charset="0"/>
                        </a:rPr>
                        <m:t>(</m:t>
                      </m:r>
                      <m:r>
                        <a:rPr lang="en-US" i="1" spc="-5">
                          <a:latin typeface="Cambria Math" panose="02040503050406030204" pitchFamily="18" charset="0"/>
                          <a:ea typeface="Cambria Math" panose="02040503050406030204" pitchFamily="18" charset="0"/>
                        </a:rPr>
                        <m:t>2∆</m:t>
                      </m:r>
                      <m:r>
                        <a:rPr lang="en-US" i="1" spc="-5">
                          <a:latin typeface="Cambria Math" panose="02040503050406030204" pitchFamily="18" charset="0"/>
                          <a:ea typeface="Cambria Math" panose="02040503050406030204" pitchFamily="18" charset="0"/>
                        </a:rPr>
                        <m:t>𝑦</m:t>
                      </m:r>
                      <m:r>
                        <a:rPr lang="en-US" b="0" i="1" spc="-5" smtClean="0">
                          <a:latin typeface="Cambria Math" panose="02040503050406030204" pitchFamily="18" charset="0"/>
                          <a:ea typeface="Cambria Math" panose="02040503050406030204" pitchFamily="18" charset="0"/>
                        </a:rPr>
                        <m:t>)</m:t>
                      </m:r>
                      <m:r>
                        <a:rPr lang="en-US" i="1" spc="-5">
                          <a:latin typeface="Cambria Math" panose="02040503050406030204" pitchFamily="18" charset="0"/>
                          <a:ea typeface="Cambria Math" panose="02040503050406030204" pitchFamily="18" charset="0"/>
                        </a:rPr>
                        <m:t>=</m:t>
                      </m:r>
                      <m:r>
                        <a:rPr lang="en-US" b="0" i="1" spc="-5" smtClean="0">
                          <a:latin typeface="Cambria Math" panose="02040503050406030204" pitchFamily="18" charset="0"/>
                          <a:ea typeface="Cambria Math" panose="02040503050406030204" pitchFamily="18" charset="0"/>
                        </a:rPr>
                        <m:t>2</m:t>
                      </m:r>
                      <m:r>
                        <a:rPr lang="en-US" i="1" spc="-5">
                          <a:latin typeface="Cambria Math" panose="02040503050406030204" pitchFamily="18" charset="0"/>
                          <a:ea typeface="Cambria Math" panose="02040503050406030204" pitchFamily="18" charset="0"/>
                        </a:rPr>
                        <m:t>𝜌</m:t>
                      </m:r>
                      <m:r>
                        <a:rPr lang="en-US" i="1" spc="-5">
                          <a:latin typeface="Cambria Math" panose="02040503050406030204" pitchFamily="18" charset="0"/>
                          <a:ea typeface="Cambria Math" panose="02040503050406030204" pitchFamily="18" charset="0"/>
                        </a:rPr>
                        <m:t>𝑔</m:t>
                      </m:r>
                      <m:sSub>
                        <m:sSubPr>
                          <m:ctrlPr>
                            <a:rPr lang="en-US" i="1" spc="-5">
                              <a:latin typeface="Cambria Math" panose="02040503050406030204" pitchFamily="18" charset="0"/>
                              <a:ea typeface="Cambria Math" panose="02040503050406030204" pitchFamily="18" charset="0"/>
                            </a:rPr>
                          </m:ctrlPr>
                        </m:sSubPr>
                        <m:e>
                          <m:r>
                            <a:rPr lang="en-US" i="1" spc="-5">
                              <a:latin typeface="Cambria Math" panose="02040503050406030204" pitchFamily="18" charset="0"/>
                              <a:ea typeface="Cambria Math" panose="02040503050406030204" pitchFamily="18" charset="0"/>
                            </a:rPr>
                            <m:t>𝑦</m:t>
                          </m:r>
                        </m:e>
                        <m:sub>
                          <m:r>
                            <a:rPr lang="en-US" i="1" spc="-5">
                              <a:latin typeface="Cambria Math" panose="02040503050406030204" pitchFamily="18" charset="0"/>
                              <a:ea typeface="Cambria Math" panose="02040503050406030204" pitchFamily="18" charset="0"/>
                            </a:rPr>
                            <m:t>𝑗</m:t>
                          </m:r>
                        </m:sub>
                      </m:sSub>
                      <m:r>
                        <a:rPr lang="en-US" i="1" spc="-5">
                          <a:latin typeface="Cambria Math" panose="02040503050406030204" pitchFamily="18" charset="0"/>
                          <a:ea typeface="Cambria Math" panose="02040503050406030204" pitchFamily="18" charset="0"/>
                        </a:rPr>
                        <m:t>∆</m:t>
                      </m:r>
                      <m:r>
                        <a:rPr lang="en-US" i="1" spc="-5">
                          <a:latin typeface="Cambria Math" panose="02040503050406030204" pitchFamily="18" charset="0"/>
                          <a:ea typeface="Cambria Math" panose="02040503050406030204" pitchFamily="18" charset="0"/>
                        </a:rPr>
                        <m:t>𝑦</m:t>
                      </m:r>
                    </m:oMath>
                  </m:oMathPara>
                </a14:m>
                <a:endParaRPr lang="en-US" dirty="0"/>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113"/>
                </a:stretch>
              </a:blipFill>
            </p:spPr>
            <p:txBody>
              <a:bodyPr/>
              <a:lstStyle/>
              <a:p>
                <a:r>
                  <a:rPr lang="en-US">
                    <a:noFill/>
                  </a:rPr>
                  <a:t> </a:t>
                </a:r>
              </a:p>
            </p:txBody>
          </p:sp>
        </mc:Fallback>
      </mc:AlternateContent>
    </p:spTree>
    <p:extLst>
      <p:ext uri="{BB962C8B-B14F-4D97-AF65-F5344CB8AC3E}">
        <p14:creationId xmlns:p14="http://schemas.microsoft.com/office/powerpoint/2010/main" val="1144727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8.3  Fluid Pressure and </a:t>
            </a:r>
            <a:r>
              <a:rPr lang="en-US" sz="3100" dirty="0"/>
              <a:t>Force </a:t>
            </a:r>
            <a:r>
              <a:rPr lang="en-US" sz="3100" dirty="0" smtClean="0"/>
              <a:t>(6 </a:t>
            </a:r>
            <a:r>
              <a:rPr lang="en-US" sz="3100" dirty="0"/>
              <a:t>of 12)</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i="1" spc="-10" dirty="0"/>
                  <a:t>Ste</a:t>
                </a:r>
                <a:r>
                  <a:rPr lang="en-US" b="1" i="1" spc="-5" dirty="0"/>
                  <a:t>p </a:t>
                </a:r>
                <a:r>
                  <a:rPr lang="en-US" b="1" i="1" spc="-10" dirty="0"/>
                  <a:t>2</a:t>
                </a:r>
                <a:r>
                  <a:rPr lang="en-US" b="1" i="1" spc="-5" dirty="0"/>
                  <a:t>.</a:t>
                </a:r>
                <a:r>
                  <a:rPr lang="en-US" b="1" i="1" dirty="0"/>
                  <a:t> </a:t>
                </a:r>
                <a:r>
                  <a:rPr lang="en-US" b="1" i="1" spc="-5" dirty="0"/>
                  <a:t> </a:t>
                </a:r>
                <a:r>
                  <a:rPr lang="en-US" b="1" spc="-15" dirty="0"/>
                  <a:t>Approximat</a:t>
                </a:r>
                <a:r>
                  <a:rPr lang="en-US" b="1" spc="-5" dirty="0"/>
                  <a:t>e</a:t>
                </a:r>
                <a:r>
                  <a:rPr lang="en-US" b="1" dirty="0"/>
                  <a:t> </a:t>
                </a:r>
                <a:r>
                  <a:rPr lang="en-US" b="1" spc="-10" dirty="0"/>
                  <a:t>tota</a:t>
                </a:r>
                <a:r>
                  <a:rPr lang="en-US" b="1" spc="-5" dirty="0"/>
                  <a:t>l f</a:t>
                </a:r>
                <a:r>
                  <a:rPr lang="en-US" b="1" spc="-10" dirty="0"/>
                  <a:t>orc</a:t>
                </a:r>
                <a:r>
                  <a:rPr lang="en-US" b="1" spc="-5" dirty="0"/>
                  <a:t>e </a:t>
                </a:r>
                <a:r>
                  <a:rPr lang="en-US" b="1" spc="-10" dirty="0"/>
                  <a:t>a</a:t>
                </a:r>
                <a:r>
                  <a:rPr lang="en-US" b="1" spc="-5" dirty="0"/>
                  <a:t>s a </a:t>
                </a:r>
                <a:r>
                  <a:rPr lang="en-US" b="1" spc="-15" dirty="0"/>
                  <a:t>Rieman</a:t>
                </a:r>
                <a:r>
                  <a:rPr lang="en-US" b="1" spc="-10" dirty="0"/>
                  <a:t>n</a:t>
                </a:r>
                <a:r>
                  <a:rPr lang="en-US" b="1" dirty="0"/>
                  <a:t> </a:t>
                </a:r>
                <a:r>
                  <a:rPr lang="en-US" b="1" spc="-10" dirty="0"/>
                  <a:t>sum and e</a:t>
                </a:r>
                <a:r>
                  <a:rPr lang="en-US" b="1" spc="-10" dirty="0">
                    <a:latin typeface="Times New Roman"/>
                    <a:cs typeface="Times New Roman"/>
                  </a:rPr>
                  <a:t>valuat</a:t>
                </a:r>
                <a:r>
                  <a:rPr lang="en-US" b="1" spc="-5" dirty="0">
                    <a:latin typeface="Times New Roman"/>
                    <a:cs typeface="Times New Roman"/>
                  </a:rPr>
                  <a:t>e</a:t>
                </a:r>
                <a:r>
                  <a:rPr lang="en-US" b="1" dirty="0">
                    <a:latin typeface="Times New Roman"/>
                    <a:cs typeface="Times New Roman"/>
                  </a:rPr>
                  <a:t> </a:t>
                </a:r>
                <a:r>
                  <a:rPr lang="en-US" b="1" spc="-5" dirty="0">
                    <a:latin typeface="Times New Roman"/>
                    <a:cs typeface="Times New Roman"/>
                  </a:rPr>
                  <a:t>t</a:t>
                </a:r>
                <a:r>
                  <a:rPr lang="en-US" b="1" spc="-10" dirty="0">
                    <a:latin typeface="Times New Roman"/>
                    <a:cs typeface="Times New Roman"/>
                  </a:rPr>
                  <a:t>ota</a:t>
                </a:r>
                <a:r>
                  <a:rPr lang="en-US" b="1" spc="-5" dirty="0">
                    <a:latin typeface="Times New Roman"/>
                    <a:cs typeface="Times New Roman"/>
                  </a:rPr>
                  <a:t>l </a:t>
                </a:r>
                <a:r>
                  <a:rPr lang="en-US" b="1" spc="-10" dirty="0">
                    <a:latin typeface="Times New Roman"/>
                    <a:cs typeface="Times New Roman"/>
                  </a:rPr>
                  <a:t>forc</a:t>
                </a:r>
                <a:r>
                  <a:rPr lang="en-US" b="1" spc="-5" dirty="0">
                    <a:latin typeface="Times New Roman"/>
                    <a:cs typeface="Times New Roman"/>
                  </a:rPr>
                  <a:t>e </a:t>
                </a:r>
                <a:r>
                  <a:rPr lang="en-US" b="1" spc="-10" dirty="0">
                    <a:latin typeface="Times New Roman"/>
                    <a:cs typeface="Times New Roman"/>
                  </a:rPr>
                  <a:t>a</a:t>
                </a:r>
                <a:r>
                  <a:rPr lang="en-US" b="1" spc="-5" dirty="0">
                    <a:latin typeface="Times New Roman"/>
                    <a:cs typeface="Times New Roman"/>
                  </a:rPr>
                  <a:t>s </a:t>
                </a:r>
                <a:r>
                  <a:rPr lang="en-US" b="1" spc="-10" dirty="0">
                    <a:latin typeface="Times New Roman"/>
                    <a:cs typeface="Times New Roman"/>
                  </a:rPr>
                  <a:t>an</a:t>
                </a:r>
                <a:r>
                  <a:rPr lang="en-US" b="1" spc="-5" dirty="0">
                    <a:latin typeface="Times New Roman"/>
                    <a:cs typeface="Times New Roman"/>
                  </a:rPr>
                  <a:t> </a:t>
                </a:r>
                <a:r>
                  <a:rPr lang="en-US" b="1" spc="-10" dirty="0">
                    <a:latin typeface="Times New Roman"/>
                    <a:cs typeface="Times New Roman"/>
                  </a:rPr>
                  <a:t>integral.</a:t>
                </a:r>
                <a:endParaRPr lang="en-US" dirty="0">
                  <a:latin typeface="Times New Roman"/>
                  <a:cs typeface="Times New Roman"/>
                </a:endParaRPr>
              </a:p>
              <a:p>
                <a:pPr marL="0" marR="5080" indent="0" algn="just">
                  <a:lnSpc>
                    <a:spcPct val="100000"/>
                  </a:lnSpc>
                  <a:buNone/>
                </a:pPr>
                <a:endParaRPr lang="en-US" b="0" i="1" spc="-35" dirty="0">
                  <a:latin typeface="Cambria Math" panose="02040503050406030204" pitchFamily="18" charset="0"/>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pc="-35" dirty="0" smtClean="0">
                          <a:latin typeface="Cambria Math" panose="02040503050406030204" pitchFamily="18" charset="0"/>
                        </a:rPr>
                        <m:t>𝐹</m:t>
                      </m:r>
                      <m:r>
                        <a:rPr lang="en-US" b="0" i="1" spc="-35" dirty="0" smtClean="0">
                          <a:latin typeface="Cambria Math" panose="02040503050406030204" pitchFamily="18" charset="0"/>
                        </a:rPr>
                        <m:t>=</m:t>
                      </m:r>
                      <m:sSub>
                        <m:sSubPr>
                          <m:ctrlPr>
                            <a:rPr lang="en-US" b="0" i="1" spc="-35" dirty="0" smtClean="0">
                              <a:solidFill>
                                <a:schemeClr val="tx1"/>
                              </a:solidFill>
                              <a:latin typeface="Cambria Math" panose="02040503050406030204" pitchFamily="18" charset="0"/>
                            </a:rPr>
                          </m:ctrlPr>
                        </m:sSubPr>
                        <m:e>
                          <m:r>
                            <a:rPr lang="en-US" b="0" i="1" spc="-35" dirty="0" smtClean="0">
                              <a:solidFill>
                                <a:schemeClr val="tx1"/>
                              </a:solidFill>
                              <a:latin typeface="Cambria Math" panose="02040503050406030204" pitchFamily="18" charset="0"/>
                            </a:rPr>
                            <m:t>𝐹</m:t>
                          </m:r>
                        </m:e>
                        <m:sub>
                          <m:r>
                            <a:rPr lang="en-US" b="0" i="1" spc="-35" dirty="0" smtClean="0">
                              <a:solidFill>
                                <a:schemeClr val="tx1"/>
                              </a:solidFill>
                              <a:latin typeface="Cambria Math" panose="02040503050406030204" pitchFamily="18" charset="0"/>
                            </a:rPr>
                            <m:t>1</m:t>
                          </m:r>
                        </m:sub>
                      </m:sSub>
                      <m:r>
                        <a:rPr lang="en-US" b="0" i="1" spc="-35" dirty="0" smtClean="0">
                          <a:solidFill>
                            <a:schemeClr val="tx1"/>
                          </a:solidFill>
                          <a:latin typeface="Cambria Math" panose="02040503050406030204" pitchFamily="18" charset="0"/>
                        </a:rPr>
                        <m:t>+</m:t>
                      </m:r>
                      <m:sSub>
                        <m:sSubPr>
                          <m:ctrlPr>
                            <a:rPr lang="en-US" b="0" i="1" spc="-35" dirty="0" smtClean="0">
                              <a:solidFill>
                                <a:schemeClr val="tx1"/>
                              </a:solidFill>
                              <a:latin typeface="Cambria Math" panose="02040503050406030204" pitchFamily="18" charset="0"/>
                            </a:rPr>
                          </m:ctrlPr>
                        </m:sSubPr>
                        <m:e>
                          <m:r>
                            <a:rPr lang="en-US" b="0" i="1" spc="-35" dirty="0" smtClean="0">
                              <a:solidFill>
                                <a:schemeClr val="tx1"/>
                              </a:solidFill>
                              <a:latin typeface="Cambria Math" panose="02040503050406030204" pitchFamily="18" charset="0"/>
                            </a:rPr>
                            <m:t>𝐹</m:t>
                          </m:r>
                        </m:e>
                        <m:sub>
                          <m:r>
                            <a:rPr lang="en-US" b="0" i="1" spc="-35" dirty="0" smtClean="0">
                              <a:solidFill>
                                <a:schemeClr val="tx1"/>
                              </a:solidFill>
                              <a:latin typeface="Cambria Math" panose="02040503050406030204" pitchFamily="18" charset="0"/>
                            </a:rPr>
                            <m:t>2</m:t>
                          </m:r>
                        </m:sub>
                      </m:sSub>
                      <m:r>
                        <a:rPr lang="en-US" b="0" i="1" spc="-35" dirty="0" smtClean="0">
                          <a:solidFill>
                            <a:schemeClr val="tx1"/>
                          </a:solidFill>
                          <a:latin typeface="Cambria Math" panose="02040503050406030204" pitchFamily="18" charset="0"/>
                        </a:rPr>
                        <m:t>+</m:t>
                      </m:r>
                      <m:r>
                        <a:rPr lang="en-US" b="0" i="1" spc="-35" dirty="0" smtClean="0">
                          <a:solidFill>
                            <a:schemeClr val="tx1"/>
                          </a:solidFill>
                          <a:latin typeface="Cambria Math" panose="02040503050406030204" pitchFamily="18" charset="0"/>
                          <a:ea typeface="Cambria Math" panose="02040503050406030204" pitchFamily="18" charset="0"/>
                        </a:rPr>
                        <m:t>⋯+</m:t>
                      </m:r>
                      <m:sSub>
                        <m:sSubPr>
                          <m:ctrlPr>
                            <a:rPr lang="en-US" b="0" i="1" spc="-35" dirty="0" smtClean="0">
                              <a:solidFill>
                                <a:schemeClr val="tx1"/>
                              </a:solidFill>
                              <a:latin typeface="Cambria Math" panose="02040503050406030204" pitchFamily="18" charset="0"/>
                              <a:ea typeface="Cambria Math" panose="02040503050406030204" pitchFamily="18" charset="0"/>
                            </a:rPr>
                          </m:ctrlPr>
                        </m:sSubPr>
                        <m:e>
                          <m:r>
                            <a:rPr lang="en-US" b="0" i="1" spc="-35" dirty="0" smtClean="0">
                              <a:solidFill>
                                <a:schemeClr val="tx1"/>
                              </a:solidFill>
                              <a:latin typeface="Cambria Math" panose="02040503050406030204" pitchFamily="18" charset="0"/>
                              <a:ea typeface="Cambria Math" panose="02040503050406030204" pitchFamily="18" charset="0"/>
                            </a:rPr>
                            <m:t>𝐹</m:t>
                          </m:r>
                        </m:e>
                        <m:sub>
                          <m:r>
                            <a:rPr lang="en-US" b="0" i="1" spc="-35" dirty="0" smtClean="0">
                              <a:solidFill>
                                <a:schemeClr val="tx1"/>
                              </a:solidFill>
                              <a:latin typeface="Cambria Math" panose="02040503050406030204" pitchFamily="18" charset="0"/>
                              <a:ea typeface="Cambria Math" panose="02040503050406030204" pitchFamily="18" charset="0"/>
                            </a:rPr>
                            <m:t>𝑁</m:t>
                          </m:r>
                        </m:sub>
                      </m:sSub>
                      <m:r>
                        <m:rPr>
                          <m:nor/>
                        </m:rPr>
                        <a:rPr lang="en-US" b="0" i="1" spc="-35" dirty="0" smtClean="0">
                          <a:solidFill>
                            <a:schemeClr val="tx1"/>
                          </a:solidFill>
                        </a:rPr>
                        <m:t> = </m:t>
                      </m:r>
                      <m:r>
                        <m:rPr>
                          <m:nor/>
                        </m:rPr>
                        <a:rPr lang="en-US" i="1" spc="-35" dirty="0">
                          <a:solidFill>
                            <a:schemeClr val="tx1"/>
                          </a:solidFill>
                        </a:rPr>
                        <m:t>ρ</m:t>
                      </m:r>
                      <m:r>
                        <m:rPr>
                          <m:nor/>
                        </m:rPr>
                        <a:rPr lang="en-US" i="1" spc="25" dirty="0">
                          <a:solidFill>
                            <a:schemeClr val="tx1"/>
                          </a:solidFill>
                        </a:rPr>
                        <m:t>g</m:t>
                      </m:r>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 </m:t>
                          </m:r>
                        </m:sup>
                        <m:e>
                          <m:r>
                            <m:rPr>
                              <m:nor/>
                            </m:rPr>
                            <a:rPr lang="en-US" spc="50" dirty="0">
                              <a:solidFill>
                                <a:schemeClr val="tx1"/>
                              </a:solidFill>
                            </a:rPr>
                            <m:t>2</m:t>
                          </m:r>
                          <m:r>
                            <m:rPr>
                              <m:nor/>
                            </m:rPr>
                            <a:rPr lang="en-US" i="1" spc="105" dirty="0">
                              <a:solidFill>
                                <a:schemeClr val="tx1"/>
                              </a:solidFill>
                            </a:rPr>
                            <m:t>y</m:t>
                          </m:r>
                          <m:r>
                            <m:rPr>
                              <m:nor/>
                            </m:rPr>
                            <a:rPr lang="en-US" i="1" baseline="-25000" dirty="0">
                              <a:solidFill>
                                <a:schemeClr val="tx1"/>
                              </a:solidFill>
                            </a:rPr>
                            <m:t>j</m:t>
                          </m:r>
                          <m:r>
                            <m:rPr>
                              <m:nor/>
                            </m:rPr>
                            <a:rPr lang="en-US" i="1" spc="-97" baseline="-11111" dirty="0">
                              <a:solidFill>
                                <a:schemeClr val="tx1"/>
                              </a:solidFill>
                            </a:rPr>
                            <m:t> </m:t>
                          </m:r>
                          <m:r>
                            <m:rPr>
                              <m:nor/>
                            </m:rPr>
                            <a:rPr lang="en-US" i="1" spc="-110" dirty="0">
                              <a:solidFill>
                                <a:schemeClr val="tx1"/>
                              </a:solidFill>
                              <a:ea typeface="Cambria Math" panose="02040503050406030204" pitchFamily="18" charset="0"/>
                            </a:rPr>
                            <m:t>∆ </m:t>
                          </m:r>
                          <m:r>
                            <m:rPr>
                              <m:nor/>
                            </m:rPr>
                            <a:rPr lang="en-US" i="1" spc="-5" dirty="0">
                              <a:solidFill>
                                <a:schemeClr val="tx1"/>
                              </a:solidFill>
                            </a:rPr>
                            <m:t>y</m:t>
                          </m:r>
                          <m:r>
                            <m:rPr>
                              <m:nor/>
                            </m:rPr>
                            <a:rPr lang="en-US" dirty="0">
                              <a:solidFill>
                                <a:schemeClr val="tx1"/>
                              </a:solidFill>
                            </a:rPr>
                            <m:t> </m:t>
                          </m:r>
                        </m:e>
                      </m:nary>
                    </m:oMath>
                  </m:oMathPara>
                </a14:m>
                <a:endParaRPr lang="en-US" dirty="0">
                  <a:solidFill>
                    <a:schemeClr val="tx1"/>
                  </a:solidFill>
                </a:endParaRPr>
              </a:p>
              <a:p>
                <a:pPr marL="0" indent="0">
                  <a:lnSpc>
                    <a:spcPct val="100000"/>
                  </a:lnSpc>
                  <a:buNone/>
                  <a:tabLst>
                    <a:tab pos="4165600" algn="l"/>
                  </a:tabLst>
                </a:pPr>
                <a:r>
                  <a:rPr lang="en-US" spc="-15" dirty="0">
                    <a:solidFill>
                      <a:schemeClr val="tx1"/>
                    </a:solidFill>
                  </a:rPr>
                  <a:t>Th</a:t>
                </a:r>
                <a:r>
                  <a:rPr lang="en-US" spc="-5" dirty="0">
                    <a:solidFill>
                      <a:schemeClr val="tx1"/>
                    </a:solidFill>
                  </a:rPr>
                  <a:t>e</a:t>
                </a:r>
                <a:r>
                  <a:rPr lang="en-US" spc="60" dirty="0">
                    <a:solidFill>
                      <a:schemeClr val="tx1"/>
                    </a:solidFill>
                  </a:rPr>
                  <a:t> </a:t>
                </a:r>
                <a:r>
                  <a:rPr lang="en-US" spc="-5" dirty="0">
                    <a:solidFill>
                      <a:schemeClr val="tx1"/>
                    </a:solidFill>
                  </a:rPr>
                  <a:t>s</a:t>
                </a:r>
                <a:r>
                  <a:rPr lang="en-US" spc="-10" dirty="0">
                    <a:solidFill>
                      <a:schemeClr val="tx1"/>
                    </a:solidFill>
                  </a:rPr>
                  <a:t>um</a:t>
                </a:r>
                <a:r>
                  <a:rPr lang="en-US" spc="60" dirty="0">
                    <a:solidFill>
                      <a:schemeClr val="tx1"/>
                    </a:solidFill>
                  </a:rPr>
                  <a:t> </a:t>
                </a:r>
                <a:r>
                  <a:rPr lang="en-US" spc="-10" dirty="0">
                    <a:solidFill>
                      <a:schemeClr val="tx1"/>
                    </a:solidFill>
                  </a:rPr>
                  <a:t>o</a:t>
                </a:r>
                <a:r>
                  <a:rPr lang="en-US" spc="-5" dirty="0">
                    <a:solidFill>
                      <a:schemeClr val="tx1"/>
                    </a:solidFill>
                  </a:rPr>
                  <a:t>n</a:t>
                </a:r>
                <a:r>
                  <a:rPr lang="en-US" spc="60" dirty="0">
                    <a:solidFill>
                      <a:schemeClr val="tx1"/>
                    </a:solidFill>
                  </a:rPr>
                  <a:t> </a:t>
                </a:r>
                <a:r>
                  <a:rPr lang="en-US" spc="-10" dirty="0">
                    <a:solidFill>
                      <a:schemeClr val="tx1"/>
                    </a:solidFill>
                  </a:rPr>
                  <a:t>th</a:t>
                </a:r>
                <a:r>
                  <a:rPr lang="en-US" spc="-5" dirty="0">
                    <a:solidFill>
                      <a:schemeClr val="tx1"/>
                    </a:solidFill>
                  </a:rPr>
                  <a:t>e</a:t>
                </a:r>
                <a:r>
                  <a:rPr lang="en-US" spc="60" dirty="0">
                    <a:solidFill>
                      <a:schemeClr val="tx1"/>
                    </a:solidFill>
                  </a:rPr>
                  <a:t> </a:t>
                </a:r>
                <a:r>
                  <a:rPr lang="en-US" spc="-5" dirty="0">
                    <a:solidFill>
                      <a:schemeClr val="tx1"/>
                    </a:solidFill>
                  </a:rPr>
                  <a:t>r</a:t>
                </a:r>
                <a:r>
                  <a:rPr lang="en-US" spc="-10" dirty="0">
                    <a:solidFill>
                      <a:schemeClr val="tx1"/>
                    </a:solidFill>
                  </a:rPr>
                  <a:t>igh</a:t>
                </a:r>
                <a:r>
                  <a:rPr lang="en-US" spc="-5" dirty="0">
                    <a:solidFill>
                      <a:schemeClr val="tx1"/>
                    </a:solidFill>
                  </a:rPr>
                  <a:t>t</a:t>
                </a:r>
                <a:r>
                  <a:rPr lang="en-US" spc="60" dirty="0">
                    <a:solidFill>
                      <a:schemeClr val="tx1"/>
                    </a:solidFill>
                  </a:rPr>
                  <a:t> </a:t>
                </a:r>
                <a:r>
                  <a:rPr lang="en-US" spc="-10" dirty="0">
                    <a:solidFill>
                      <a:schemeClr val="tx1"/>
                    </a:solidFill>
                  </a:rPr>
                  <a:t>i</a:t>
                </a:r>
                <a:r>
                  <a:rPr lang="en-US" spc="-5" dirty="0">
                    <a:solidFill>
                      <a:schemeClr val="tx1"/>
                    </a:solidFill>
                  </a:rPr>
                  <a:t>s</a:t>
                </a:r>
                <a:r>
                  <a:rPr lang="en-US" spc="60" dirty="0">
                    <a:solidFill>
                      <a:schemeClr val="tx1"/>
                    </a:solidFill>
                  </a:rPr>
                  <a:t> </a:t>
                </a:r>
                <a:r>
                  <a:rPr lang="en-US" spc="-5" dirty="0">
                    <a:solidFill>
                      <a:schemeClr val="tx1"/>
                    </a:solidFill>
                  </a:rPr>
                  <a:t>a</a:t>
                </a:r>
                <a:r>
                  <a:rPr lang="en-US" spc="60" dirty="0">
                    <a:solidFill>
                      <a:schemeClr val="tx1"/>
                    </a:solidFill>
                  </a:rPr>
                  <a:t> </a:t>
                </a:r>
                <a:r>
                  <a:rPr lang="en-US" spc="-15" dirty="0">
                    <a:solidFill>
                      <a:schemeClr val="tx1"/>
                    </a:solidFill>
                  </a:rPr>
                  <a:t>Rieman</a:t>
                </a:r>
                <a:r>
                  <a:rPr lang="en-US" spc="-5" dirty="0">
                    <a:solidFill>
                      <a:schemeClr val="tx1"/>
                    </a:solidFill>
                  </a:rPr>
                  <a:t>n</a:t>
                </a:r>
                <a:r>
                  <a:rPr lang="en-US" spc="65" dirty="0">
                    <a:solidFill>
                      <a:schemeClr val="tx1"/>
                    </a:solidFill>
                  </a:rPr>
                  <a:t> </a:t>
                </a:r>
                <a:r>
                  <a:rPr lang="en-US" spc="-10" dirty="0">
                    <a:solidFill>
                      <a:schemeClr val="tx1"/>
                    </a:solidFill>
                  </a:rPr>
                  <a:t>sum</a:t>
                </a:r>
                <a:r>
                  <a:rPr lang="en-US" spc="60"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60" dirty="0">
                    <a:solidFill>
                      <a:schemeClr val="tx1"/>
                    </a:solidFill>
                  </a:rPr>
                  <a:t> </a:t>
                </a:r>
                <a:r>
                  <a:rPr lang="en-US" spc="-10" dirty="0">
                    <a:solidFill>
                      <a:schemeClr val="tx1"/>
                    </a:solidFill>
                  </a:rPr>
                  <a:t>converge</a:t>
                </a:r>
                <a:r>
                  <a:rPr lang="en-US" spc="-5" dirty="0">
                    <a:solidFill>
                      <a:schemeClr val="tx1"/>
                    </a:solidFill>
                  </a:rPr>
                  <a:t>s</a:t>
                </a:r>
                <a:r>
                  <a:rPr lang="en-US" spc="65" dirty="0">
                    <a:solidFill>
                      <a:schemeClr val="tx1"/>
                    </a:solidFill>
                  </a:rPr>
                  <a:t> </a:t>
                </a:r>
                <a:r>
                  <a:rPr lang="en-US" spc="-10" dirty="0">
                    <a:solidFill>
                      <a:schemeClr val="tx1"/>
                    </a:solidFill>
                  </a:rPr>
                  <a:t>t</a:t>
                </a:r>
                <a:r>
                  <a:rPr lang="en-US" spc="-5" dirty="0">
                    <a:solidFill>
                      <a:schemeClr val="tx1"/>
                    </a:solidFill>
                  </a:rPr>
                  <a:t>o</a:t>
                </a:r>
                <a:r>
                  <a:rPr lang="en-US" spc="60" dirty="0">
                    <a:solidFill>
                      <a:schemeClr val="tx1"/>
                    </a:solidFill>
                  </a:rPr>
                  <a:t> </a:t>
                </a:r>
                <a:r>
                  <a:rPr lang="en-US" spc="-10" dirty="0">
                    <a:solidFill>
                      <a:schemeClr val="tx1"/>
                    </a:solidFill>
                  </a:rPr>
                  <a:t>th</a:t>
                </a:r>
                <a:r>
                  <a:rPr lang="en-US" spc="-5" dirty="0">
                    <a:solidFill>
                      <a:schemeClr val="tx1"/>
                    </a:solidFill>
                  </a:rPr>
                  <a:t>e</a:t>
                </a:r>
                <a:r>
                  <a:rPr lang="en-US" spc="60" dirty="0">
                    <a:solidFill>
                      <a:schemeClr val="tx1"/>
                    </a:solidFill>
                  </a:rPr>
                  <a:t> </a:t>
                </a:r>
                <a:r>
                  <a:rPr lang="en-US" spc="-5" dirty="0">
                    <a:solidFill>
                      <a:schemeClr val="tx1"/>
                    </a:solidFill>
                  </a:rPr>
                  <a:t>i</a:t>
                </a:r>
                <a:r>
                  <a:rPr lang="en-US" spc="-10" dirty="0">
                    <a:solidFill>
                      <a:schemeClr val="tx1"/>
                    </a:solidFill>
                  </a:rPr>
                  <a:t>ntegra</a:t>
                </a:r>
                <a:r>
                  <a:rPr lang="en-US" spc="-5" dirty="0">
                    <a:solidFill>
                      <a:schemeClr val="tx1"/>
                    </a:solidFill>
                  </a:rPr>
                  <a:t>l</a:t>
                </a:r>
                <a:r>
                  <a:rPr lang="en-US" spc="60" dirty="0">
                    <a:solidFill>
                      <a:schemeClr val="tx1"/>
                    </a:solidFill>
                  </a:rPr>
                  <a:t> </a:t>
                </a:r>
              </a:p>
              <a:p>
                <a:pPr marL="0" indent="0">
                  <a:lnSpc>
                    <a:spcPct val="100000"/>
                  </a:lnSpc>
                  <a:buNone/>
                  <a:tabLst>
                    <a:tab pos="4165600" algn="l"/>
                  </a:tabLst>
                </a:pPr>
                <a14:m>
                  <m:oMathPara xmlns:m="http://schemas.openxmlformats.org/officeDocument/2006/math">
                    <m:oMathParaPr>
                      <m:jc m:val="centerGroup"/>
                    </m:oMathParaPr>
                    <m:oMath xmlns:m="http://schemas.openxmlformats.org/officeDocument/2006/math">
                      <m:r>
                        <m:rPr>
                          <m:nor/>
                        </m:rPr>
                        <a:rPr lang="en-US" b="0" i="1" spc="-35" dirty="0" smtClean="0">
                          <a:solidFill>
                            <a:schemeClr val="tx1"/>
                          </a:solidFill>
                        </a:rPr>
                        <m:t>F</m:t>
                      </m:r>
                      <m:r>
                        <m:rPr>
                          <m:nor/>
                        </m:rPr>
                        <a:rPr lang="en-US" b="0" i="1" spc="-35" dirty="0" smtClean="0">
                          <a:solidFill>
                            <a:schemeClr val="tx1"/>
                          </a:solidFill>
                        </a:rPr>
                        <m:t> = </m:t>
                      </m:r>
                      <m:r>
                        <m:rPr>
                          <m:nor/>
                        </m:rPr>
                        <a:rPr lang="en-US" i="1" spc="-35" dirty="0">
                          <a:solidFill>
                            <a:schemeClr val="tx1"/>
                          </a:solidFill>
                        </a:rPr>
                        <m:t>ρ</m:t>
                      </m:r>
                      <m:r>
                        <m:rPr>
                          <m:nor/>
                        </m:rPr>
                        <a:rPr lang="en-US" i="1" spc="25" dirty="0">
                          <a:solidFill>
                            <a:schemeClr val="tx1"/>
                          </a:solidFill>
                        </a:rPr>
                        <m:t>g</m:t>
                      </m:r>
                      <m:nary>
                        <m:naryPr>
                          <m:ctrlPr>
                            <a:rPr lang="en-US" i="1" spc="-35" smtClean="0">
                              <a:solidFill>
                                <a:schemeClr val="tx1"/>
                              </a:solidFill>
                              <a:latin typeface="Cambria Math" panose="02040503050406030204" pitchFamily="18" charset="0"/>
                              <a:cs typeface="Verdana"/>
                            </a:rPr>
                          </m:ctrlPr>
                        </m:naryPr>
                        <m:sub>
                          <m:r>
                            <a:rPr lang="en-US" b="0" i="1" spc="-35" smtClean="0">
                              <a:solidFill>
                                <a:schemeClr val="tx1"/>
                              </a:solidFill>
                              <a:latin typeface="Cambria Math" panose="02040503050406030204" pitchFamily="18" charset="0"/>
                              <a:cs typeface="Verdana"/>
                            </a:rPr>
                            <m:t>3</m:t>
                          </m:r>
                        </m:sub>
                        <m:sup>
                          <m:r>
                            <a:rPr lang="en-US" b="0" i="1" spc="-35" smtClean="0">
                              <a:solidFill>
                                <a:schemeClr val="tx1"/>
                              </a:solidFill>
                              <a:latin typeface="Cambria Math" panose="02040503050406030204" pitchFamily="18" charset="0"/>
                              <a:cs typeface="Verdana"/>
                            </a:rPr>
                            <m:t>8</m:t>
                          </m:r>
                        </m:sup>
                        <m:e>
                          <m:r>
                            <m:rPr>
                              <m:nor/>
                            </m:rPr>
                            <a:rPr lang="en-US" spc="50" dirty="0">
                              <a:solidFill>
                                <a:schemeClr val="tx1"/>
                              </a:solidFill>
                            </a:rPr>
                            <m:t>2</m:t>
                          </m:r>
                          <m:r>
                            <m:rPr>
                              <m:nor/>
                            </m:rPr>
                            <a:rPr lang="en-US" i="1" spc="-5" dirty="0">
                              <a:solidFill>
                                <a:schemeClr val="tx1"/>
                              </a:solidFill>
                            </a:rPr>
                            <m:t>y</m:t>
                          </m:r>
                          <m:r>
                            <m:rPr>
                              <m:nor/>
                            </m:rPr>
                            <a:rPr lang="en-US" i="1" spc="-35" dirty="0">
                              <a:solidFill>
                                <a:schemeClr val="tx1"/>
                              </a:solidFill>
                            </a:rPr>
                            <m:t> </m:t>
                          </m:r>
                          <m:r>
                            <m:rPr>
                              <m:nor/>
                            </m:rPr>
                            <a:rPr lang="en-US" i="1" spc="85" dirty="0">
                              <a:solidFill>
                                <a:schemeClr val="tx1"/>
                              </a:solidFill>
                            </a:rPr>
                            <m:t>d</m:t>
                          </m:r>
                          <m:r>
                            <m:rPr>
                              <m:nor/>
                            </m:rPr>
                            <a:rPr lang="en-US" i="1" spc="45" dirty="0">
                              <a:solidFill>
                                <a:schemeClr val="tx1"/>
                              </a:solidFill>
                            </a:rPr>
                            <m:t>y</m:t>
                          </m:r>
                        </m:e>
                      </m:nary>
                      <m:r>
                        <a:rPr lang="en-US" b="0" i="1" spc="-35" smtClean="0">
                          <a:solidFill>
                            <a:schemeClr val="tx1"/>
                          </a:solidFill>
                          <a:latin typeface="Cambria Math" panose="02040503050406030204" pitchFamily="18" charset="0"/>
                          <a:cs typeface="Verdana"/>
                        </a:rPr>
                        <m:t>=</m:t>
                      </m:r>
                      <m:r>
                        <a:rPr lang="en-US" b="0" i="1" spc="-35" smtClean="0">
                          <a:solidFill>
                            <a:schemeClr val="tx1"/>
                          </a:solidFill>
                          <a:latin typeface="Cambria Math" panose="02040503050406030204" pitchFamily="18" charset="0"/>
                          <a:ea typeface="Cambria Math" panose="02040503050406030204" pitchFamily="18" charset="0"/>
                          <a:cs typeface="Verdana"/>
                        </a:rPr>
                        <m:t>𝜌</m:t>
                      </m:r>
                      <m:r>
                        <a:rPr lang="en-US" b="0" i="1" spc="-35" smtClean="0">
                          <a:solidFill>
                            <a:schemeClr val="tx1"/>
                          </a:solidFill>
                          <a:latin typeface="Cambria Math" panose="02040503050406030204" pitchFamily="18" charset="0"/>
                          <a:ea typeface="Cambria Math" panose="02040503050406030204" pitchFamily="18" charset="0"/>
                          <a:cs typeface="Verdana"/>
                        </a:rPr>
                        <m:t>𝑔</m:t>
                      </m:r>
                      <m:sSup>
                        <m:sSupPr>
                          <m:ctrlPr>
                            <a:rPr lang="en-US" b="0" i="1" spc="-35" smtClean="0">
                              <a:solidFill>
                                <a:schemeClr val="tx1"/>
                              </a:solidFill>
                              <a:latin typeface="Cambria Math" panose="02040503050406030204" pitchFamily="18" charset="0"/>
                              <a:ea typeface="Cambria Math" panose="02040503050406030204" pitchFamily="18" charset="0"/>
                              <a:cs typeface="Verdana"/>
                            </a:rPr>
                          </m:ctrlPr>
                        </m:sSupPr>
                        <m:e>
                          <m:r>
                            <a:rPr lang="en-US" b="0" i="1" spc="-35" smtClean="0">
                              <a:solidFill>
                                <a:schemeClr val="tx1"/>
                              </a:solidFill>
                              <a:latin typeface="Cambria Math" panose="02040503050406030204" pitchFamily="18" charset="0"/>
                              <a:ea typeface="Cambria Math" panose="02040503050406030204" pitchFamily="18" charset="0"/>
                              <a:cs typeface="Verdana"/>
                            </a:rPr>
                            <m:t>𝑦</m:t>
                          </m:r>
                        </m:e>
                        <m:sup>
                          <m:r>
                            <a:rPr lang="en-US" b="0" i="1" spc="-35" smtClean="0">
                              <a:solidFill>
                                <a:schemeClr val="tx1"/>
                              </a:solidFill>
                              <a:latin typeface="Cambria Math" panose="02040503050406030204" pitchFamily="18" charset="0"/>
                              <a:ea typeface="Cambria Math" panose="02040503050406030204" pitchFamily="18" charset="0"/>
                              <a:cs typeface="Verdana"/>
                            </a:rPr>
                            <m:t>2</m:t>
                          </m:r>
                        </m:sup>
                      </m:sSup>
                      <m:sSubSup>
                        <m:sSubSupPr>
                          <m:ctrlPr>
                            <a:rPr lang="en-US" b="0" i="1" spc="-35" smtClean="0">
                              <a:solidFill>
                                <a:schemeClr val="tx1"/>
                              </a:solidFill>
                              <a:latin typeface="Cambria Math" panose="02040503050406030204" pitchFamily="18" charset="0"/>
                              <a:ea typeface="Cambria Math" panose="02040503050406030204" pitchFamily="18" charset="0"/>
                              <a:cs typeface="Verdana"/>
                            </a:rPr>
                          </m:ctrlPr>
                        </m:sSubSupPr>
                        <m:e>
                          <m:r>
                            <a:rPr lang="en-US" b="0" i="1" spc="-35" smtClean="0">
                              <a:solidFill>
                                <a:schemeClr val="tx1"/>
                              </a:solidFill>
                              <a:latin typeface="Cambria Math" panose="02040503050406030204" pitchFamily="18" charset="0"/>
                              <a:ea typeface="Cambria Math" panose="02040503050406030204" pitchFamily="18" charset="0"/>
                              <a:cs typeface="Verdana"/>
                            </a:rPr>
                            <m:t>|</m:t>
                          </m:r>
                        </m:e>
                        <m:sub>
                          <m:r>
                            <a:rPr lang="en-US" b="0" i="1" spc="-35" smtClean="0">
                              <a:solidFill>
                                <a:schemeClr val="tx1"/>
                              </a:solidFill>
                              <a:latin typeface="Cambria Math" panose="02040503050406030204" pitchFamily="18" charset="0"/>
                              <a:ea typeface="Cambria Math" panose="02040503050406030204" pitchFamily="18" charset="0"/>
                              <a:cs typeface="Verdana"/>
                            </a:rPr>
                            <m:t>3</m:t>
                          </m:r>
                        </m:sub>
                        <m:sup>
                          <m:r>
                            <a:rPr lang="en-US" b="0" i="1" spc="-35" smtClean="0">
                              <a:solidFill>
                                <a:schemeClr val="tx1"/>
                              </a:solidFill>
                              <a:latin typeface="Cambria Math" panose="02040503050406030204" pitchFamily="18" charset="0"/>
                              <a:ea typeface="Cambria Math" panose="02040503050406030204" pitchFamily="18" charset="0"/>
                              <a:cs typeface="Verdana"/>
                            </a:rPr>
                            <m:t>8</m:t>
                          </m:r>
                        </m:sup>
                      </m:sSubSup>
                      <m:r>
                        <m:rPr>
                          <m:nor/>
                        </m:rPr>
                        <a:rPr lang="fr-FR" spc="-25" dirty="0" smtClean="0">
                          <a:solidFill>
                            <a:schemeClr val="tx1"/>
                          </a:solidFill>
                          <a:latin typeface="Lucida Sans Unicode"/>
                          <a:cs typeface="Lucida Sans Unicode"/>
                        </a:rPr>
                        <m:t>=</m:t>
                      </m:r>
                      <m:r>
                        <m:rPr>
                          <m:nor/>
                        </m:rPr>
                        <a:rPr lang="fr-FR" spc="-40" dirty="0" smtClean="0">
                          <a:solidFill>
                            <a:schemeClr val="tx1"/>
                          </a:solidFill>
                          <a:latin typeface="Lucida Sans Unicode"/>
                          <a:cs typeface="Lucida Sans Unicode"/>
                        </a:rPr>
                        <m:t> </m:t>
                      </m:r>
                      <m:r>
                        <m:rPr>
                          <m:nor/>
                        </m:rPr>
                        <a:rPr lang="fr-FR" spc="-5" dirty="0" smtClean="0">
                          <a:solidFill>
                            <a:schemeClr val="tx1"/>
                          </a:solidFill>
                          <a:latin typeface="Times New Roman"/>
                          <a:cs typeface="Times New Roman"/>
                        </a:rPr>
                        <m:t>(1</m:t>
                      </m:r>
                      <m:r>
                        <m:rPr>
                          <m:nor/>
                        </m:rPr>
                        <a:rPr lang="fr-FR" spc="-10" dirty="0" smtClean="0">
                          <a:solidFill>
                            <a:schemeClr val="tx1"/>
                          </a:solidFill>
                          <a:latin typeface="Times New Roman"/>
                          <a:cs typeface="Times New Roman"/>
                        </a:rPr>
                        <m:t>0</m:t>
                      </m:r>
                      <m:r>
                        <m:rPr>
                          <m:nor/>
                        </m:rPr>
                        <a:rPr lang="fr-FR" spc="75" baseline="29629" dirty="0" smtClean="0">
                          <a:solidFill>
                            <a:schemeClr val="tx1"/>
                          </a:solidFill>
                          <a:latin typeface="Times New Roman"/>
                          <a:cs typeface="Times New Roman"/>
                        </a:rPr>
                        <m:t>3</m:t>
                      </m:r>
                      <m:r>
                        <m:rPr>
                          <m:nor/>
                        </m:rPr>
                        <a:rPr lang="fr-FR" spc="-5" dirty="0" smtClean="0">
                          <a:solidFill>
                            <a:schemeClr val="tx1"/>
                          </a:solidFill>
                          <a:latin typeface="Times New Roman"/>
                          <a:cs typeface="Times New Roman"/>
                        </a:rPr>
                        <m:t>)(9.8)(</m:t>
                      </m:r>
                      <m:r>
                        <m:rPr>
                          <m:nor/>
                        </m:rPr>
                        <a:rPr lang="fr-FR" spc="-10" dirty="0" smtClean="0">
                          <a:solidFill>
                            <a:schemeClr val="tx1"/>
                          </a:solidFill>
                          <a:latin typeface="Times New Roman"/>
                          <a:cs typeface="Times New Roman"/>
                        </a:rPr>
                        <m:t>8</m:t>
                      </m:r>
                      <m:r>
                        <m:rPr>
                          <m:nor/>
                        </m:rPr>
                        <a:rPr lang="fr-FR" baseline="29629" dirty="0" smtClean="0">
                          <a:solidFill>
                            <a:schemeClr val="tx1"/>
                          </a:solidFill>
                          <a:latin typeface="Times New Roman"/>
                          <a:cs typeface="Times New Roman"/>
                        </a:rPr>
                        <m:t>2</m:t>
                      </m:r>
                      <m:r>
                        <m:rPr>
                          <m:nor/>
                        </m:rPr>
                        <a:rPr lang="fr-FR" spc="120" baseline="29629" dirty="0" smtClean="0">
                          <a:solidFill>
                            <a:schemeClr val="tx1"/>
                          </a:solidFill>
                          <a:latin typeface="Times New Roman"/>
                          <a:cs typeface="Times New Roman"/>
                        </a:rPr>
                        <m:t> </m:t>
                      </m:r>
                      <m:r>
                        <m:rPr>
                          <m:nor/>
                        </m:rPr>
                        <a:rPr lang="fr-FR" spc="-185" dirty="0" smtClean="0">
                          <a:solidFill>
                            <a:schemeClr val="tx1"/>
                          </a:solidFill>
                          <a:latin typeface="Lucida Sans Unicode"/>
                          <a:cs typeface="Lucida Sans Unicode"/>
                        </a:rPr>
                        <m:t>−</m:t>
                      </m:r>
                      <m:r>
                        <m:rPr>
                          <m:nor/>
                        </m:rPr>
                        <a:rPr lang="fr-FR" spc="-95" dirty="0" smtClean="0">
                          <a:solidFill>
                            <a:schemeClr val="tx1"/>
                          </a:solidFill>
                          <a:latin typeface="Lucida Sans Unicode"/>
                          <a:cs typeface="Lucida Sans Unicode"/>
                        </a:rPr>
                        <m:t> </m:t>
                      </m:r>
                      <m:r>
                        <m:rPr>
                          <m:nor/>
                        </m:rPr>
                        <a:rPr lang="fr-FR" spc="-10" dirty="0" smtClean="0">
                          <a:solidFill>
                            <a:schemeClr val="tx1"/>
                          </a:solidFill>
                          <a:latin typeface="Times New Roman"/>
                          <a:cs typeface="Times New Roman"/>
                        </a:rPr>
                        <m:t>3</m:t>
                      </m:r>
                      <m:r>
                        <m:rPr>
                          <m:nor/>
                        </m:rPr>
                        <a:rPr lang="fr-FR" spc="67" baseline="29629" dirty="0" smtClean="0">
                          <a:solidFill>
                            <a:schemeClr val="tx1"/>
                          </a:solidFill>
                          <a:latin typeface="Times New Roman"/>
                          <a:cs typeface="Times New Roman"/>
                        </a:rPr>
                        <m:t>2</m:t>
                      </m:r>
                      <m:r>
                        <m:rPr>
                          <m:nor/>
                        </m:rPr>
                        <a:rPr lang="fr-FR" spc="-5" dirty="0" smtClean="0">
                          <a:solidFill>
                            <a:schemeClr val="tx1"/>
                          </a:solidFill>
                          <a:latin typeface="Times New Roman"/>
                          <a:cs typeface="Times New Roman"/>
                        </a:rPr>
                        <m:t>)</m:t>
                      </m:r>
                      <m:r>
                        <m:rPr>
                          <m:nor/>
                        </m:rPr>
                        <a:rPr lang="fr-FR" spc="25" dirty="0" smtClean="0">
                          <a:solidFill>
                            <a:schemeClr val="tx1"/>
                          </a:solidFill>
                          <a:latin typeface="Times New Roman"/>
                          <a:cs typeface="Times New Roman"/>
                        </a:rPr>
                        <m:t> </m:t>
                      </m:r>
                      <m:r>
                        <m:rPr>
                          <m:nor/>
                        </m:rPr>
                        <a:rPr lang="fr-FR" spc="-25" dirty="0" smtClean="0">
                          <a:solidFill>
                            <a:schemeClr val="tx1"/>
                          </a:solidFill>
                          <a:latin typeface="Lucida Sans Unicode"/>
                          <a:cs typeface="Lucida Sans Unicode"/>
                        </a:rPr>
                        <m:t>=</m:t>
                      </m:r>
                      <m:r>
                        <m:rPr>
                          <m:nor/>
                        </m:rPr>
                        <a:rPr lang="fr-FR" spc="-40" dirty="0" smtClean="0">
                          <a:solidFill>
                            <a:schemeClr val="tx1"/>
                          </a:solidFill>
                          <a:latin typeface="Lucida Sans Unicode"/>
                          <a:cs typeface="Lucida Sans Unicode"/>
                        </a:rPr>
                        <m:t> </m:t>
                      </m:r>
                      <m:r>
                        <m:rPr>
                          <m:nor/>
                        </m:rPr>
                        <a:rPr lang="fr-FR" spc="-5" dirty="0" smtClean="0">
                          <a:solidFill>
                            <a:schemeClr val="tx1"/>
                          </a:solidFill>
                          <a:latin typeface="Times New Roman"/>
                          <a:cs typeface="Times New Roman"/>
                        </a:rPr>
                        <m:t>539,000</m:t>
                      </m:r>
                      <m:r>
                        <m:rPr>
                          <m:nor/>
                        </m:rPr>
                        <a:rPr lang="fr-FR" dirty="0" smtClean="0">
                          <a:solidFill>
                            <a:schemeClr val="tx1"/>
                          </a:solidFill>
                          <a:latin typeface="Times New Roman"/>
                          <a:cs typeface="Times New Roman"/>
                        </a:rPr>
                        <m:t> </m:t>
                      </m:r>
                      <m:r>
                        <m:rPr>
                          <m:nor/>
                        </m:rPr>
                        <a:rPr lang="fr-FR" spc="-10" dirty="0" smtClean="0">
                          <a:solidFill>
                            <a:schemeClr val="tx1"/>
                          </a:solidFill>
                          <a:latin typeface="Times New Roman"/>
                          <a:cs typeface="Times New Roman"/>
                        </a:rPr>
                        <m:t>newtons</m:t>
                      </m:r>
                    </m:oMath>
                  </m:oMathPara>
                </a14:m>
                <a:endParaRPr lang="en-US" dirty="0">
                  <a:solidFill>
                    <a:schemeClr val="tx1"/>
                  </a:solidFill>
                </a:endParaRPr>
              </a:p>
              <a:p>
                <a:pPr marL="0" indent="0">
                  <a:lnSpc>
                    <a:spcPct val="100000"/>
                  </a:lnSpc>
                  <a:buNone/>
                </a:pPr>
                <a:r>
                  <a:rPr lang="en-US" spc="-15" dirty="0">
                    <a:solidFill>
                      <a:schemeClr val="tx1"/>
                    </a:solidFill>
                  </a:rPr>
                  <a:t>Th</a:t>
                </a:r>
                <a:r>
                  <a:rPr lang="en-US" spc="-5" dirty="0">
                    <a:solidFill>
                      <a:schemeClr val="tx1"/>
                    </a:solidFill>
                  </a:rPr>
                  <a:t>e</a:t>
                </a:r>
                <a:r>
                  <a:rPr lang="en-US" spc="10" dirty="0">
                    <a:solidFill>
                      <a:schemeClr val="tx1"/>
                    </a:solidFill>
                  </a:rPr>
                  <a:t> </a:t>
                </a:r>
                <a:r>
                  <a:rPr lang="en-US" spc="-5" dirty="0">
                    <a:solidFill>
                      <a:schemeClr val="tx1"/>
                    </a:solidFill>
                  </a:rPr>
                  <a:t>i</a:t>
                </a:r>
                <a:r>
                  <a:rPr lang="en-US" spc="-10" dirty="0">
                    <a:solidFill>
                      <a:schemeClr val="tx1"/>
                    </a:solidFill>
                  </a:rPr>
                  <a:t>nterva</a:t>
                </a:r>
                <a:r>
                  <a:rPr lang="en-US" spc="-5" dirty="0">
                    <a:solidFill>
                      <a:schemeClr val="tx1"/>
                    </a:solidFill>
                  </a:rPr>
                  <a:t>l</a:t>
                </a:r>
                <a:r>
                  <a:rPr lang="en-US" spc="10" dirty="0">
                    <a:solidFill>
                      <a:schemeClr val="tx1"/>
                    </a:solidFill>
                  </a:rPr>
                  <a:t> </a:t>
                </a:r>
                <a:r>
                  <a:rPr lang="en-US" spc="-10" dirty="0">
                    <a:solidFill>
                      <a:schemeClr val="tx1"/>
                    </a:solidFill>
                  </a:rPr>
                  <a:t>o</a:t>
                </a:r>
                <a:r>
                  <a:rPr lang="en-US" spc="-5" dirty="0">
                    <a:solidFill>
                      <a:schemeClr val="tx1"/>
                    </a:solidFill>
                  </a:rPr>
                  <a:t>f</a:t>
                </a:r>
                <a:r>
                  <a:rPr lang="en-US" spc="10" dirty="0">
                    <a:solidFill>
                      <a:schemeClr val="tx1"/>
                    </a:solidFill>
                  </a:rPr>
                  <a:t> </a:t>
                </a:r>
                <a:r>
                  <a:rPr lang="en-US" spc="-10" dirty="0">
                    <a:solidFill>
                      <a:schemeClr val="tx1"/>
                    </a:solidFill>
                  </a:rPr>
                  <a:t>integratio</a:t>
                </a:r>
                <a:r>
                  <a:rPr lang="en-US" spc="-5" dirty="0">
                    <a:solidFill>
                      <a:schemeClr val="tx1"/>
                    </a:solidFill>
                  </a:rPr>
                  <a:t>n</a:t>
                </a:r>
                <a:r>
                  <a:rPr lang="en-US" spc="10" dirty="0">
                    <a:solidFill>
                      <a:schemeClr val="tx1"/>
                    </a:solidFill>
                  </a:rPr>
                  <a:t> </a:t>
                </a:r>
                <a:r>
                  <a:rPr lang="en-US" spc="-5" dirty="0">
                    <a:solidFill>
                      <a:schemeClr val="tx1"/>
                    </a:solidFill>
                  </a:rPr>
                  <a:t>is</a:t>
                </a:r>
                <a:r>
                  <a:rPr lang="en-US" spc="10" dirty="0">
                    <a:solidFill>
                      <a:schemeClr val="tx1"/>
                    </a:solidFill>
                  </a:rPr>
                  <a:t> </a:t>
                </a:r>
                <a:r>
                  <a:rPr lang="en-US" spc="-5" dirty="0">
                    <a:solidFill>
                      <a:schemeClr val="tx1"/>
                    </a:solidFill>
                  </a:rPr>
                  <a:t>[3,</a:t>
                </a:r>
                <a:r>
                  <a:rPr lang="en-US" spc="-85" dirty="0">
                    <a:solidFill>
                      <a:schemeClr val="tx1"/>
                    </a:solidFill>
                  </a:rPr>
                  <a:t> </a:t>
                </a:r>
                <a:r>
                  <a:rPr lang="en-US" spc="-10" dirty="0">
                    <a:solidFill>
                      <a:schemeClr val="tx1"/>
                    </a:solidFill>
                  </a:rPr>
                  <a:t>8</a:t>
                </a:r>
                <a:r>
                  <a:rPr lang="en-US" spc="-5" dirty="0">
                    <a:solidFill>
                      <a:schemeClr val="tx1"/>
                    </a:solidFill>
                  </a:rPr>
                  <a:t>]</a:t>
                </a:r>
                <a:r>
                  <a:rPr lang="en-US" spc="10" dirty="0">
                    <a:solidFill>
                      <a:schemeClr val="tx1"/>
                    </a:solidFill>
                  </a:rPr>
                  <a:t> </a:t>
                </a:r>
                <a:r>
                  <a:rPr lang="en-US" spc="-10" dirty="0">
                    <a:solidFill>
                      <a:schemeClr val="tx1"/>
                    </a:solidFill>
                  </a:rPr>
                  <a:t>becaus</a:t>
                </a:r>
                <a:r>
                  <a:rPr lang="en-US" spc="-5" dirty="0">
                    <a:solidFill>
                      <a:schemeClr val="tx1"/>
                    </a:solidFill>
                  </a:rPr>
                  <a:t>e</a:t>
                </a:r>
                <a:r>
                  <a:rPr lang="en-US" spc="1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10" dirty="0">
                    <a:solidFill>
                      <a:schemeClr val="tx1"/>
                    </a:solidFill>
                  </a:rPr>
                  <a:t> </a:t>
                </a:r>
                <a:r>
                  <a:rPr lang="en-US" spc="-10" dirty="0">
                    <a:solidFill>
                      <a:schemeClr val="tx1"/>
                    </a:solidFill>
                  </a:rPr>
                  <a:t>bo</a:t>
                </a:r>
                <a:r>
                  <a:rPr lang="en-US" spc="-5" dirty="0">
                    <a:solidFill>
                      <a:schemeClr val="tx1"/>
                    </a:solidFill>
                  </a:rPr>
                  <a:t>x</a:t>
                </a:r>
                <a:r>
                  <a:rPr lang="en-US" spc="10" dirty="0">
                    <a:solidFill>
                      <a:schemeClr val="tx1"/>
                    </a:solidFill>
                  </a:rPr>
                  <a:t> </a:t>
                </a:r>
                <a:r>
                  <a:rPr lang="en-US" spc="-10" dirty="0">
                    <a:solidFill>
                      <a:schemeClr val="tx1"/>
                    </a:solidFill>
                  </a:rPr>
                  <a:t>extend</a:t>
                </a:r>
                <a:r>
                  <a:rPr lang="en-US" spc="-5" dirty="0">
                    <a:solidFill>
                      <a:schemeClr val="tx1"/>
                    </a:solidFill>
                  </a:rPr>
                  <a:t>s</a:t>
                </a:r>
                <a:r>
                  <a:rPr lang="en-US" spc="10" dirty="0">
                    <a:solidFill>
                      <a:schemeClr val="tx1"/>
                    </a:solidFill>
                  </a:rPr>
                  <a:t> </a:t>
                </a:r>
                <a:r>
                  <a:rPr lang="en-US" spc="-10" dirty="0">
                    <a:solidFill>
                      <a:schemeClr val="tx1"/>
                    </a:solidFill>
                  </a:rPr>
                  <a:t>from</a:t>
                </a:r>
                <a:r>
                  <a:rPr lang="en-US" spc="75"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3</a:t>
                </a:r>
                <a:r>
                  <a:rPr lang="en-US" spc="10" dirty="0">
                    <a:solidFill>
                      <a:schemeClr val="tx1"/>
                    </a:solidFill>
                  </a:rPr>
                  <a:t> </a:t>
                </a:r>
                <a:r>
                  <a:rPr lang="en-US" spc="-5" dirty="0">
                    <a:solidFill>
                      <a:schemeClr val="tx1"/>
                    </a:solidFill>
                  </a:rPr>
                  <a:t>to</a:t>
                </a:r>
                <a:r>
                  <a:rPr lang="en-US" spc="70"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8</a:t>
                </a:r>
                <a:r>
                  <a:rPr lang="en-US" spc="10" dirty="0">
                    <a:solidFill>
                      <a:schemeClr val="tx1"/>
                    </a:solidFill>
                  </a:rPr>
                  <a:t> </a:t>
                </a:r>
                <a:r>
                  <a:rPr lang="en-US" spc="-5" dirty="0">
                    <a:solidFill>
                      <a:schemeClr val="tx1"/>
                    </a:solidFill>
                  </a:rPr>
                  <a:t>(the</a:t>
                </a:r>
                <a:endParaRPr lang="en-US" dirty="0">
                  <a:solidFill>
                    <a:schemeClr val="tx1"/>
                  </a:solidFill>
                </a:endParaRPr>
              </a:p>
              <a:p>
                <a:pPr marL="0" indent="0">
                  <a:lnSpc>
                    <a:spcPct val="100000"/>
                  </a:lnSpc>
                  <a:buNone/>
                </a:pPr>
                <a:r>
                  <a:rPr lang="en-US" spc="-15" dirty="0">
                    <a:solidFill>
                      <a:schemeClr val="tx1"/>
                    </a:solidFill>
                  </a:rPr>
                  <a:t>Rieman</a:t>
                </a:r>
                <a:r>
                  <a:rPr lang="en-US" spc="-5" dirty="0">
                    <a:solidFill>
                      <a:schemeClr val="tx1"/>
                    </a:solidFill>
                  </a:rPr>
                  <a:t>n</a:t>
                </a:r>
                <a:r>
                  <a:rPr lang="en-US" dirty="0">
                    <a:solidFill>
                      <a:schemeClr val="tx1"/>
                    </a:solidFill>
                  </a:rPr>
                  <a:t> </a:t>
                </a:r>
                <a:r>
                  <a:rPr lang="en-US" spc="-10" dirty="0">
                    <a:solidFill>
                      <a:schemeClr val="tx1"/>
                    </a:solidFill>
                  </a:rPr>
                  <a:t>sum</a:t>
                </a:r>
                <a:r>
                  <a:rPr lang="en-US" spc="-5" dirty="0">
                    <a:solidFill>
                      <a:schemeClr val="tx1"/>
                    </a:solidFill>
                  </a:rPr>
                  <a:t> </a:t>
                </a:r>
                <a:r>
                  <a:rPr lang="en-US" spc="-10" dirty="0">
                    <a:solidFill>
                      <a:schemeClr val="tx1"/>
                    </a:solidFill>
                  </a:rPr>
                  <a:t>ha</a:t>
                </a:r>
                <a:r>
                  <a:rPr lang="en-US" spc="-5" dirty="0">
                    <a:solidFill>
                      <a:schemeClr val="tx1"/>
                    </a:solidFill>
                  </a:rPr>
                  <a:t>s </a:t>
                </a:r>
                <a:r>
                  <a:rPr lang="en-US" spc="-10" dirty="0">
                    <a:solidFill>
                      <a:schemeClr val="tx1"/>
                    </a:solidFill>
                  </a:rPr>
                  <a:t>bee</a:t>
                </a:r>
                <a:r>
                  <a:rPr lang="en-US" spc="-5" dirty="0">
                    <a:solidFill>
                      <a:schemeClr val="tx1"/>
                    </a:solidFill>
                  </a:rPr>
                  <a:t>n</a:t>
                </a:r>
                <a:r>
                  <a:rPr lang="en-US" dirty="0">
                    <a:solidFill>
                      <a:schemeClr val="tx1"/>
                    </a:solidFill>
                  </a:rPr>
                  <a:t> </a:t>
                </a:r>
                <a:r>
                  <a:rPr lang="en-US" spc="-10" dirty="0">
                    <a:solidFill>
                      <a:schemeClr val="tx1"/>
                    </a:solidFill>
                  </a:rPr>
                  <a:t>se</a:t>
                </a:r>
                <a:r>
                  <a:rPr lang="en-US" spc="-5" dirty="0">
                    <a:solidFill>
                      <a:schemeClr val="tx1"/>
                    </a:solidFill>
                  </a:rPr>
                  <a:t>t </a:t>
                </a:r>
                <a:r>
                  <a:rPr lang="en-US" spc="-10" dirty="0">
                    <a:solidFill>
                      <a:schemeClr val="tx1"/>
                    </a:solidFill>
                  </a:rPr>
                  <a:t>u</a:t>
                </a:r>
                <a:r>
                  <a:rPr lang="en-US" spc="-5" dirty="0">
                    <a:solidFill>
                      <a:schemeClr val="tx1"/>
                    </a:solidFill>
                  </a:rPr>
                  <a:t>p </a:t>
                </a:r>
                <a:r>
                  <a:rPr lang="en-US" spc="-10" dirty="0">
                    <a:solidFill>
                      <a:schemeClr val="tx1"/>
                    </a:solidFill>
                  </a:rPr>
                  <a:t>wit</a:t>
                </a:r>
                <a:r>
                  <a:rPr lang="en-US" spc="-5" dirty="0">
                    <a:solidFill>
                      <a:schemeClr val="tx1"/>
                    </a:solidFill>
                  </a:rPr>
                  <a:t>h</a:t>
                </a:r>
                <a:r>
                  <a:rPr lang="en-US" spc="60" dirty="0">
                    <a:solidFill>
                      <a:schemeClr val="tx1"/>
                    </a:solidFill>
                  </a:rPr>
                  <a:t> </a:t>
                </a:r>
                <a:r>
                  <a:rPr lang="en-US" i="1" spc="-15" dirty="0">
                    <a:solidFill>
                      <a:schemeClr val="tx1"/>
                    </a:solidFill>
                  </a:rPr>
                  <a:t>y</a:t>
                </a:r>
                <a:r>
                  <a:rPr lang="en-US" baseline="-25000" dirty="0">
                    <a:solidFill>
                      <a:schemeClr val="tx1"/>
                    </a:solidFill>
                  </a:rPr>
                  <a:t>0</a:t>
                </a:r>
                <a:r>
                  <a:rPr lang="en-US" baseline="-11111" dirty="0">
                    <a:solidFill>
                      <a:schemeClr val="tx1"/>
                    </a:solidFill>
                  </a:rPr>
                  <a:t> </a:t>
                </a:r>
                <a:r>
                  <a:rPr lang="en-US" spc="-75" baseline="-11111"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3 </a:t>
                </a:r>
                <a:r>
                  <a:rPr lang="en-US" spc="-10" dirty="0">
                    <a:solidFill>
                      <a:schemeClr val="tx1"/>
                    </a:solidFill>
                  </a:rPr>
                  <a:t>an</a:t>
                </a:r>
                <a:r>
                  <a:rPr lang="en-US" spc="-5" dirty="0">
                    <a:solidFill>
                      <a:schemeClr val="tx1"/>
                    </a:solidFill>
                  </a:rPr>
                  <a:t>d</a:t>
                </a:r>
                <a:r>
                  <a:rPr lang="en-US" spc="60" dirty="0">
                    <a:solidFill>
                      <a:schemeClr val="tx1"/>
                    </a:solidFill>
                  </a:rPr>
                  <a:t> </a:t>
                </a:r>
                <a:r>
                  <a:rPr lang="en-US" i="1" spc="30" dirty="0" err="1">
                    <a:solidFill>
                      <a:schemeClr val="tx1"/>
                    </a:solidFill>
                  </a:rPr>
                  <a:t>y</a:t>
                </a:r>
                <a:r>
                  <a:rPr lang="en-US" i="1" baseline="-25000" dirty="0" err="1">
                    <a:solidFill>
                      <a:schemeClr val="tx1"/>
                    </a:solidFill>
                  </a:rPr>
                  <a:t>N</a:t>
                </a:r>
                <a:r>
                  <a:rPr lang="en-US" i="1" baseline="-11111" dirty="0">
                    <a:solidFill>
                      <a:schemeClr val="tx1"/>
                    </a:solidFill>
                  </a:rPr>
                  <a:t> </a:t>
                </a:r>
                <a:r>
                  <a:rPr lang="en-US" i="1" spc="60" baseline="-11111"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8</a:t>
                </a:r>
                <a:r>
                  <a:rPr lang="en-US" spc="-5" dirty="0">
                    <a:solidFill>
                      <a:schemeClr val="tx1"/>
                    </a:solidFill>
                  </a:rPr>
                  <a:t>).</a:t>
                </a:r>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222628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8.3  Fluid Pressure and </a:t>
            </a:r>
            <a:r>
              <a:rPr lang="en-US" sz="3100" dirty="0"/>
              <a:t>Force </a:t>
            </a:r>
            <a:r>
              <a:rPr lang="en-US" sz="3100" dirty="0" smtClean="0"/>
              <a:t>(7 </a:t>
            </a:r>
            <a:r>
              <a:rPr lang="en-US" sz="3100" dirty="0"/>
              <a:t>of 12)</a:t>
            </a: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5940288" cy="4370567"/>
          </a:xfrm>
        </p:spPr>
        <p:txBody>
          <a:bodyPr>
            <a:noAutofit/>
          </a:bodyPr>
          <a:lstStyle/>
          <a:p>
            <a:pPr marL="0" marR="5080" indent="0">
              <a:lnSpc>
                <a:spcPct val="100000"/>
              </a:lnSpc>
              <a:buNone/>
            </a:pPr>
            <a:r>
              <a:rPr lang="en-US" spc="-15" dirty="0"/>
              <a:t>Now</a:t>
            </a:r>
            <a:r>
              <a:rPr lang="en-US" spc="-5" dirty="0"/>
              <a:t>, </a:t>
            </a:r>
            <a:r>
              <a:rPr lang="en-US" spc="-10" dirty="0"/>
              <a:t>we’l</a:t>
            </a:r>
            <a:r>
              <a:rPr lang="en-US" spc="-5" dirty="0"/>
              <a:t>l </a:t>
            </a:r>
            <a:r>
              <a:rPr lang="en-US" spc="-10" dirty="0"/>
              <a:t>ad</a:t>
            </a:r>
            <a:r>
              <a:rPr lang="en-US" spc="-5" dirty="0"/>
              <a:t>d </a:t>
            </a:r>
            <a:r>
              <a:rPr lang="en-US" spc="-10" dirty="0"/>
              <a:t>anothe</a:t>
            </a:r>
            <a:r>
              <a:rPr lang="en-US" spc="-5" dirty="0"/>
              <a:t>r </a:t>
            </a:r>
            <a:r>
              <a:rPr lang="en-US" spc="-10" dirty="0"/>
              <a:t>complication</a:t>
            </a:r>
            <a:r>
              <a:rPr lang="en-US" spc="-5" dirty="0"/>
              <a:t>: </a:t>
            </a:r>
            <a:r>
              <a:rPr lang="en-US" spc="-10" dirty="0"/>
              <a:t>allowin</a:t>
            </a:r>
            <a:r>
              <a:rPr lang="en-US" spc="-5" dirty="0"/>
              <a:t>g </a:t>
            </a:r>
            <a:r>
              <a:rPr lang="en-US" spc="-10" dirty="0"/>
              <a:t>th</a:t>
            </a:r>
            <a:r>
              <a:rPr lang="en-US" spc="-5" dirty="0"/>
              <a:t>e </a:t>
            </a:r>
            <a:r>
              <a:rPr lang="en-US" spc="-10" dirty="0"/>
              <a:t>width</a:t>
            </a:r>
            <a:r>
              <a:rPr lang="en-US" spc="-5" dirty="0"/>
              <a:t>s </a:t>
            </a:r>
            <a:r>
              <a:rPr lang="en-US" spc="-10" dirty="0"/>
              <a:t>o</a:t>
            </a:r>
            <a:r>
              <a:rPr lang="en-US" spc="-5" dirty="0"/>
              <a:t>f t</a:t>
            </a:r>
            <a:r>
              <a:rPr lang="en-US" spc="-10" dirty="0"/>
              <a:t>h</a:t>
            </a:r>
            <a:r>
              <a:rPr lang="en-US" spc="-5" dirty="0"/>
              <a:t>e </a:t>
            </a:r>
            <a:r>
              <a:rPr lang="en-US" spc="-10" dirty="0"/>
              <a:t>horizonta</a:t>
            </a:r>
            <a:r>
              <a:rPr lang="en-US" spc="-5" dirty="0"/>
              <a:t>l </a:t>
            </a:r>
            <a:r>
              <a:rPr lang="en-US" spc="-10" dirty="0"/>
              <a:t>strip</a:t>
            </a:r>
            <a:r>
              <a:rPr lang="en-US" spc="-5" dirty="0"/>
              <a:t>s </a:t>
            </a:r>
            <a:r>
              <a:rPr lang="en-US" spc="-10" dirty="0"/>
              <a:t>to </a:t>
            </a:r>
            <a:r>
              <a:rPr lang="en-US" spc="-5" dirty="0"/>
              <a:t>vary </a:t>
            </a:r>
            <a:r>
              <a:rPr lang="en-US" spc="-15" dirty="0"/>
              <a:t>w</a:t>
            </a:r>
            <a:r>
              <a:rPr lang="en-US" spc="-5" dirty="0"/>
              <a:t>ith depth (Figure </a:t>
            </a:r>
            <a:r>
              <a:rPr lang="en-US" spc="-10" dirty="0"/>
              <a:t>4</a:t>
            </a:r>
            <a:r>
              <a:rPr lang="en-US" spc="-5" dirty="0"/>
              <a:t>). Denote</a:t>
            </a:r>
            <a:r>
              <a:rPr lang="en-US" dirty="0"/>
              <a:t> </a:t>
            </a:r>
            <a:r>
              <a:rPr lang="en-US" spc="-5" dirty="0"/>
              <a:t>the width </a:t>
            </a:r>
            <a:r>
              <a:rPr lang="en-US" spc="-10" dirty="0"/>
              <a:t>a</a:t>
            </a:r>
            <a:r>
              <a:rPr lang="en-US" spc="-5" dirty="0"/>
              <a:t>t depth</a:t>
            </a:r>
            <a:r>
              <a:rPr lang="en-US" spc="60" dirty="0"/>
              <a:t> </a:t>
            </a:r>
            <a:r>
              <a:rPr lang="en-US" i="1" spc="-5" dirty="0"/>
              <a:t>y</a:t>
            </a:r>
            <a:r>
              <a:rPr lang="en-US" i="1" spc="50" dirty="0"/>
              <a:t> </a:t>
            </a:r>
            <a:r>
              <a:rPr lang="en-US" spc="-10" dirty="0"/>
              <a:t>b</a:t>
            </a:r>
            <a:r>
              <a:rPr lang="en-US" spc="-5" dirty="0"/>
              <a:t>y</a:t>
            </a:r>
            <a:r>
              <a:rPr lang="en-US" dirty="0"/>
              <a:t> </a:t>
            </a:r>
            <a:r>
              <a:rPr lang="en-US" spc="-35" dirty="0"/>
              <a:t> </a:t>
            </a:r>
            <a:r>
              <a:rPr lang="en-US" i="1" spc="-5" dirty="0"/>
              <a:t>f</a:t>
            </a:r>
            <a:r>
              <a:rPr lang="en-US" i="1" spc="-45" dirty="0"/>
              <a:t> </a:t>
            </a:r>
            <a:r>
              <a:rPr lang="en-US" spc="50" dirty="0"/>
              <a:t>(</a:t>
            </a:r>
            <a:r>
              <a:rPr lang="en-US" i="1" spc="45" dirty="0"/>
              <a:t>y</a:t>
            </a:r>
            <a:r>
              <a:rPr lang="en-US" spc="-5" dirty="0"/>
              <a:t>):</a:t>
            </a:r>
            <a:endParaRPr lang="en-US" dirty="0"/>
          </a:p>
          <a:p>
            <a:pPr marL="0" marR="5080" indent="0" algn="ctr">
              <a:lnSpc>
                <a:spcPct val="100000"/>
              </a:lnSpc>
              <a:buNone/>
            </a:pPr>
            <a:r>
              <a:rPr lang="en-US" i="1" spc="-5" dirty="0"/>
              <a:t>f</a:t>
            </a:r>
            <a:r>
              <a:rPr lang="en-US" i="1" spc="-45" dirty="0"/>
              <a:t> </a:t>
            </a:r>
            <a:r>
              <a:rPr lang="en-US" spc="50" dirty="0"/>
              <a:t>(</a:t>
            </a:r>
            <a:r>
              <a:rPr lang="en-US" i="1" spc="45" dirty="0"/>
              <a:t>y</a:t>
            </a:r>
            <a:r>
              <a:rPr lang="en-US" spc="-5" dirty="0"/>
              <a:t>)</a:t>
            </a:r>
            <a:r>
              <a:rPr lang="en-US" spc="25" dirty="0"/>
              <a:t> </a:t>
            </a:r>
            <a:r>
              <a:rPr lang="en-US" spc="-25" dirty="0"/>
              <a:t>=</a:t>
            </a:r>
            <a:r>
              <a:rPr lang="en-US" spc="-40" dirty="0"/>
              <a:t> </a:t>
            </a:r>
            <a:r>
              <a:rPr lang="en-US" spc="-10" dirty="0"/>
              <a:t>widt</a:t>
            </a:r>
            <a:r>
              <a:rPr lang="en-US" spc="-5" dirty="0"/>
              <a:t>h </a:t>
            </a:r>
            <a:r>
              <a:rPr lang="en-US" spc="-10" dirty="0"/>
              <a:t>o</a:t>
            </a:r>
            <a:r>
              <a:rPr lang="en-US" spc="-5" dirty="0"/>
              <a:t>f t</a:t>
            </a:r>
            <a:r>
              <a:rPr lang="en-US" spc="-10" dirty="0"/>
              <a:t>h</a:t>
            </a:r>
            <a:r>
              <a:rPr lang="en-US" spc="-5" dirty="0"/>
              <a:t>e </a:t>
            </a:r>
            <a:r>
              <a:rPr lang="en-US" spc="-10" dirty="0"/>
              <a:t>sid</a:t>
            </a:r>
            <a:r>
              <a:rPr lang="en-US" spc="-5" dirty="0"/>
              <a:t>e </a:t>
            </a:r>
            <a:r>
              <a:rPr lang="en-US" spc="-10" dirty="0"/>
              <a:t>a</a:t>
            </a:r>
            <a:r>
              <a:rPr lang="en-US" spc="-5" dirty="0"/>
              <a:t>t </a:t>
            </a:r>
            <a:r>
              <a:rPr lang="en-US" spc="-10" dirty="0"/>
              <a:t>dept</a:t>
            </a:r>
            <a:r>
              <a:rPr lang="en-US" spc="-5" dirty="0"/>
              <a:t>h</a:t>
            </a:r>
            <a:r>
              <a:rPr lang="en-US" spc="60" dirty="0"/>
              <a:t> </a:t>
            </a:r>
            <a:r>
              <a:rPr lang="en-US" i="1" spc="-5" dirty="0"/>
              <a:t>y</a:t>
            </a:r>
            <a:endParaRPr lang="en-US" dirty="0"/>
          </a:p>
        </p:txBody>
      </p:sp>
      <p:pic>
        <p:nvPicPr>
          <p:cNvPr id="5" name="Picture 2" descr="An illustration shows a submerged parabolic-shaped object with horizontal slices marked along the height. Above the water surface is the label water level. An object submerged under the water has the shape of a parabola that opens upward. From the top to the bottom of the object, horizontal line segments form slices. A vertical number line has 0 aligned with the surface of the water. The top of the object is labeled y subscript 0 equals a, the first horizontal segment below the top is labeled y subscript 1, the next segment is unlabeled, the next two segments are labeled y subscript quantity j minus 1 and y subscript j, respectively. The region between these two segments is highlighted and the distance between these two segments is labeled delta y. The next 5 segments are unlabeled. The bottom of the object is labeled y subscript capital n equals b. From the endpoints of the segment labeled y subscript j are dashed upward vertical line segments. The distance between those vertical segments is labeled f of y subscript j."/>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26087" y="1435822"/>
            <a:ext cx="5347688" cy="4445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585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8.3  Fluid Pressure and </a:t>
            </a:r>
            <a:r>
              <a:rPr lang="en-US" sz="3100" dirty="0"/>
              <a:t>Force </a:t>
            </a:r>
            <a:r>
              <a:rPr lang="en-US" sz="3100" dirty="0" smtClean="0"/>
              <a:t>(8 </a:t>
            </a:r>
            <a:r>
              <a:rPr lang="en-US" sz="3100" dirty="0"/>
              <a:t>of 12)</a:t>
            </a: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spcBef>
                    <a:spcPts val="1065"/>
                  </a:spcBef>
                  <a:buNone/>
                </a:pPr>
                <a:r>
                  <a:rPr lang="en-US" spc="-15" dirty="0"/>
                  <a:t>A</a:t>
                </a:r>
                <a:r>
                  <a:rPr lang="en-US" spc="-5" dirty="0"/>
                  <a:t>s</a:t>
                </a:r>
                <a:r>
                  <a:rPr lang="en-US" spc="65" dirty="0"/>
                  <a:t> </a:t>
                </a:r>
                <a:r>
                  <a:rPr lang="en-US" spc="-10" dirty="0"/>
                  <a:t>before</a:t>
                </a:r>
                <a:r>
                  <a:rPr lang="en-US" spc="-5" dirty="0"/>
                  <a:t>,</a:t>
                </a:r>
                <a:r>
                  <a:rPr lang="en-US" spc="65" dirty="0"/>
                  <a:t> </a:t>
                </a:r>
                <a:r>
                  <a:rPr lang="en-US" spc="-10" dirty="0"/>
                  <a:t>assum</a:t>
                </a:r>
                <a:r>
                  <a:rPr lang="en-US" spc="-5" dirty="0"/>
                  <a:t>e</a:t>
                </a:r>
                <a:r>
                  <a:rPr lang="en-US" spc="65" dirty="0"/>
                  <a:t> </a:t>
                </a:r>
                <a:r>
                  <a:rPr lang="en-US" spc="-10" dirty="0"/>
                  <a:t>tha</a:t>
                </a:r>
                <a:r>
                  <a:rPr lang="en-US" spc="-5" dirty="0"/>
                  <a:t>t</a:t>
                </a:r>
                <a:r>
                  <a:rPr lang="en-US" spc="65" dirty="0"/>
                  <a:t> </a:t>
                </a:r>
                <a:r>
                  <a:rPr lang="en-US" spc="-10" dirty="0"/>
                  <a:t>th</a:t>
                </a:r>
                <a:r>
                  <a:rPr lang="en-US" spc="-5" dirty="0"/>
                  <a:t>e</a:t>
                </a:r>
                <a:r>
                  <a:rPr lang="en-US" spc="65" dirty="0"/>
                  <a:t> </a:t>
                </a:r>
                <a:r>
                  <a:rPr lang="en-US" spc="-10" dirty="0"/>
                  <a:t>objec</a:t>
                </a:r>
                <a:r>
                  <a:rPr lang="en-US" spc="-5" dirty="0"/>
                  <a:t>t</a:t>
                </a:r>
                <a:r>
                  <a:rPr lang="en-US" spc="65" dirty="0"/>
                  <a:t> </a:t>
                </a:r>
                <a:r>
                  <a:rPr lang="en-US" spc="-10" dirty="0"/>
                  <a:t>extend</a:t>
                </a:r>
                <a:r>
                  <a:rPr lang="en-US" spc="-5" dirty="0"/>
                  <a:t>s</a:t>
                </a:r>
                <a:r>
                  <a:rPr lang="en-US" spc="65" dirty="0"/>
                  <a:t> </a:t>
                </a:r>
                <a:r>
                  <a:rPr lang="en-US" spc="-10" dirty="0"/>
                  <a:t>from</a:t>
                </a:r>
                <a:r>
                  <a:rPr lang="en-US" dirty="0"/>
                  <a:t> </a:t>
                </a:r>
                <a:r>
                  <a:rPr lang="en-US" spc="-120" dirty="0"/>
                  <a:t> </a:t>
                </a:r>
                <a:r>
                  <a:rPr lang="en-US" i="1" spc="-5" dirty="0"/>
                  <a:t>y</a:t>
                </a:r>
                <a:r>
                  <a:rPr lang="en-US" i="1" spc="75" dirty="0"/>
                  <a:t> </a:t>
                </a:r>
                <a:r>
                  <a:rPr lang="en-US" spc="-25" dirty="0"/>
                  <a:t>=</a:t>
                </a:r>
                <a:r>
                  <a:rPr lang="en-US" spc="-45" dirty="0"/>
                  <a:t> </a:t>
                </a:r>
                <a:r>
                  <a:rPr lang="en-US" i="1" spc="-5" dirty="0"/>
                  <a:t>a</a:t>
                </a:r>
                <a:r>
                  <a:rPr lang="en-US" i="1" spc="114" dirty="0"/>
                  <a:t> </a:t>
                </a:r>
                <a:r>
                  <a:rPr lang="en-US" spc="-5" dirty="0"/>
                  <a:t>to</a:t>
                </a:r>
                <a:r>
                  <a:rPr lang="en-US" dirty="0"/>
                  <a:t> </a:t>
                </a:r>
                <a:r>
                  <a:rPr lang="en-US" spc="-120" dirty="0"/>
                  <a:t> </a:t>
                </a:r>
                <a:r>
                  <a:rPr lang="en-US" i="1" spc="-5" dirty="0"/>
                  <a:t>y</a:t>
                </a:r>
                <a:r>
                  <a:rPr lang="en-US" i="1" spc="75" dirty="0"/>
                  <a:t> </a:t>
                </a:r>
                <a:r>
                  <a:rPr lang="en-US" spc="-25" dirty="0"/>
                  <a:t>=</a:t>
                </a:r>
                <a:r>
                  <a:rPr lang="en-US" spc="-40" dirty="0"/>
                  <a:t> </a:t>
                </a:r>
                <a:r>
                  <a:rPr lang="en-US" i="1" spc="5" dirty="0"/>
                  <a:t>b</a:t>
                </a:r>
                <a:r>
                  <a:rPr lang="en-US" spc="-5" dirty="0"/>
                  <a:t>.</a:t>
                </a:r>
                <a:r>
                  <a:rPr lang="en-US" spc="65" dirty="0"/>
                  <a:t> </a:t>
                </a:r>
                <a:r>
                  <a:rPr lang="en-US" spc="-10" dirty="0"/>
                  <a:t>Divid</a:t>
                </a:r>
                <a:r>
                  <a:rPr lang="en-US" spc="-5" dirty="0"/>
                  <a:t>e</a:t>
                </a:r>
                <a:r>
                  <a:rPr lang="en-US" spc="65" dirty="0"/>
                  <a:t> </a:t>
                </a:r>
                <a:r>
                  <a:rPr lang="en-US" spc="-5" dirty="0"/>
                  <a:t>t</a:t>
                </a:r>
                <a:r>
                  <a:rPr lang="en-US" spc="-10" dirty="0"/>
                  <a:t>h</a:t>
                </a:r>
                <a:r>
                  <a:rPr lang="en-US" spc="-5" dirty="0"/>
                  <a:t>e</a:t>
                </a:r>
                <a:r>
                  <a:rPr lang="en-US" spc="65" dirty="0"/>
                  <a:t> </a:t>
                </a:r>
                <a:r>
                  <a:rPr lang="en-US" spc="-10" dirty="0"/>
                  <a:t>fla</a:t>
                </a:r>
                <a:r>
                  <a:rPr lang="en-US" spc="-5" dirty="0"/>
                  <a:t>t</a:t>
                </a:r>
                <a:r>
                  <a:rPr lang="en-US" spc="65" dirty="0"/>
                  <a:t> </a:t>
                </a:r>
                <a:r>
                  <a:rPr lang="en-US" spc="-10" dirty="0"/>
                  <a:t>sid</a:t>
                </a:r>
                <a:r>
                  <a:rPr lang="en-US" spc="-5" dirty="0"/>
                  <a:t>e</a:t>
                </a:r>
                <a:r>
                  <a:rPr lang="en-US" spc="65" dirty="0"/>
                  <a:t> </a:t>
                </a:r>
                <a:r>
                  <a:rPr lang="en-US" spc="-10" dirty="0"/>
                  <a:t>of th</a:t>
                </a:r>
                <a:r>
                  <a:rPr lang="en-US" spc="-5" dirty="0"/>
                  <a:t>e</a:t>
                </a:r>
                <a:r>
                  <a:rPr lang="en-US" spc="15" dirty="0"/>
                  <a:t> </a:t>
                </a:r>
                <a:r>
                  <a:rPr lang="en-US" spc="-10" dirty="0"/>
                  <a:t>objec</a:t>
                </a:r>
                <a:r>
                  <a:rPr lang="en-US" spc="-5" dirty="0"/>
                  <a:t>t</a:t>
                </a:r>
                <a:r>
                  <a:rPr lang="en-US" spc="15" dirty="0"/>
                  <a:t> </a:t>
                </a:r>
                <a:r>
                  <a:rPr lang="en-US" spc="-10" dirty="0"/>
                  <a:t>int</a:t>
                </a:r>
                <a:r>
                  <a:rPr lang="en-US" spc="-5" dirty="0"/>
                  <a:t>o</a:t>
                </a:r>
                <a:r>
                  <a:rPr lang="en-US" spc="80" dirty="0"/>
                  <a:t> </a:t>
                </a:r>
                <a:r>
                  <a:rPr lang="en-US" i="1" spc="-10" dirty="0"/>
                  <a:t>N</a:t>
                </a:r>
                <a:r>
                  <a:rPr lang="en-US" i="1" dirty="0"/>
                  <a:t> </a:t>
                </a:r>
                <a:r>
                  <a:rPr lang="en-US" i="1" spc="-120" dirty="0"/>
                  <a:t> </a:t>
                </a:r>
                <a:r>
                  <a:rPr lang="en-US" spc="-5" dirty="0"/>
                  <a:t>horizontal</a:t>
                </a:r>
                <a:r>
                  <a:rPr lang="en-US" spc="15" dirty="0"/>
                  <a:t> </a:t>
                </a:r>
                <a:r>
                  <a:rPr lang="en-US" spc="-5" dirty="0"/>
                  <a:t>strips</a:t>
                </a:r>
                <a:r>
                  <a:rPr lang="en-US" spc="15" dirty="0"/>
                  <a:t> </a:t>
                </a:r>
                <a:r>
                  <a:rPr lang="en-US" spc="-5" dirty="0"/>
                  <a:t>of</a:t>
                </a:r>
                <a:r>
                  <a:rPr lang="en-US" spc="15" dirty="0"/>
                  <a:t> </a:t>
                </a:r>
                <a:r>
                  <a:rPr lang="en-US" spc="-5" dirty="0"/>
                  <a:t>thickness</a:t>
                </a:r>
                <a:r>
                  <a:rPr lang="en-US" spc="15" dirty="0"/>
                  <a:t> </a:t>
                </a:r>
                <a:r>
                  <a:rPr lang="en-US" spc="-110" dirty="0">
                    <a:latin typeface="Cambria Math" panose="02040503050406030204" pitchFamily="18" charset="0"/>
                    <a:ea typeface="Cambria Math" panose="02040503050406030204" pitchFamily="18" charset="0"/>
                  </a:rPr>
                  <a:t>∆ </a:t>
                </a:r>
                <a:r>
                  <a:rPr lang="en-US" i="1" spc="-5" dirty="0"/>
                  <a:t>y</a:t>
                </a:r>
                <a:r>
                  <a:rPr lang="en-US" i="1" spc="75" dirty="0"/>
                  <a:t> </a:t>
                </a:r>
                <a:r>
                  <a:rPr lang="en-US" spc="-25" dirty="0"/>
                  <a:t>=</a:t>
                </a:r>
                <a:r>
                  <a:rPr lang="en-US" spc="-40" dirty="0"/>
                  <a:t> </a:t>
                </a:r>
                <a:r>
                  <a:rPr lang="en-US" spc="-5" dirty="0"/>
                  <a:t>(</a:t>
                </a:r>
                <a:r>
                  <a:rPr lang="en-US" i="1" spc="-5" dirty="0"/>
                  <a:t>b</a:t>
                </a:r>
                <a:r>
                  <a:rPr lang="en-US" i="1" spc="-10" dirty="0"/>
                  <a:t> </a:t>
                </a:r>
                <a:r>
                  <a:rPr lang="en-US" spc="-185" dirty="0"/>
                  <a:t>−</a:t>
                </a:r>
                <a:r>
                  <a:rPr lang="en-US" spc="-100" dirty="0"/>
                  <a:t> </a:t>
                </a:r>
                <a:r>
                  <a:rPr lang="en-US" i="1" spc="35" dirty="0"/>
                  <a:t>a</a:t>
                </a:r>
                <a:r>
                  <a:rPr lang="en-US" spc="-5" dirty="0"/>
                  <a:t>)</a:t>
                </a:r>
                <a:r>
                  <a:rPr lang="en-US" i="1" spc="75" dirty="0"/>
                  <a:t>/</a:t>
                </a:r>
                <a:r>
                  <a:rPr lang="en-US" i="1" spc="-10" dirty="0"/>
                  <a:t>N</a:t>
                </a:r>
                <a:r>
                  <a:rPr lang="en-US" i="1" spc="-135" dirty="0"/>
                  <a:t> </a:t>
                </a:r>
                <a:r>
                  <a:rPr lang="en-US" spc="-5" dirty="0"/>
                  <a:t>.</a:t>
                </a:r>
                <a:r>
                  <a:rPr lang="en-US" spc="15" dirty="0"/>
                  <a:t> </a:t>
                </a:r>
                <a:r>
                  <a:rPr lang="en-US" spc="-5" dirty="0"/>
                  <a:t>If</a:t>
                </a:r>
                <a:r>
                  <a:rPr lang="en-US" spc="15" dirty="0"/>
                  <a:t> </a:t>
                </a:r>
                <a:r>
                  <a:rPr lang="en-US" spc="-110" dirty="0">
                    <a:latin typeface="Cambria Math" panose="02040503050406030204" pitchFamily="18" charset="0"/>
                    <a:ea typeface="Cambria Math" panose="02040503050406030204" pitchFamily="18" charset="0"/>
                  </a:rPr>
                  <a:t>∆ </a:t>
                </a:r>
                <a:r>
                  <a:rPr lang="en-US" i="1" spc="-5" dirty="0"/>
                  <a:t>y</a:t>
                </a:r>
                <a:r>
                  <a:rPr lang="en-US" i="1" spc="65" dirty="0"/>
                  <a:t> </a:t>
                </a:r>
                <a:r>
                  <a:rPr lang="en-US" spc="-5" dirty="0"/>
                  <a:t>is</a:t>
                </a:r>
                <a:r>
                  <a:rPr lang="en-US" spc="15" dirty="0"/>
                  <a:t> </a:t>
                </a:r>
                <a:r>
                  <a:rPr lang="en-US" spc="-5" dirty="0"/>
                  <a:t>small,</a:t>
                </a:r>
                <a:r>
                  <a:rPr lang="en-US" spc="15" dirty="0"/>
                  <a:t> </a:t>
                </a:r>
                <a:r>
                  <a:rPr lang="en-US" spc="-5" dirty="0"/>
                  <a:t>the</a:t>
                </a:r>
                <a:r>
                  <a:rPr lang="en-US" dirty="0"/>
                  <a:t> </a:t>
                </a:r>
                <a:r>
                  <a:rPr lang="en-US" spc="-70" dirty="0"/>
                  <a:t> </a:t>
                </a:r>
                <a:r>
                  <a:rPr lang="en-US" i="1" spc="-5" dirty="0" err="1"/>
                  <a:t>j</a:t>
                </a:r>
                <a:r>
                  <a:rPr lang="en-US" spc="-5" dirty="0" err="1"/>
                  <a:t>th</a:t>
                </a:r>
                <a:r>
                  <a:rPr lang="en-US" spc="-5" dirty="0"/>
                  <a:t> strip</a:t>
                </a:r>
                <a:r>
                  <a:rPr lang="en-US" spc="40" dirty="0"/>
                  <a:t> </a:t>
                </a:r>
                <a:r>
                  <a:rPr lang="en-US" spc="-5" dirty="0"/>
                  <a:t>is</a:t>
                </a:r>
                <a:r>
                  <a:rPr lang="en-US" spc="40" dirty="0"/>
                  <a:t> </a:t>
                </a:r>
                <a:r>
                  <a:rPr lang="en-US" spc="-5" dirty="0"/>
                  <a:t>nearly</a:t>
                </a:r>
                <a:r>
                  <a:rPr lang="en-US" spc="40" dirty="0"/>
                  <a:t> </a:t>
                </a:r>
                <a:r>
                  <a:rPr lang="en-US" spc="-5" dirty="0"/>
                  <a:t>rectangular</a:t>
                </a:r>
                <a:r>
                  <a:rPr lang="en-US" spc="45" dirty="0"/>
                  <a:t> </a:t>
                </a:r>
                <a:r>
                  <a:rPr lang="en-US" spc="-5" dirty="0"/>
                  <a:t>of</a:t>
                </a:r>
                <a:r>
                  <a:rPr lang="en-US" spc="40" dirty="0"/>
                  <a:t> </a:t>
                </a:r>
                <a:r>
                  <a:rPr lang="en-US" spc="-5" dirty="0"/>
                  <a:t>area</a:t>
                </a:r>
                <a:r>
                  <a:rPr lang="en-US" dirty="0"/>
                  <a:t> </a:t>
                </a:r>
                <a:r>
                  <a:rPr lang="en-US" spc="10" dirty="0"/>
                  <a:t> </a:t>
                </a:r>
                <a:r>
                  <a:rPr lang="en-US" i="1" spc="-5" dirty="0"/>
                  <a:t>f</a:t>
                </a:r>
                <a:r>
                  <a:rPr lang="en-US" i="1" spc="-45" dirty="0"/>
                  <a:t> </a:t>
                </a:r>
                <a:r>
                  <a:rPr lang="en-US" spc="50" dirty="0"/>
                  <a:t>(</a:t>
                </a:r>
                <a:r>
                  <a:rPr lang="en-US" i="1" spc="-5" dirty="0" err="1"/>
                  <a:t>y</a:t>
                </a:r>
                <a:r>
                  <a:rPr lang="en-US" i="1" baseline="-25000" dirty="0" err="1"/>
                  <a:t>j</a:t>
                </a:r>
                <a:r>
                  <a:rPr lang="en-US" i="1" spc="-97" baseline="-11111" dirty="0"/>
                  <a:t> </a:t>
                </a:r>
                <a:r>
                  <a:rPr lang="en-US" spc="-5" dirty="0"/>
                  <a:t>)</a:t>
                </a:r>
                <a:r>
                  <a:rPr lang="en-US" spc="-110" dirty="0">
                    <a:latin typeface="Cambria Math" panose="02040503050406030204" pitchFamily="18" charset="0"/>
                    <a:ea typeface="Cambria Math" panose="02040503050406030204" pitchFamily="18" charset="0"/>
                  </a:rPr>
                  <a:t>∆</a:t>
                </a:r>
                <a:r>
                  <a:rPr lang="en-US" i="1" spc="-110" dirty="0">
                    <a:latin typeface="Cambria Math" panose="02040503050406030204" pitchFamily="18" charset="0"/>
                    <a:ea typeface="Cambria Math" panose="02040503050406030204" pitchFamily="18" charset="0"/>
                  </a:rPr>
                  <a:t> </a:t>
                </a:r>
                <a:r>
                  <a:rPr lang="en-US" i="1" spc="45" dirty="0"/>
                  <a:t>y</a:t>
                </a:r>
                <a:r>
                  <a:rPr lang="en-US" spc="-5" dirty="0"/>
                  <a:t>.</a:t>
                </a:r>
                <a:r>
                  <a:rPr lang="en-US" spc="40" dirty="0"/>
                  <a:t> </a:t>
                </a:r>
                <a:r>
                  <a:rPr lang="en-US" spc="-15" dirty="0"/>
                  <a:t>S</a:t>
                </a:r>
                <a:r>
                  <a:rPr lang="en-US" spc="-5" dirty="0"/>
                  <a:t>ince</a:t>
                </a:r>
                <a:r>
                  <a:rPr lang="en-US" spc="40" dirty="0"/>
                  <a:t> </a:t>
                </a:r>
                <a:r>
                  <a:rPr lang="en-US" spc="-5" dirty="0"/>
                  <a:t>the</a:t>
                </a:r>
                <a:r>
                  <a:rPr lang="en-US" spc="40" dirty="0"/>
                  <a:t> </a:t>
                </a:r>
                <a:r>
                  <a:rPr lang="en-US" spc="-5" dirty="0"/>
                  <a:t>strip</a:t>
                </a:r>
                <a:r>
                  <a:rPr lang="en-US" spc="40" dirty="0"/>
                  <a:t> </a:t>
                </a:r>
                <a:r>
                  <a:rPr lang="en-US" spc="-5" dirty="0"/>
                  <a:t>lies</a:t>
                </a:r>
                <a:r>
                  <a:rPr lang="en-US" spc="40" dirty="0"/>
                  <a:t> </a:t>
                </a:r>
                <a:r>
                  <a:rPr lang="en-US" spc="-10" dirty="0"/>
                  <a:t>a</a:t>
                </a:r>
                <a:r>
                  <a:rPr lang="en-US" spc="-5" dirty="0"/>
                  <a:t>t</a:t>
                </a:r>
                <a:r>
                  <a:rPr lang="en-US" spc="40" dirty="0"/>
                  <a:t> </a:t>
                </a:r>
                <a:r>
                  <a:rPr lang="en-US" spc="-5" dirty="0"/>
                  <a:t>depth</a:t>
                </a:r>
                <a:r>
                  <a:rPr lang="en-US" spc="105" dirty="0"/>
                  <a:t> </a:t>
                </a:r>
                <a:r>
                  <a:rPr lang="en-US" i="1" spc="-5" dirty="0" err="1"/>
                  <a:t>y</a:t>
                </a:r>
                <a:r>
                  <a:rPr lang="en-US" i="1" baseline="-25000" dirty="0" err="1"/>
                  <a:t>j</a:t>
                </a:r>
                <a:r>
                  <a:rPr lang="en-US" i="1" baseline="-11111" dirty="0"/>
                  <a:t> </a:t>
                </a:r>
                <a:r>
                  <a:rPr lang="en-US" i="1" spc="37" baseline="-11111" dirty="0"/>
                  <a:t> </a:t>
                </a:r>
                <a:r>
                  <a:rPr lang="en-US" spc="-25" dirty="0"/>
                  <a:t>=</a:t>
                </a:r>
                <a:r>
                  <a:rPr lang="en-US" spc="-45" dirty="0"/>
                  <a:t> </a:t>
                </a:r>
                <a:r>
                  <a:rPr lang="en-US" i="1" spc="-5" dirty="0"/>
                  <a:t>a</a:t>
                </a:r>
                <a:r>
                  <a:rPr lang="en-US" i="1" spc="15" dirty="0"/>
                  <a:t> </a:t>
                </a:r>
                <a:r>
                  <a:rPr lang="en-US" spc="-25" dirty="0"/>
                  <a:t>+</a:t>
                </a:r>
                <a:r>
                  <a:rPr lang="en-US" spc="65" dirty="0"/>
                  <a:t> </a:t>
                </a:r>
                <a:r>
                  <a:rPr lang="en-US" i="1" spc="85" dirty="0"/>
                  <a:t>j</a:t>
                </a:r>
                <a:r>
                  <a:rPr lang="en-US" spc="-110" dirty="0">
                    <a:latin typeface="Cambria Math" panose="02040503050406030204" pitchFamily="18" charset="0"/>
                    <a:ea typeface="Cambria Math" panose="02040503050406030204" pitchFamily="18" charset="0"/>
                  </a:rPr>
                  <a:t>∆</a:t>
                </a:r>
                <a:r>
                  <a:rPr lang="en-US" i="1" spc="-110" dirty="0">
                    <a:latin typeface="Cambria Math" panose="02040503050406030204" pitchFamily="18" charset="0"/>
                    <a:ea typeface="Cambria Math" panose="02040503050406030204" pitchFamily="18" charset="0"/>
                  </a:rPr>
                  <a:t> </a:t>
                </a:r>
                <a:r>
                  <a:rPr lang="en-US" i="1" spc="45" dirty="0"/>
                  <a:t>y</a:t>
                </a:r>
                <a:r>
                  <a:rPr lang="en-US" spc="-5" dirty="0"/>
                  <a:t>, </a:t>
                </a:r>
                <a:r>
                  <a:rPr lang="en-US" spc="-10" dirty="0"/>
                  <a:t>th</a:t>
                </a:r>
                <a:r>
                  <a:rPr lang="en-US" spc="-5" dirty="0"/>
                  <a:t>e f</a:t>
                </a:r>
                <a:r>
                  <a:rPr lang="en-US" spc="-10" dirty="0"/>
                  <a:t>orc</a:t>
                </a:r>
                <a:r>
                  <a:rPr lang="en-US" spc="-5" dirty="0"/>
                  <a:t>e</a:t>
                </a:r>
                <a:r>
                  <a:rPr lang="en-US" spc="65" dirty="0"/>
                  <a:t> </a:t>
                </a:r>
                <a:r>
                  <a:rPr lang="en-US" i="1" spc="65" dirty="0"/>
                  <a:t>F</a:t>
                </a:r>
                <a:r>
                  <a:rPr lang="en-US" i="1" baseline="-25000" dirty="0"/>
                  <a:t>j</a:t>
                </a:r>
                <a:r>
                  <a:rPr lang="en-US" i="1" baseline="-11111" dirty="0"/>
                  <a:t> </a:t>
                </a:r>
                <a:r>
                  <a:rPr lang="en-US" i="1" spc="-7" baseline="-11111" dirty="0"/>
                  <a:t> </a:t>
                </a:r>
                <a:r>
                  <a:rPr lang="en-US" spc="-10" dirty="0"/>
                  <a:t>o</a:t>
                </a:r>
                <a:r>
                  <a:rPr lang="en-US" spc="-5" dirty="0"/>
                  <a:t>n </a:t>
                </a:r>
                <a:r>
                  <a:rPr lang="en-US" spc="-10" dirty="0"/>
                  <a:t>th</a:t>
                </a:r>
                <a:r>
                  <a:rPr lang="en-US" spc="-5" dirty="0"/>
                  <a:t>e</a:t>
                </a:r>
                <a:r>
                  <a:rPr lang="en-US" dirty="0"/>
                  <a:t> </a:t>
                </a:r>
                <a:r>
                  <a:rPr lang="en-US" spc="-90" dirty="0"/>
                  <a:t> </a:t>
                </a:r>
                <a:r>
                  <a:rPr lang="en-US" i="1" spc="-5" dirty="0" err="1"/>
                  <a:t>j</a:t>
                </a:r>
                <a:r>
                  <a:rPr lang="en-US" spc="-5" dirty="0" err="1"/>
                  <a:t>th</a:t>
                </a:r>
                <a:r>
                  <a:rPr lang="en-US" spc="-5" dirty="0"/>
                  <a:t> strip can</a:t>
                </a:r>
                <a:r>
                  <a:rPr lang="en-US" dirty="0"/>
                  <a:t> </a:t>
                </a:r>
                <a:r>
                  <a:rPr lang="en-US" spc="-5" dirty="0"/>
                  <a:t>be approximated:</a:t>
                </a:r>
                <a:endParaRPr lang="en-US" dirty="0"/>
              </a:p>
              <a:p>
                <a:pPr marL="0" marR="5080" indent="0" algn="ctr">
                  <a:lnSpc>
                    <a:spcPct val="100000"/>
                  </a:lnSpc>
                  <a:buNone/>
                </a:pPr>
                <a:r>
                  <a:rPr lang="en-US" i="1" spc="65" dirty="0"/>
                  <a:t>F</a:t>
                </a:r>
                <a:r>
                  <a:rPr lang="en-US" i="1" baseline="-25000" dirty="0"/>
                  <a:t>j</a:t>
                </a:r>
                <a:r>
                  <a:rPr lang="en-US" i="1" baseline="-11111" dirty="0"/>
                  <a:t> </a:t>
                </a:r>
                <a:r>
                  <a:rPr lang="en-US" i="1" spc="30" baseline="-11111" dirty="0"/>
                  <a:t> </a:t>
                </a:r>
                <a:r>
                  <a:rPr lang="en-US" spc="-25" dirty="0"/>
                  <a:t>≈</a:t>
                </a:r>
                <a:r>
                  <a:rPr lang="en-US" dirty="0"/>
                  <a:t> </a:t>
                </a:r>
                <a:r>
                  <a:rPr lang="en-US" spc="-100" dirty="0"/>
                  <a:t> </a:t>
                </a:r>
                <a:r>
                  <a:rPr lang="el-GR" i="1" spc="-35" dirty="0"/>
                  <a:t>ρ</a:t>
                </a:r>
                <a:r>
                  <a:rPr lang="en-US" i="1" spc="50" dirty="0" err="1"/>
                  <a:t>g</a:t>
                </a:r>
                <a:r>
                  <a:rPr lang="en-US" i="1" spc="105" dirty="0" err="1"/>
                  <a:t>y</a:t>
                </a:r>
                <a:r>
                  <a:rPr lang="en-US" i="1" baseline="-25000" dirty="0" err="1"/>
                  <a:t>j</a:t>
                </a:r>
                <a:r>
                  <a:rPr lang="en-US" i="1" baseline="-11111" dirty="0"/>
                  <a:t>  </a:t>
                </a:r>
                <a:r>
                  <a:rPr lang="en-US" i="1" spc="-22" baseline="-11111" dirty="0"/>
                  <a:t> </a:t>
                </a:r>
                <a:r>
                  <a:rPr lang="en-US" spc="-20" dirty="0"/>
                  <a:t>×</a:t>
                </a:r>
                <a:r>
                  <a:rPr lang="en-US" spc="65" dirty="0"/>
                  <a:t> </a:t>
                </a:r>
                <a:r>
                  <a:rPr lang="en-US" i="1" spc="-55" dirty="0"/>
                  <a:t>f</a:t>
                </a:r>
                <a:r>
                  <a:rPr lang="en-US" dirty="0"/>
                  <a:t> </a:t>
                </a:r>
                <a:r>
                  <a:rPr lang="en-US" spc="-5" dirty="0"/>
                  <a:t>(</a:t>
                </a:r>
                <a:r>
                  <a:rPr lang="en-US" spc="-190" dirty="0"/>
                  <a:t> </a:t>
                </a:r>
                <a:r>
                  <a:rPr lang="en-US" i="1" spc="-5" dirty="0" err="1"/>
                  <a:t>y</a:t>
                </a:r>
                <a:r>
                  <a:rPr lang="en-US" i="1" baseline="-25000" dirty="0" err="1"/>
                  <a:t>j</a:t>
                </a:r>
                <a:r>
                  <a:rPr lang="en-US" i="1" spc="-97" baseline="-11111" dirty="0"/>
                  <a:t> </a:t>
                </a:r>
                <a:r>
                  <a:rPr lang="en-US" spc="-5" dirty="0"/>
                  <a:t>)</a:t>
                </a:r>
                <a:r>
                  <a:rPr lang="en-US" spc="-110" dirty="0">
                    <a:latin typeface="Cambria Math" panose="02040503050406030204" pitchFamily="18" charset="0"/>
                    <a:ea typeface="Cambria Math" panose="02040503050406030204" pitchFamily="18" charset="0"/>
                  </a:rPr>
                  <a:t>∆</a:t>
                </a:r>
                <a:r>
                  <a:rPr lang="en-US" i="1" spc="-110" dirty="0">
                    <a:latin typeface="Cambria Math" panose="02040503050406030204" pitchFamily="18" charset="0"/>
                    <a:ea typeface="Cambria Math" panose="02040503050406030204" pitchFamily="18" charset="0"/>
                  </a:rPr>
                  <a:t> </a:t>
                </a:r>
                <a:r>
                  <a:rPr lang="en-US" i="1" spc="-5" dirty="0"/>
                  <a:t>y</a:t>
                </a:r>
                <a:r>
                  <a:rPr lang="en-US" i="1" spc="75" dirty="0"/>
                  <a:t> </a:t>
                </a:r>
                <a:r>
                  <a:rPr lang="en-US" spc="-25" dirty="0"/>
                  <a:t>=</a:t>
                </a:r>
                <a:r>
                  <a:rPr lang="en-US" spc="-40" dirty="0"/>
                  <a:t> </a:t>
                </a:r>
                <a:r>
                  <a:rPr lang="en-US" spc="-5" dirty="0"/>
                  <a:t>(</a:t>
                </a:r>
                <a:r>
                  <a:rPr lang="el-GR" i="1" spc="-35" dirty="0"/>
                  <a:t>ρ</a:t>
                </a:r>
                <a:r>
                  <a:rPr lang="en-US" i="1" spc="25" dirty="0"/>
                  <a:t>g</a:t>
                </a:r>
                <a:r>
                  <a:rPr lang="en-US" spc="50" dirty="0"/>
                  <a:t>)</a:t>
                </a:r>
                <a:r>
                  <a:rPr lang="en-US" i="1" spc="105" dirty="0" err="1"/>
                  <a:t>y</a:t>
                </a:r>
                <a:r>
                  <a:rPr lang="en-US" i="1" baseline="-25000" dirty="0" err="1"/>
                  <a:t>j</a:t>
                </a:r>
                <a:r>
                  <a:rPr lang="en-US" i="1" baseline="-11111" dirty="0"/>
                  <a:t> </a:t>
                </a:r>
                <a:r>
                  <a:rPr lang="en-US" i="1" spc="-52" baseline="-11111" dirty="0"/>
                  <a:t> </a:t>
                </a:r>
                <a:r>
                  <a:rPr lang="en-US" i="1" spc="-5" dirty="0"/>
                  <a:t>f</a:t>
                </a:r>
                <a:r>
                  <a:rPr lang="en-US" i="1" spc="-45" dirty="0"/>
                  <a:t> </a:t>
                </a:r>
                <a:r>
                  <a:rPr lang="en-US" spc="50" dirty="0"/>
                  <a:t>(</a:t>
                </a:r>
                <a:r>
                  <a:rPr lang="en-US" i="1" spc="-5" dirty="0" err="1"/>
                  <a:t>y</a:t>
                </a:r>
                <a:r>
                  <a:rPr lang="en-US" i="1" baseline="-25000" dirty="0" err="1"/>
                  <a:t>j</a:t>
                </a:r>
                <a:r>
                  <a:rPr lang="en-US" i="1" spc="-97" baseline="-11111" dirty="0"/>
                  <a:t> </a:t>
                </a:r>
                <a:r>
                  <a:rPr lang="en-US" spc="-5" dirty="0"/>
                  <a:t>)</a:t>
                </a:r>
                <a:r>
                  <a:rPr lang="en-US" spc="-110" dirty="0">
                    <a:latin typeface="Cambria Math" panose="02040503050406030204" pitchFamily="18" charset="0"/>
                    <a:ea typeface="Cambria Math" panose="02040503050406030204" pitchFamily="18" charset="0"/>
                  </a:rPr>
                  <a:t>∆</a:t>
                </a:r>
                <a:r>
                  <a:rPr lang="en-US" i="1" spc="-5" dirty="0"/>
                  <a:t>y</a:t>
                </a:r>
                <a:endParaRPr lang="en-US" dirty="0"/>
              </a:p>
              <a:p>
                <a:pPr marL="0" marR="5080" indent="0" algn="just">
                  <a:lnSpc>
                    <a:spcPct val="100000"/>
                  </a:lnSpc>
                  <a:buNone/>
                </a:pPr>
                <a:r>
                  <a:rPr lang="en-US" spc="-15" dirty="0">
                    <a:solidFill>
                      <a:schemeClr val="tx1"/>
                    </a:solidFill>
                  </a:rPr>
                  <a:t>Th</a:t>
                </a:r>
                <a:r>
                  <a:rPr lang="en-US" spc="-5" dirty="0">
                    <a:solidFill>
                      <a:schemeClr val="tx1"/>
                    </a:solidFill>
                  </a:rPr>
                  <a:t>e f</a:t>
                </a:r>
                <a:r>
                  <a:rPr lang="en-US" spc="-10" dirty="0">
                    <a:solidFill>
                      <a:schemeClr val="tx1"/>
                    </a:solidFill>
                  </a:rPr>
                  <a:t>orc</a:t>
                </a:r>
                <a:r>
                  <a:rPr lang="en-US" spc="-5" dirty="0">
                    <a:solidFill>
                      <a:schemeClr val="tx1"/>
                    </a:solidFill>
                  </a:rPr>
                  <a:t>e</a:t>
                </a:r>
                <a:r>
                  <a:rPr lang="en-US" spc="65" dirty="0">
                    <a:solidFill>
                      <a:schemeClr val="tx1"/>
                    </a:solidFill>
                  </a:rPr>
                  <a:t> </a:t>
                </a:r>
                <a:r>
                  <a:rPr lang="en-US" i="1" spc="-10" dirty="0">
                    <a:solidFill>
                      <a:schemeClr val="tx1"/>
                    </a:solidFill>
                  </a:rPr>
                  <a:t>F</a:t>
                </a:r>
                <a:r>
                  <a:rPr lang="en-US" i="1" spc="90" dirty="0">
                    <a:solidFill>
                      <a:schemeClr val="tx1"/>
                    </a:solidFill>
                  </a:rPr>
                  <a:t> </a:t>
                </a:r>
                <a:r>
                  <a:rPr lang="en-US" spc="-10" dirty="0">
                    <a:solidFill>
                      <a:schemeClr val="tx1"/>
                    </a:solidFill>
                  </a:rPr>
                  <a:t>i</a:t>
                </a:r>
                <a:r>
                  <a:rPr lang="en-US" spc="-5" dirty="0">
                    <a:solidFill>
                      <a:schemeClr val="tx1"/>
                    </a:solidFill>
                  </a:rPr>
                  <a:t>s </a:t>
                </a:r>
                <a:r>
                  <a:rPr lang="en-US" spc="-10" dirty="0">
                    <a:solidFill>
                      <a:schemeClr val="tx1"/>
                    </a:solidFill>
                  </a:rPr>
                  <a:t>approximate</a:t>
                </a:r>
                <a:r>
                  <a:rPr lang="en-US" spc="-5" dirty="0">
                    <a:solidFill>
                      <a:schemeClr val="tx1"/>
                    </a:solidFill>
                  </a:rPr>
                  <a:t>d</a:t>
                </a:r>
                <a:r>
                  <a:rPr lang="en-US" dirty="0">
                    <a:solidFill>
                      <a:schemeClr val="tx1"/>
                    </a:solidFill>
                  </a:rPr>
                  <a:t> </a:t>
                </a:r>
                <a:r>
                  <a:rPr lang="en-US" spc="-10" dirty="0">
                    <a:solidFill>
                      <a:schemeClr val="tx1"/>
                    </a:solidFill>
                  </a:rPr>
                  <a:t>b</a:t>
                </a:r>
                <a:r>
                  <a:rPr lang="en-US" spc="-5" dirty="0">
                    <a:solidFill>
                      <a:schemeClr val="tx1"/>
                    </a:solidFill>
                  </a:rPr>
                  <a:t>y a </a:t>
                </a:r>
                <a:r>
                  <a:rPr lang="en-US" spc="-15" dirty="0">
                    <a:solidFill>
                      <a:schemeClr val="tx1"/>
                    </a:solidFill>
                  </a:rPr>
                  <a:t>Rieman</a:t>
                </a:r>
                <a:r>
                  <a:rPr lang="en-US" spc="-5" dirty="0">
                    <a:solidFill>
                      <a:schemeClr val="tx1"/>
                    </a:solidFill>
                  </a:rPr>
                  <a:t>n</a:t>
                </a:r>
                <a:r>
                  <a:rPr lang="en-US" dirty="0">
                    <a:solidFill>
                      <a:schemeClr val="tx1"/>
                    </a:solidFill>
                  </a:rPr>
                  <a:t> </a:t>
                </a:r>
                <a:r>
                  <a:rPr lang="en-US" spc="-10" dirty="0">
                    <a:solidFill>
                      <a:schemeClr val="tx1"/>
                    </a:solidFill>
                  </a:rPr>
                  <a:t>sum</a:t>
                </a:r>
                <a:r>
                  <a:rPr lang="en-US" spc="-5" dirty="0">
                    <a:solidFill>
                      <a:schemeClr val="tx1"/>
                    </a:solidFill>
                  </a:rPr>
                  <a:t> t</a:t>
                </a:r>
                <a:r>
                  <a:rPr lang="en-US" spc="-10" dirty="0">
                    <a:solidFill>
                      <a:schemeClr val="tx1"/>
                    </a:solidFill>
                  </a:rPr>
                  <a:t>ha</a:t>
                </a:r>
                <a:r>
                  <a:rPr lang="en-US" spc="-5" dirty="0">
                    <a:solidFill>
                      <a:schemeClr val="tx1"/>
                    </a:solidFill>
                  </a:rPr>
                  <a:t>t </a:t>
                </a:r>
                <a:r>
                  <a:rPr lang="en-US" spc="-10" dirty="0">
                    <a:solidFill>
                      <a:schemeClr val="tx1"/>
                    </a:solidFill>
                  </a:rPr>
                  <a:t>converge</a:t>
                </a:r>
                <a:r>
                  <a:rPr lang="en-US" spc="-5" dirty="0">
                    <a:solidFill>
                      <a:schemeClr val="tx1"/>
                    </a:solidFill>
                  </a:rPr>
                  <a:t>s</a:t>
                </a:r>
                <a:r>
                  <a:rPr lang="en-US" dirty="0">
                    <a:solidFill>
                      <a:schemeClr val="tx1"/>
                    </a:solidFill>
                  </a:rPr>
                  <a:t> </a:t>
                </a:r>
                <a:r>
                  <a:rPr lang="en-US" spc="-10" dirty="0">
                    <a:solidFill>
                      <a:schemeClr val="tx1"/>
                    </a:solidFill>
                  </a:rPr>
                  <a:t>t</a:t>
                </a:r>
                <a:r>
                  <a:rPr lang="en-US" spc="-5" dirty="0">
                    <a:solidFill>
                      <a:schemeClr val="tx1"/>
                    </a:solidFill>
                  </a:rPr>
                  <a:t>o </a:t>
                </a:r>
                <a:r>
                  <a:rPr lang="en-US" spc="-10" dirty="0">
                    <a:solidFill>
                      <a:schemeClr val="tx1"/>
                    </a:solidFill>
                  </a:rPr>
                  <a:t>a</a:t>
                </a:r>
                <a:r>
                  <a:rPr lang="en-US" spc="-5" dirty="0">
                    <a:solidFill>
                      <a:schemeClr val="tx1"/>
                    </a:solidFill>
                  </a:rPr>
                  <a:t>n </a:t>
                </a:r>
                <a:r>
                  <a:rPr lang="en-US" spc="-10" dirty="0">
                    <a:solidFill>
                      <a:schemeClr val="tx1"/>
                    </a:solidFill>
                  </a:rPr>
                  <a:t>integral:</a:t>
                </a:r>
                <a:endParaRPr lang="en-US" dirty="0">
                  <a:solidFill>
                    <a:schemeClr val="tx1"/>
                  </a:solidFill>
                </a:endParaRPr>
              </a:p>
              <a:p>
                <a:pPr marL="0" marR="5080" indent="0" algn="ctr">
                  <a:lnSpc>
                    <a:spcPct val="100000"/>
                  </a:lnSpc>
                  <a:buNone/>
                </a:pPr>
                <a14:m>
                  <m:oMath xmlns:m="http://schemas.openxmlformats.org/officeDocument/2006/math">
                    <m:r>
                      <a:rPr lang="en-US" sz="2400" i="1" spc="-35" dirty="0">
                        <a:solidFill>
                          <a:schemeClr val="tx1"/>
                        </a:solidFill>
                        <a:latin typeface="Cambria Math" panose="02040503050406030204" pitchFamily="18" charset="0"/>
                      </a:rPr>
                      <m:t>𝐹</m:t>
                    </m:r>
                    <m:r>
                      <a:rPr lang="en-US" sz="2400" i="1" spc="-35" dirty="0">
                        <a:solidFill>
                          <a:schemeClr val="tx1"/>
                        </a:solidFill>
                        <a:latin typeface="Cambria Math" panose="02040503050406030204" pitchFamily="18" charset="0"/>
                      </a:rPr>
                      <m:t>=</m:t>
                    </m:r>
                    <m:sSub>
                      <m:sSubPr>
                        <m:ctrlPr>
                          <a:rPr lang="en-US" sz="2400" i="1" spc="-35" dirty="0">
                            <a:solidFill>
                              <a:schemeClr val="tx1"/>
                            </a:solidFill>
                            <a:latin typeface="Cambria Math" panose="02040503050406030204" pitchFamily="18" charset="0"/>
                          </a:rPr>
                        </m:ctrlPr>
                      </m:sSubPr>
                      <m:e>
                        <m:r>
                          <a:rPr lang="en-US" sz="2400" i="1" spc="-35" dirty="0">
                            <a:solidFill>
                              <a:schemeClr val="tx1"/>
                            </a:solidFill>
                            <a:latin typeface="Cambria Math" panose="02040503050406030204" pitchFamily="18" charset="0"/>
                          </a:rPr>
                          <m:t>𝐹</m:t>
                        </m:r>
                      </m:e>
                      <m:sub>
                        <m:r>
                          <a:rPr lang="en-US" sz="2400" i="1" spc="-35" dirty="0">
                            <a:solidFill>
                              <a:schemeClr val="tx1"/>
                            </a:solidFill>
                            <a:latin typeface="Cambria Math" panose="02040503050406030204" pitchFamily="18" charset="0"/>
                          </a:rPr>
                          <m:t>1</m:t>
                        </m:r>
                      </m:sub>
                    </m:sSub>
                    <m:r>
                      <a:rPr lang="en-US" sz="2400" i="1" spc="-35" dirty="0">
                        <a:solidFill>
                          <a:schemeClr val="tx1"/>
                        </a:solidFill>
                        <a:latin typeface="Cambria Math" panose="02040503050406030204" pitchFamily="18" charset="0"/>
                      </a:rPr>
                      <m:t>+</m:t>
                    </m:r>
                    <m:sSub>
                      <m:sSubPr>
                        <m:ctrlPr>
                          <a:rPr lang="en-US" sz="2400" i="1" spc="-35" dirty="0">
                            <a:solidFill>
                              <a:schemeClr val="tx1"/>
                            </a:solidFill>
                            <a:latin typeface="Cambria Math" panose="02040503050406030204" pitchFamily="18" charset="0"/>
                          </a:rPr>
                        </m:ctrlPr>
                      </m:sSubPr>
                      <m:e>
                        <m:r>
                          <a:rPr lang="en-US" sz="2400" i="1" spc="-35" dirty="0">
                            <a:solidFill>
                              <a:schemeClr val="tx1"/>
                            </a:solidFill>
                            <a:latin typeface="Cambria Math" panose="02040503050406030204" pitchFamily="18" charset="0"/>
                          </a:rPr>
                          <m:t>𝐹</m:t>
                        </m:r>
                      </m:e>
                      <m:sub>
                        <m:r>
                          <a:rPr lang="en-US" sz="2400" i="1" spc="-35" dirty="0">
                            <a:solidFill>
                              <a:schemeClr val="tx1"/>
                            </a:solidFill>
                            <a:latin typeface="Cambria Math" panose="02040503050406030204" pitchFamily="18" charset="0"/>
                          </a:rPr>
                          <m:t>2</m:t>
                        </m:r>
                      </m:sub>
                    </m:sSub>
                    <m:r>
                      <a:rPr lang="en-US" sz="2400" i="1" spc="-35" dirty="0">
                        <a:solidFill>
                          <a:schemeClr val="tx1"/>
                        </a:solidFill>
                        <a:latin typeface="Cambria Math" panose="02040503050406030204" pitchFamily="18" charset="0"/>
                      </a:rPr>
                      <m:t>+</m:t>
                    </m:r>
                    <m:r>
                      <a:rPr lang="en-US" sz="2400" i="1" spc="-35" dirty="0">
                        <a:solidFill>
                          <a:schemeClr val="tx1"/>
                        </a:solidFill>
                        <a:latin typeface="Cambria Math" panose="02040503050406030204" pitchFamily="18" charset="0"/>
                        <a:ea typeface="Cambria Math" panose="02040503050406030204" pitchFamily="18" charset="0"/>
                      </a:rPr>
                      <m:t>⋯+</m:t>
                    </m:r>
                    <m:sSub>
                      <m:sSubPr>
                        <m:ctrlPr>
                          <a:rPr lang="en-US" sz="2400" i="1" spc="-35" dirty="0">
                            <a:solidFill>
                              <a:schemeClr val="tx1"/>
                            </a:solidFill>
                            <a:latin typeface="Cambria Math" panose="02040503050406030204" pitchFamily="18" charset="0"/>
                            <a:ea typeface="Cambria Math" panose="02040503050406030204" pitchFamily="18" charset="0"/>
                          </a:rPr>
                        </m:ctrlPr>
                      </m:sSubPr>
                      <m:e>
                        <m:r>
                          <a:rPr lang="en-US" sz="2400" i="1" spc="-35" dirty="0">
                            <a:solidFill>
                              <a:schemeClr val="tx1"/>
                            </a:solidFill>
                            <a:latin typeface="Cambria Math" panose="02040503050406030204" pitchFamily="18" charset="0"/>
                            <a:ea typeface="Cambria Math" panose="02040503050406030204" pitchFamily="18" charset="0"/>
                          </a:rPr>
                          <m:t>𝐹</m:t>
                        </m:r>
                      </m:e>
                      <m:sub>
                        <m:r>
                          <a:rPr lang="en-US" sz="2400" i="1" spc="-35" dirty="0">
                            <a:solidFill>
                              <a:schemeClr val="tx1"/>
                            </a:solidFill>
                            <a:latin typeface="Cambria Math" panose="02040503050406030204" pitchFamily="18" charset="0"/>
                            <a:ea typeface="Cambria Math" panose="02040503050406030204" pitchFamily="18" charset="0"/>
                          </a:rPr>
                          <m:t>𝑁</m:t>
                        </m:r>
                      </m:sub>
                    </m:sSub>
                    <m:r>
                      <m:rPr>
                        <m:nor/>
                      </m:rPr>
                      <a:rPr lang="en-US" sz="2400" i="1" spc="-35" dirty="0">
                        <a:solidFill>
                          <a:schemeClr val="tx1"/>
                        </a:solidFill>
                      </a:rPr>
                      <m:t> = </m:t>
                    </m:r>
                    <m:r>
                      <m:rPr>
                        <m:nor/>
                      </m:rPr>
                      <a:rPr lang="en-US" sz="2400" i="1" spc="-35" dirty="0">
                        <a:solidFill>
                          <a:schemeClr val="tx1"/>
                        </a:solidFill>
                      </a:rPr>
                      <m:t>ρg</m:t>
                    </m:r>
                    <m:nary>
                      <m:naryPr>
                        <m:chr m:val="∑"/>
                        <m:ctrlPr>
                          <a:rPr lang="en-US" sz="2400" i="1">
                            <a:solidFill>
                              <a:schemeClr val="tx1"/>
                            </a:solidFill>
                            <a:latin typeface="Cambria Math" panose="02040503050406030204" pitchFamily="18" charset="0"/>
                          </a:rPr>
                        </m:ctrlPr>
                      </m:naryPr>
                      <m:sub>
                        <m:r>
                          <m:rPr>
                            <m:brk m:alnAt="23"/>
                          </m:rPr>
                          <a:rPr lang="en-US" sz="2400" i="1">
                            <a:solidFill>
                              <a:schemeClr val="tx1"/>
                            </a:solidFill>
                            <a:latin typeface="Cambria Math" panose="02040503050406030204" pitchFamily="18" charset="0"/>
                          </a:rPr>
                          <m:t>𝑗</m:t>
                        </m:r>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 </m:t>
                        </m:r>
                      </m:sup>
                      <m:e>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𝑦</m:t>
                            </m:r>
                          </m:e>
                          <m:sub>
                            <m:r>
                              <a:rPr lang="en-US" sz="2400" b="0" i="1" smtClean="0">
                                <a:solidFill>
                                  <a:schemeClr val="tx1"/>
                                </a:solidFill>
                                <a:latin typeface="Cambria Math" panose="02040503050406030204" pitchFamily="18" charset="0"/>
                              </a:rPr>
                              <m:t>𝑗</m:t>
                            </m:r>
                          </m:sub>
                        </m:sSub>
                        <m:r>
                          <a:rPr lang="en-US" sz="2400" b="0" i="1" smtClean="0">
                            <a:solidFill>
                              <a:schemeClr val="tx1"/>
                            </a:solidFill>
                            <a:latin typeface="Cambria Math" panose="02040503050406030204" pitchFamily="18" charset="0"/>
                          </a:rPr>
                          <m:t>𝑓</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𝑦</m:t>
                            </m:r>
                          </m:e>
                          <m:sub>
                            <m:r>
                              <a:rPr lang="en-US" sz="2400" b="0" i="1" smtClean="0">
                                <a:solidFill>
                                  <a:schemeClr val="tx1"/>
                                </a:solidFill>
                                <a:latin typeface="Cambria Math" panose="02040503050406030204" pitchFamily="18" charset="0"/>
                              </a:rPr>
                              <m:t>𝑗</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𝑦</m:t>
                        </m:r>
                      </m:e>
                    </m:nary>
                    <m:r>
                      <a:rPr lang="en-US" sz="2400" i="1" dirty="0" smtClean="0">
                        <a:solidFill>
                          <a:schemeClr val="tx1"/>
                        </a:solidFill>
                        <a:latin typeface="Cambria Math" panose="02040503050406030204" pitchFamily="18" charset="0"/>
                        <a:ea typeface="Cambria Math" panose="02040503050406030204" pitchFamily="18" charset="0"/>
                      </a:rPr>
                      <m:t>→</m:t>
                    </m:r>
                    <m:r>
                      <m:rPr>
                        <m:nor/>
                      </m:rPr>
                      <a:rPr lang="en-US" sz="2400" i="1" spc="-35" dirty="0">
                        <a:solidFill>
                          <a:schemeClr val="tx1"/>
                        </a:solidFill>
                      </a:rPr>
                      <m:t>ρ</m:t>
                    </m:r>
                    <m:r>
                      <m:rPr>
                        <m:nor/>
                      </m:rPr>
                      <a:rPr lang="en-US" sz="2400" i="1" spc="25" dirty="0">
                        <a:solidFill>
                          <a:schemeClr val="tx1"/>
                        </a:solidFill>
                      </a:rPr>
                      <m:t>g</m:t>
                    </m:r>
                    <m:nary>
                      <m:naryPr>
                        <m:ctrlPr>
                          <a:rPr lang="en-US" sz="240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sz="2400" b="0" i="1" dirty="0" smtClean="0">
                            <a:solidFill>
                              <a:schemeClr val="tx1"/>
                            </a:solidFill>
                            <a:latin typeface="Cambria Math" panose="02040503050406030204" pitchFamily="18" charset="0"/>
                            <a:ea typeface="Cambria Math" panose="02040503050406030204" pitchFamily="18" charset="0"/>
                          </a:rPr>
                          <m:t>𝑎</m:t>
                        </m:r>
                      </m:sub>
                      <m:sup>
                        <m:r>
                          <a:rPr lang="en-US" sz="2400" b="0" i="1" dirty="0" smtClean="0">
                            <a:solidFill>
                              <a:schemeClr val="tx1"/>
                            </a:solidFill>
                            <a:latin typeface="Cambria Math" panose="02040503050406030204" pitchFamily="18" charset="0"/>
                            <a:ea typeface="Cambria Math" panose="02040503050406030204" pitchFamily="18" charset="0"/>
                          </a:rPr>
                          <m:t>𝑏</m:t>
                        </m:r>
                      </m:sup>
                      <m:e>
                        <m:r>
                          <a:rPr lang="en-US" sz="2400" b="0" i="1" dirty="0" smtClean="0">
                            <a:solidFill>
                              <a:schemeClr val="tx1"/>
                            </a:solidFill>
                            <a:latin typeface="Cambria Math" panose="02040503050406030204" pitchFamily="18" charset="0"/>
                            <a:ea typeface="Cambria Math" panose="02040503050406030204" pitchFamily="18" charset="0"/>
                          </a:rPr>
                          <m:t>𝑦𝑓</m:t>
                        </m:r>
                        <m:d>
                          <m:dPr>
                            <m:ctrlPr>
                              <a:rPr lang="en-US" sz="2400" b="0" i="1" dirty="0" smtClean="0">
                                <a:solidFill>
                                  <a:schemeClr val="tx1"/>
                                </a:solidFill>
                                <a:latin typeface="Cambria Math" panose="02040503050406030204" pitchFamily="18" charset="0"/>
                                <a:ea typeface="Cambria Math" panose="02040503050406030204" pitchFamily="18" charset="0"/>
                              </a:rPr>
                            </m:ctrlPr>
                          </m:dPr>
                          <m:e>
                            <m:r>
                              <a:rPr lang="en-US" sz="2400" b="0" i="1" dirty="0" smtClean="0">
                                <a:solidFill>
                                  <a:schemeClr val="tx1"/>
                                </a:solidFill>
                                <a:latin typeface="Cambria Math" panose="02040503050406030204" pitchFamily="18" charset="0"/>
                                <a:ea typeface="Cambria Math" panose="02040503050406030204" pitchFamily="18" charset="0"/>
                              </a:rPr>
                              <m:t>𝑦</m:t>
                            </m:r>
                          </m:e>
                        </m:d>
                        <m:r>
                          <a:rPr lang="en-US" sz="2400" b="0" i="1" dirty="0" smtClean="0">
                            <a:solidFill>
                              <a:schemeClr val="tx1"/>
                            </a:solidFill>
                            <a:latin typeface="Cambria Math" panose="02040503050406030204" pitchFamily="18" charset="0"/>
                            <a:ea typeface="Cambria Math" panose="02040503050406030204" pitchFamily="18" charset="0"/>
                          </a:rPr>
                          <m:t>𝑑𝑦</m:t>
                        </m:r>
                      </m:e>
                    </m:nary>
                  </m:oMath>
                </a14:m>
                <a:r>
                  <a:rPr lang="en-US" dirty="0">
                    <a:solidFill>
                      <a:schemeClr val="tx1"/>
                    </a:solidFill>
                  </a:rPr>
                  <a:t>  </a:t>
                </a:r>
              </a:p>
              <a:p>
                <a:pPr marL="0" marR="5080" indent="0" algn="just">
                  <a:lnSpc>
                    <a:spcPct val="100000"/>
                  </a:lnSpc>
                  <a:buNone/>
                </a:pPr>
                <a:r>
                  <a:rPr lang="en-US" dirty="0">
                    <a:solidFill>
                      <a:schemeClr val="tx1"/>
                    </a:solidFill>
                  </a:rPr>
                  <a:t>as  </a:t>
                </a:r>
                <a14:m>
                  <m:oMath xmlns:m="http://schemas.openxmlformats.org/officeDocument/2006/math">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3689289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8.3  Fluid Pressure and </a:t>
            </a:r>
            <a:r>
              <a:rPr lang="en-US" sz="3100" dirty="0"/>
              <a:t>Force </a:t>
            </a:r>
            <a:r>
              <a:rPr lang="en-US" sz="3100" dirty="0" smtClean="0"/>
              <a:t>(9 </a:t>
            </a:r>
            <a:r>
              <a:rPr lang="en-US" sz="3100" dirty="0"/>
              <a:t>of 12)</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50827" cy="4370567"/>
              </a:xfrm>
            </p:spPr>
            <p:txBody>
              <a:bodyPr>
                <a:noAutofit/>
              </a:bodyPr>
              <a:lstStyle/>
              <a:p>
                <a:pPr marL="0" indent="0">
                  <a:lnSpc>
                    <a:spcPct val="100000"/>
                  </a:lnSpc>
                  <a:buNone/>
                </a:pPr>
                <a:r>
                  <a:rPr lang="en-US" b="1" u="sng" spc="25" dirty="0">
                    <a:solidFill>
                      <a:schemeClr val="tx1"/>
                    </a:solidFill>
                  </a:rPr>
                  <a:t>THEORE</a:t>
                </a:r>
                <a:r>
                  <a:rPr lang="en-US" b="1" u="sng" spc="-25" dirty="0">
                    <a:solidFill>
                      <a:schemeClr val="tx1"/>
                    </a:solidFill>
                  </a:rPr>
                  <a:t>M</a:t>
                </a:r>
                <a:r>
                  <a:rPr lang="en-US" b="1" spc="-25" dirty="0">
                    <a:solidFill>
                      <a:schemeClr val="tx1"/>
                    </a:solidFill>
                  </a:rPr>
                  <a:t>:</a:t>
                </a:r>
                <a:r>
                  <a:rPr lang="en-US" b="1" spc="20" dirty="0">
                    <a:solidFill>
                      <a:schemeClr val="tx1"/>
                    </a:solidFill>
                  </a:rPr>
                  <a:t> </a:t>
                </a:r>
                <a:r>
                  <a:rPr lang="en-US" b="1" spc="40" dirty="0">
                    <a:solidFill>
                      <a:schemeClr val="tx1"/>
                    </a:solidFill>
                  </a:rPr>
                  <a:t> </a:t>
                </a:r>
                <a:r>
                  <a:rPr lang="en-US" b="1" spc="-5" dirty="0">
                    <a:solidFill>
                      <a:schemeClr val="tx1"/>
                    </a:solidFill>
                  </a:rPr>
                  <a:t>Flui</a:t>
                </a:r>
                <a:r>
                  <a:rPr lang="en-US" b="1" spc="5" dirty="0">
                    <a:solidFill>
                      <a:schemeClr val="tx1"/>
                    </a:solidFill>
                  </a:rPr>
                  <a:t>d</a:t>
                </a:r>
                <a:r>
                  <a:rPr lang="en-US" b="1" spc="20" dirty="0">
                    <a:solidFill>
                      <a:schemeClr val="tx1"/>
                    </a:solidFill>
                  </a:rPr>
                  <a:t> </a:t>
                </a:r>
                <a:r>
                  <a:rPr lang="en-US" b="1" spc="-5" dirty="0">
                    <a:solidFill>
                      <a:schemeClr val="tx1"/>
                    </a:solidFill>
                  </a:rPr>
                  <a:t>Forc</a:t>
                </a:r>
                <a:r>
                  <a:rPr lang="en-US" b="1" dirty="0">
                    <a:solidFill>
                      <a:schemeClr val="tx1"/>
                    </a:solidFill>
                  </a:rPr>
                  <a:t>e</a:t>
                </a:r>
                <a:r>
                  <a:rPr lang="en-US" b="1" spc="20" dirty="0">
                    <a:solidFill>
                      <a:schemeClr val="tx1"/>
                    </a:solidFill>
                  </a:rPr>
                  <a:t> </a:t>
                </a:r>
                <a:r>
                  <a:rPr lang="en-US" b="1" spc="-10" dirty="0">
                    <a:solidFill>
                      <a:schemeClr val="tx1"/>
                    </a:solidFill>
                  </a:rPr>
                  <a:t>o</a:t>
                </a:r>
                <a:r>
                  <a:rPr lang="en-US" b="1" spc="-5" dirty="0">
                    <a:solidFill>
                      <a:schemeClr val="tx1"/>
                    </a:solidFill>
                  </a:rPr>
                  <a:t>n</a:t>
                </a:r>
                <a:r>
                  <a:rPr lang="en-US" b="1" spc="20" dirty="0">
                    <a:solidFill>
                      <a:schemeClr val="tx1"/>
                    </a:solidFill>
                  </a:rPr>
                  <a:t> </a:t>
                </a:r>
                <a:r>
                  <a:rPr lang="en-US" b="1" spc="40" dirty="0">
                    <a:solidFill>
                      <a:schemeClr val="tx1"/>
                    </a:solidFill>
                  </a:rPr>
                  <a:t>a</a:t>
                </a:r>
                <a:r>
                  <a:rPr lang="en-US" b="1" spc="20" dirty="0">
                    <a:solidFill>
                      <a:schemeClr val="tx1"/>
                    </a:solidFill>
                  </a:rPr>
                  <a:t> </a:t>
                </a:r>
                <a:r>
                  <a:rPr lang="en-US" b="1" spc="-70" dirty="0">
                    <a:solidFill>
                      <a:schemeClr val="tx1"/>
                    </a:solidFill>
                  </a:rPr>
                  <a:t>F</a:t>
                </a:r>
                <a:r>
                  <a:rPr lang="en-US" b="1" spc="25" dirty="0">
                    <a:solidFill>
                      <a:schemeClr val="tx1"/>
                    </a:solidFill>
                  </a:rPr>
                  <a:t>la</a:t>
                </a:r>
                <a:r>
                  <a:rPr lang="en-US" b="1" spc="20" dirty="0">
                    <a:solidFill>
                      <a:schemeClr val="tx1"/>
                    </a:solidFill>
                  </a:rPr>
                  <a:t>t </a:t>
                </a:r>
                <a:r>
                  <a:rPr lang="en-US" b="1" spc="10" dirty="0">
                    <a:solidFill>
                      <a:schemeClr val="tx1"/>
                    </a:solidFill>
                  </a:rPr>
                  <a:t>Surfac</a:t>
                </a:r>
                <a:r>
                  <a:rPr lang="en-US" b="1" spc="15" dirty="0">
                    <a:solidFill>
                      <a:schemeClr val="tx1"/>
                    </a:solidFill>
                  </a:rPr>
                  <a:t>e</a:t>
                </a:r>
                <a:r>
                  <a:rPr lang="en-US" b="1" spc="20" dirty="0">
                    <a:solidFill>
                      <a:schemeClr val="tx1"/>
                    </a:solidFill>
                  </a:rPr>
                  <a:t> </a:t>
                </a:r>
                <a:r>
                  <a:rPr lang="en-US" b="1" dirty="0">
                    <a:solidFill>
                      <a:schemeClr val="tx1"/>
                    </a:solidFill>
                  </a:rPr>
                  <a:t>Submerge</a:t>
                </a:r>
                <a:r>
                  <a:rPr lang="en-US" b="1" spc="5" dirty="0">
                    <a:solidFill>
                      <a:schemeClr val="tx1"/>
                    </a:solidFill>
                  </a:rPr>
                  <a:t>d</a:t>
                </a:r>
                <a:r>
                  <a:rPr lang="en-US" b="1" spc="20" dirty="0">
                    <a:solidFill>
                      <a:schemeClr val="tx1"/>
                    </a:solidFill>
                  </a:rPr>
                  <a:t> </a:t>
                </a:r>
                <a:r>
                  <a:rPr lang="en-US" b="1" spc="-35" dirty="0">
                    <a:solidFill>
                      <a:schemeClr val="tx1"/>
                    </a:solidFill>
                  </a:rPr>
                  <a:t>V</a:t>
                </a:r>
                <a:r>
                  <a:rPr lang="en-US" b="1" spc="35" dirty="0">
                    <a:solidFill>
                      <a:schemeClr val="tx1"/>
                    </a:solidFill>
                  </a:rPr>
                  <a:t>e</a:t>
                </a:r>
                <a:r>
                  <a:rPr lang="en-US" b="1" spc="20" dirty="0">
                    <a:solidFill>
                      <a:schemeClr val="tx1"/>
                    </a:solidFill>
                  </a:rPr>
                  <a:t>rticall</a:t>
                </a:r>
                <a:r>
                  <a:rPr lang="en-US" b="1" spc="35" dirty="0">
                    <a:solidFill>
                      <a:schemeClr val="tx1"/>
                    </a:solidFill>
                  </a:rPr>
                  <a:t>y</a:t>
                </a:r>
                <a:r>
                  <a:rPr lang="en-US" b="1" dirty="0">
                    <a:solidFill>
                      <a:schemeClr val="tx1"/>
                    </a:solidFill>
                  </a:rPr>
                  <a:t>   </a:t>
                </a:r>
                <a:r>
                  <a:rPr lang="en-US" b="1" spc="85" dirty="0">
                    <a:solidFill>
                      <a:schemeClr val="tx1"/>
                    </a:solidFill>
                  </a:rPr>
                  <a:t> </a:t>
                </a:r>
              </a:p>
              <a:p>
                <a:pPr marL="0" indent="0">
                  <a:lnSpc>
                    <a:spcPct val="100000"/>
                  </a:lnSpc>
                  <a:buNone/>
                </a:pPr>
                <a:r>
                  <a:rPr lang="en-US" spc="-10" dirty="0">
                    <a:solidFill>
                      <a:schemeClr val="tx1"/>
                    </a:solidFill>
                  </a:rPr>
                  <a:t>The</a:t>
                </a:r>
                <a:r>
                  <a:rPr lang="en-US" spc="-30" dirty="0">
                    <a:solidFill>
                      <a:schemeClr val="tx1"/>
                    </a:solidFill>
                  </a:rPr>
                  <a:t> </a:t>
                </a:r>
                <a:r>
                  <a:rPr lang="en-US" spc="-5" dirty="0">
                    <a:solidFill>
                      <a:schemeClr val="tx1"/>
                    </a:solidFill>
                  </a:rPr>
                  <a:t>fluid</a:t>
                </a:r>
                <a:r>
                  <a:rPr lang="en-US" spc="-30" dirty="0">
                    <a:solidFill>
                      <a:schemeClr val="tx1"/>
                    </a:solidFill>
                  </a:rPr>
                  <a:t> </a:t>
                </a:r>
                <a:r>
                  <a:rPr lang="en-US" spc="-5" dirty="0">
                    <a:solidFill>
                      <a:schemeClr val="tx1"/>
                    </a:solidFill>
                  </a:rPr>
                  <a:t>force</a:t>
                </a:r>
                <a:r>
                  <a:rPr lang="en-US" spc="40" dirty="0">
                    <a:solidFill>
                      <a:schemeClr val="tx1"/>
                    </a:solidFill>
                  </a:rPr>
                  <a:t> </a:t>
                </a:r>
                <a:r>
                  <a:rPr lang="en-US" i="1" spc="-10" dirty="0">
                    <a:solidFill>
                      <a:schemeClr val="tx1"/>
                    </a:solidFill>
                  </a:rPr>
                  <a:t>F </a:t>
                </a:r>
                <a:r>
                  <a:rPr lang="en-US" spc="-5" dirty="0">
                    <a:solidFill>
                      <a:schemeClr val="tx1"/>
                    </a:solidFill>
                  </a:rPr>
                  <a:t>on a flat side </a:t>
                </a:r>
                <a:r>
                  <a:rPr lang="en-US" spc="-10" dirty="0">
                    <a:solidFill>
                      <a:schemeClr val="tx1"/>
                    </a:solidFill>
                  </a:rPr>
                  <a:t>o</a:t>
                </a:r>
                <a:r>
                  <a:rPr lang="en-US" spc="-5" dirty="0">
                    <a:solidFill>
                      <a:schemeClr val="tx1"/>
                    </a:solidFill>
                  </a:rPr>
                  <a:t>f </a:t>
                </a:r>
                <a:r>
                  <a:rPr lang="en-US" spc="-10" dirty="0">
                    <a:solidFill>
                      <a:schemeClr val="tx1"/>
                    </a:solidFill>
                  </a:rPr>
                  <a:t>a</a:t>
                </a:r>
                <a:r>
                  <a:rPr lang="en-US" spc="-5" dirty="0">
                    <a:solidFill>
                      <a:schemeClr val="tx1"/>
                    </a:solidFill>
                  </a:rPr>
                  <a:t>n object</a:t>
                </a:r>
                <a:r>
                  <a:rPr lang="en-US" dirty="0">
                    <a:solidFill>
                      <a:schemeClr val="tx1"/>
                    </a:solidFill>
                  </a:rPr>
                  <a:t> </a:t>
                </a:r>
                <a:r>
                  <a:rPr lang="en-US" spc="-5" dirty="0">
                    <a:solidFill>
                      <a:schemeClr val="tx1"/>
                    </a:solidFill>
                  </a:rPr>
                  <a:t>submerged</a:t>
                </a:r>
                <a:r>
                  <a:rPr lang="en-US" dirty="0">
                    <a:solidFill>
                      <a:schemeClr val="tx1"/>
                    </a:solidFill>
                  </a:rPr>
                  <a:t> </a:t>
                </a:r>
                <a:r>
                  <a:rPr lang="en-US" spc="-5" dirty="0">
                    <a:solidFill>
                      <a:schemeClr val="tx1"/>
                    </a:solidFill>
                  </a:rPr>
                  <a:t>vertically in a fluid is</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i="1" spc="-35" dirty="0">
                          <a:solidFill>
                            <a:schemeClr val="tx1"/>
                          </a:solidFill>
                          <a:latin typeface="Cambria Math" panose="02040503050406030204" pitchFamily="18" charset="0"/>
                        </a:rPr>
                        <m:t>𝐹</m:t>
                      </m:r>
                      <m:r>
                        <a:rPr lang="en-US" i="1" spc="-35" dirty="0">
                          <a:solidFill>
                            <a:schemeClr val="tx1"/>
                          </a:solidFill>
                          <a:latin typeface="Cambria Math" panose="02040503050406030204" pitchFamily="18" charset="0"/>
                        </a:rPr>
                        <m:t>=</m:t>
                      </m:r>
                      <m:r>
                        <m:rPr>
                          <m:nor/>
                        </m:rPr>
                        <a:rPr lang="en-US" i="1" spc="-35" dirty="0">
                          <a:solidFill>
                            <a:schemeClr val="tx1"/>
                          </a:solidFill>
                        </a:rPr>
                        <m:t>ρ</m:t>
                      </m:r>
                      <m:r>
                        <m:rPr>
                          <m:nor/>
                        </m:rPr>
                        <a:rPr lang="en-US" i="1" spc="25" dirty="0">
                          <a:solidFill>
                            <a:schemeClr val="tx1"/>
                          </a:solidFill>
                        </a:rPr>
                        <m:t>g</m:t>
                      </m:r>
                      <m:nary>
                        <m:naryPr>
                          <m:ctrlPr>
                            <a:rPr lang="en-US" i="1" dirty="0">
                              <a:solidFill>
                                <a:schemeClr val="tx1"/>
                              </a:solidFill>
                              <a:latin typeface="Cambria Math" panose="02040503050406030204" pitchFamily="18" charset="0"/>
                              <a:ea typeface="Cambria Math" panose="02040503050406030204" pitchFamily="18" charset="0"/>
                            </a:rPr>
                          </m:ctrlPr>
                        </m:naryPr>
                        <m:sub>
                          <m:r>
                            <m:rPr>
                              <m:brk m:alnAt="23"/>
                            </m:rPr>
                            <a:rPr lang="en-US" i="1" dirty="0">
                              <a:solidFill>
                                <a:schemeClr val="tx1"/>
                              </a:solidFill>
                              <a:latin typeface="Cambria Math" panose="02040503050406030204" pitchFamily="18" charset="0"/>
                              <a:ea typeface="Cambria Math" panose="02040503050406030204" pitchFamily="18" charset="0"/>
                            </a:rPr>
                            <m:t>𝑎</m:t>
                          </m:r>
                        </m:sub>
                        <m:sup>
                          <m:r>
                            <a:rPr lang="en-US" i="1" dirty="0">
                              <a:solidFill>
                                <a:schemeClr val="tx1"/>
                              </a:solidFill>
                              <a:latin typeface="Cambria Math" panose="02040503050406030204" pitchFamily="18" charset="0"/>
                              <a:ea typeface="Cambria Math" panose="02040503050406030204" pitchFamily="18" charset="0"/>
                            </a:rPr>
                            <m:t>𝑏</m:t>
                          </m:r>
                        </m:sup>
                        <m:e>
                          <m:r>
                            <a:rPr lang="en-US" i="1" dirty="0">
                              <a:solidFill>
                                <a:schemeClr val="tx1"/>
                              </a:solidFill>
                              <a:latin typeface="Cambria Math" panose="02040503050406030204" pitchFamily="18" charset="0"/>
                              <a:ea typeface="Cambria Math" panose="02040503050406030204" pitchFamily="18" charset="0"/>
                            </a:rPr>
                            <m:t>𝑦𝑓</m:t>
                          </m:r>
                          <m:d>
                            <m:dPr>
                              <m:ctrlPr>
                                <a:rPr lang="en-US" i="1" dirty="0">
                                  <a:solidFill>
                                    <a:schemeClr val="tx1"/>
                                  </a:solidFill>
                                  <a:latin typeface="Cambria Math" panose="02040503050406030204" pitchFamily="18" charset="0"/>
                                  <a:ea typeface="Cambria Math" panose="02040503050406030204" pitchFamily="18" charset="0"/>
                                </a:rPr>
                              </m:ctrlPr>
                            </m:dPr>
                            <m:e>
                              <m:r>
                                <a:rPr lang="en-US" i="1" dirty="0">
                                  <a:solidFill>
                                    <a:schemeClr val="tx1"/>
                                  </a:solidFill>
                                  <a:latin typeface="Cambria Math" panose="02040503050406030204" pitchFamily="18" charset="0"/>
                                  <a:ea typeface="Cambria Math" panose="02040503050406030204" pitchFamily="18" charset="0"/>
                                </a:rPr>
                                <m:t>𝑦</m:t>
                              </m:r>
                            </m:e>
                          </m:d>
                          <m:r>
                            <a:rPr lang="en-US" i="1" dirty="0">
                              <a:solidFill>
                                <a:schemeClr val="tx1"/>
                              </a:solidFill>
                              <a:latin typeface="Cambria Math" panose="02040503050406030204" pitchFamily="18" charset="0"/>
                              <a:ea typeface="Cambria Math" panose="02040503050406030204" pitchFamily="18" charset="0"/>
                            </a:rPr>
                            <m:t>𝑑𝑦</m:t>
                          </m:r>
                        </m:e>
                      </m:nary>
                    </m:oMath>
                  </m:oMathPara>
                </a14:m>
                <a:endParaRPr lang="en-US" dirty="0">
                  <a:solidFill>
                    <a:schemeClr val="tx1"/>
                  </a:solidFill>
                </a:endParaRPr>
              </a:p>
              <a:p>
                <a:pPr marL="0" marR="5080" indent="0">
                  <a:lnSpc>
                    <a:spcPct val="100000"/>
                  </a:lnSpc>
                  <a:buNone/>
                </a:pPr>
                <a:r>
                  <a:rPr lang="en-US" spc="-10" dirty="0">
                    <a:solidFill>
                      <a:schemeClr val="tx1"/>
                    </a:solidFill>
                  </a:rPr>
                  <a:t>wher</a:t>
                </a:r>
                <a:r>
                  <a:rPr lang="en-US" spc="-5" dirty="0">
                    <a:solidFill>
                      <a:schemeClr val="tx1"/>
                    </a:solidFill>
                  </a:rPr>
                  <a:t>e</a:t>
                </a:r>
                <a:r>
                  <a:rPr lang="en-US" dirty="0">
                    <a:solidFill>
                      <a:schemeClr val="tx1"/>
                    </a:solidFill>
                  </a:rPr>
                  <a:t> </a:t>
                </a:r>
                <a:r>
                  <a:rPr lang="en-US" spc="-25" dirty="0">
                    <a:solidFill>
                      <a:schemeClr val="tx1"/>
                    </a:solidFill>
                  </a:rPr>
                  <a:t> </a:t>
                </a:r>
                <a:r>
                  <a:rPr lang="en-US" i="1" spc="-5" dirty="0">
                    <a:solidFill>
                      <a:schemeClr val="tx1"/>
                    </a:solidFill>
                  </a:rPr>
                  <a:t>f</a:t>
                </a:r>
                <a:r>
                  <a:rPr lang="en-US" i="1" spc="-45" dirty="0">
                    <a:solidFill>
                      <a:schemeClr val="tx1"/>
                    </a:solidFill>
                  </a:rPr>
                  <a:t> </a:t>
                </a:r>
                <a:r>
                  <a:rPr lang="en-US" spc="50" dirty="0">
                    <a:solidFill>
                      <a:schemeClr val="tx1"/>
                    </a:solidFill>
                  </a:rPr>
                  <a:t>(</a:t>
                </a:r>
                <a:r>
                  <a:rPr lang="en-US" i="1" spc="45" dirty="0">
                    <a:solidFill>
                      <a:schemeClr val="tx1"/>
                    </a:solidFill>
                  </a:rPr>
                  <a:t>y</a:t>
                </a:r>
                <a:r>
                  <a:rPr lang="en-US" spc="-5" dirty="0">
                    <a:solidFill>
                      <a:schemeClr val="tx1"/>
                    </a:solidFill>
                  </a:rPr>
                  <a:t>) </a:t>
                </a:r>
                <a:r>
                  <a:rPr lang="en-US" spc="5" dirty="0">
                    <a:solidFill>
                      <a:schemeClr val="tx1"/>
                    </a:solidFill>
                  </a:rPr>
                  <a:t> </a:t>
                </a:r>
                <a:r>
                  <a:rPr lang="en-US" spc="-10" dirty="0">
                    <a:solidFill>
                      <a:schemeClr val="tx1"/>
                    </a:solidFill>
                  </a:rPr>
                  <a:t>i</a:t>
                </a:r>
                <a:r>
                  <a:rPr lang="en-US" spc="-5" dirty="0">
                    <a:solidFill>
                      <a:schemeClr val="tx1"/>
                    </a:solidFill>
                  </a:rPr>
                  <a:t>s</a:t>
                </a:r>
                <a:r>
                  <a:rPr lang="en-US" spc="5" dirty="0">
                    <a:solidFill>
                      <a:schemeClr val="tx1"/>
                    </a:solidFill>
                  </a:rPr>
                  <a:t> </a:t>
                </a:r>
                <a:r>
                  <a:rPr lang="en-US" spc="-10" dirty="0">
                    <a:solidFill>
                      <a:schemeClr val="tx1"/>
                    </a:solidFill>
                  </a:rPr>
                  <a:t>th</a:t>
                </a:r>
                <a:r>
                  <a:rPr lang="en-US" spc="-5" dirty="0">
                    <a:solidFill>
                      <a:schemeClr val="tx1"/>
                    </a:solidFill>
                  </a:rPr>
                  <a:t>e</a:t>
                </a:r>
                <a:r>
                  <a:rPr lang="en-US" spc="5" dirty="0">
                    <a:solidFill>
                      <a:schemeClr val="tx1"/>
                    </a:solidFill>
                  </a:rPr>
                  <a:t> </a:t>
                </a:r>
                <a:r>
                  <a:rPr lang="en-US" spc="-10" dirty="0">
                    <a:solidFill>
                      <a:schemeClr val="tx1"/>
                    </a:solidFill>
                  </a:rPr>
                  <a:t>horizonta</a:t>
                </a:r>
                <a:r>
                  <a:rPr lang="en-US" spc="-5" dirty="0">
                    <a:solidFill>
                      <a:schemeClr val="tx1"/>
                    </a:solidFill>
                  </a:rPr>
                  <a:t>l</a:t>
                </a:r>
                <a:r>
                  <a:rPr lang="en-US" spc="5" dirty="0">
                    <a:solidFill>
                      <a:schemeClr val="tx1"/>
                    </a:solidFill>
                  </a:rPr>
                  <a:t> </a:t>
                </a:r>
                <a:r>
                  <a:rPr lang="en-US" spc="-10" dirty="0">
                    <a:solidFill>
                      <a:schemeClr val="tx1"/>
                    </a:solidFill>
                  </a:rPr>
                  <a:t>widt</a:t>
                </a:r>
                <a:r>
                  <a:rPr lang="en-US" spc="-5" dirty="0">
                    <a:solidFill>
                      <a:schemeClr val="tx1"/>
                    </a:solidFill>
                  </a:rPr>
                  <a:t>h</a:t>
                </a:r>
                <a:r>
                  <a:rPr lang="en-US" spc="5" dirty="0">
                    <a:solidFill>
                      <a:schemeClr val="tx1"/>
                    </a:solidFill>
                  </a:rPr>
                  <a:t> </a:t>
                </a:r>
                <a:r>
                  <a:rPr lang="en-US" spc="-10" dirty="0">
                    <a:solidFill>
                      <a:schemeClr val="tx1"/>
                    </a:solidFill>
                  </a:rPr>
                  <a:t>o</a:t>
                </a:r>
                <a:r>
                  <a:rPr lang="en-US" spc="-5" dirty="0">
                    <a:solidFill>
                      <a:schemeClr val="tx1"/>
                    </a:solidFill>
                  </a:rPr>
                  <a:t>f</a:t>
                </a:r>
                <a:r>
                  <a:rPr lang="en-US" spc="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5" dirty="0">
                    <a:solidFill>
                      <a:schemeClr val="tx1"/>
                    </a:solidFill>
                  </a:rPr>
                  <a:t> </a:t>
                </a:r>
                <a:r>
                  <a:rPr lang="en-US" spc="-10" dirty="0">
                    <a:solidFill>
                      <a:schemeClr val="tx1"/>
                    </a:solidFill>
                  </a:rPr>
                  <a:t>sid</a:t>
                </a:r>
                <a:r>
                  <a:rPr lang="en-US" spc="-5" dirty="0">
                    <a:solidFill>
                      <a:schemeClr val="tx1"/>
                    </a:solidFill>
                  </a:rPr>
                  <a:t>e</a:t>
                </a:r>
                <a:r>
                  <a:rPr lang="en-US" spc="5" dirty="0">
                    <a:solidFill>
                      <a:schemeClr val="tx1"/>
                    </a:solidFill>
                  </a:rPr>
                  <a:t> </a:t>
                </a:r>
                <a:r>
                  <a:rPr lang="en-US" spc="-10" dirty="0">
                    <a:solidFill>
                      <a:schemeClr val="tx1"/>
                    </a:solidFill>
                  </a:rPr>
                  <a:t>a</a:t>
                </a:r>
                <a:r>
                  <a:rPr lang="en-US" spc="-5" dirty="0">
                    <a:solidFill>
                      <a:schemeClr val="tx1"/>
                    </a:solidFill>
                  </a:rPr>
                  <a:t>t</a:t>
                </a:r>
                <a:r>
                  <a:rPr lang="en-US" spc="5" dirty="0">
                    <a:solidFill>
                      <a:schemeClr val="tx1"/>
                    </a:solidFill>
                  </a:rPr>
                  <a:t> </a:t>
                </a:r>
                <a:r>
                  <a:rPr lang="en-US" spc="-10" dirty="0">
                    <a:solidFill>
                      <a:schemeClr val="tx1"/>
                    </a:solidFill>
                  </a:rPr>
                  <a:t>dept</a:t>
                </a:r>
                <a:r>
                  <a:rPr lang="en-US" spc="-5" dirty="0">
                    <a:solidFill>
                      <a:schemeClr val="tx1"/>
                    </a:solidFill>
                  </a:rPr>
                  <a:t>h </a:t>
                </a:r>
                <a:r>
                  <a:rPr lang="en-US" i="1" spc="45" dirty="0">
                    <a:solidFill>
                      <a:schemeClr val="tx1"/>
                    </a:solidFill>
                  </a:rPr>
                  <a:t>y</a:t>
                </a:r>
                <a:r>
                  <a:rPr lang="en-US" spc="-5" dirty="0">
                    <a:solidFill>
                      <a:schemeClr val="tx1"/>
                    </a:solidFill>
                  </a:rPr>
                  <a:t>,</a:t>
                </a:r>
                <a:r>
                  <a:rPr lang="en-US" spc="5" dirty="0">
                    <a:solidFill>
                      <a:schemeClr val="tx1"/>
                    </a:solidFill>
                  </a:rPr>
                  <a:t> </a:t>
                </a:r>
                <a:r>
                  <a:rPr lang="en-US" spc="-10" dirty="0">
                    <a:solidFill>
                      <a:schemeClr val="tx1"/>
                    </a:solidFill>
                  </a:rPr>
                  <a:t>an</a:t>
                </a:r>
                <a:r>
                  <a:rPr lang="en-US" spc="-5" dirty="0">
                    <a:solidFill>
                      <a:schemeClr val="tx1"/>
                    </a:solidFill>
                  </a:rPr>
                  <a:t>d</a:t>
                </a:r>
                <a:r>
                  <a:rPr lang="en-US" spc="5" dirty="0">
                    <a:solidFill>
                      <a:schemeClr val="tx1"/>
                    </a:solidFill>
                  </a:rPr>
                  <a:t> </a:t>
                </a:r>
                <a:r>
                  <a:rPr lang="en-US" spc="-10" dirty="0">
                    <a:solidFill>
                      <a:schemeClr val="tx1"/>
                    </a:solidFill>
                  </a:rPr>
                  <a:t>th</a:t>
                </a:r>
                <a:r>
                  <a:rPr lang="en-US" spc="-5" dirty="0">
                    <a:solidFill>
                      <a:schemeClr val="tx1"/>
                    </a:solidFill>
                  </a:rPr>
                  <a:t>e</a:t>
                </a:r>
                <a:r>
                  <a:rPr lang="en-US" spc="5" dirty="0">
                    <a:solidFill>
                      <a:schemeClr val="tx1"/>
                    </a:solidFill>
                  </a:rPr>
                  <a:t> </a:t>
                </a:r>
                <a:r>
                  <a:rPr lang="en-US" spc="-10" dirty="0">
                    <a:solidFill>
                      <a:schemeClr val="tx1"/>
                    </a:solidFill>
                  </a:rPr>
                  <a:t>objec</a:t>
                </a:r>
                <a:r>
                  <a:rPr lang="en-US" spc="-5" dirty="0">
                    <a:solidFill>
                      <a:schemeClr val="tx1"/>
                    </a:solidFill>
                  </a:rPr>
                  <a:t>t</a:t>
                </a:r>
                <a:r>
                  <a:rPr lang="en-US" spc="5" dirty="0">
                    <a:solidFill>
                      <a:schemeClr val="tx1"/>
                    </a:solidFill>
                  </a:rPr>
                  <a:t> </a:t>
                </a:r>
                <a:r>
                  <a:rPr lang="en-US" spc="-10" dirty="0">
                    <a:solidFill>
                      <a:schemeClr val="tx1"/>
                    </a:solidFill>
                  </a:rPr>
                  <a:t>extend</a:t>
                </a:r>
                <a:r>
                  <a:rPr lang="en-US" spc="-5" dirty="0">
                    <a:solidFill>
                      <a:schemeClr val="tx1"/>
                    </a:solidFill>
                  </a:rPr>
                  <a:t>s</a:t>
                </a:r>
                <a:r>
                  <a:rPr lang="en-US" spc="5" dirty="0">
                    <a:solidFill>
                      <a:schemeClr val="tx1"/>
                    </a:solidFill>
                  </a:rPr>
                  <a:t> </a:t>
                </a:r>
                <a:r>
                  <a:rPr lang="en-US" spc="-10" dirty="0">
                    <a:solidFill>
                      <a:schemeClr val="tx1"/>
                    </a:solidFill>
                  </a:rPr>
                  <a:t>from dept</a:t>
                </a:r>
                <a:r>
                  <a:rPr lang="en-US" spc="-5" dirty="0">
                    <a:solidFill>
                      <a:schemeClr val="tx1"/>
                    </a:solidFill>
                  </a:rPr>
                  <a:t>h </a:t>
                </a:r>
                <a:r>
                  <a:rPr lang="en-US" spc="60"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45" dirty="0">
                    <a:solidFill>
                      <a:schemeClr val="tx1"/>
                    </a:solidFill>
                  </a:rPr>
                  <a:t> </a:t>
                </a:r>
                <a:r>
                  <a:rPr lang="en-US" i="1" spc="-5" dirty="0">
                    <a:solidFill>
                      <a:schemeClr val="tx1"/>
                    </a:solidFill>
                  </a:rPr>
                  <a:t>a</a:t>
                </a:r>
                <a:r>
                  <a:rPr lang="en-US" i="1" spc="45" dirty="0">
                    <a:solidFill>
                      <a:schemeClr val="tx1"/>
                    </a:solidFill>
                  </a:rPr>
                  <a:t> </a:t>
                </a:r>
                <a:r>
                  <a:rPr lang="en-US" spc="-5" dirty="0">
                    <a:solidFill>
                      <a:schemeClr val="tx1"/>
                    </a:solidFill>
                  </a:rPr>
                  <a:t>to depth</a:t>
                </a:r>
                <a:r>
                  <a:rPr lang="en-US" spc="60"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40" dirty="0">
                    <a:solidFill>
                      <a:schemeClr val="tx1"/>
                    </a:solidFill>
                  </a:rPr>
                  <a:t> </a:t>
                </a:r>
                <a:r>
                  <a:rPr lang="en-US" i="1" spc="5" dirty="0">
                    <a:solidFill>
                      <a:schemeClr val="tx1"/>
                    </a:solidFill>
                  </a:rPr>
                  <a:t>b</a:t>
                </a:r>
                <a:r>
                  <a:rPr lang="en-US" spc="-5" dirty="0">
                    <a:solidFill>
                      <a:schemeClr val="tx1"/>
                    </a:solidFill>
                  </a:rPr>
                  <a:t>.</a:t>
                </a:r>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50827" cy="4370567"/>
              </a:xfrm>
              <a:blipFill>
                <a:blip r:embed="rId2"/>
                <a:stretch>
                  <a:fillRect l="-680" t="-976" r="-397"/>
                </a:stretch>
              </a:blipFill>
            </p:spPr>
            <p:txBody>
              <a:bodyPr/>
              <a:lstStyle/>
              <a:p>
                <a:r>
                  <a:rPr lang="en-US">
                    <a:noFill/>
                  </a:rPr>
                  <a:t> </a:t>
                </a:r>
              </a:p>
            </p:txBody>
          </p:sp>
        </mc:Fallback>
      </mc:AlternateContent>
    </p:spTree>
    <p:extLst>
      <p:ext uri="{BB962C8B-B14F-4D97-AF65-F5344CB8AC3E}">
        <p14:creationId xmlns:p14="http://schemas.microsoft.com/office/powerpoint/2010/main" val="37846925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8.3  Fluid Pressure and </a:t>
            </a:r>
            <a:r>
              <a:rPr lang="en-US" sz="3100" dirty="0"/>
              <a:t>Force (</a:t>
            </a:r>
            <a:r>
              <a:rPr lang="en-US" sz="3100" dirty="0" smtClean="0"/>
              <a:t>10 </a:t>
            </a:r>
            <a:r>
              <a:rPr lang="en-US" sz="3100" dirty="0"/>
              <a:t>of 12)</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t>:</a:t>
                </a:r>
                <a:r>
                  <a:rPr lang="en-US" b="1" dirty="0">
                    <a:solidFill>
                      <a:schemeClr val="tx1"/>
                    </a:solidFill>
                  </a:rPr>
                  <a:t>  </a:t>
                </a:r>
                <a:r>
                  <a:rPr lang="en-US" b="1" spc="-140" dirty="0">
                    <a:solidFill>
                      <a:schemeClr val="tx1"/>
                    </a:solidFill>
                  </a:rPr>
                  <a:t> </a:t>
                </a:r>
                <a:r>
                  <a:rPr lang="en-US" spc="-5" dirty="0">
                    <a:solidFill>
                      <a:schemeClr val="tx1"/>
                    </a:solidFill>
                  </a:rPr>
                  <a:t>Calculate</a:t>
                </a:r>
                <a:r>
                  <a:rPr lang="en-US" spc="-30" dirty="0">
                    <a:solidFill>
                      <a:schemeClr val="tx1"/>
                    </a:solidFill>
                  </a:rPr>
                  <a:t> </a:t>
                </a:r>
                <a:r>
                  <a:rPr lang="en-US" spc="-5" dirty="0">
                    <a:solidFill>
                      <a:schemeClr val="tx1"/>
                    </a:solidFill>
                  </a:rPr>
                  <a:t>the</a:t>
                </a:r>
                <a:r>
                  <a:rPr lang="en-US" spc="-30" dirty="0">
                    <a:solidFill>
                      <a:schemeClr val="tx1"/>
                    </a:solidFill>
                  </a:rPr>
                  <a:t> </a:t>
                </a:r>
                <a:r>
                  <a:rPr lang="en-US" spc="-5" dirty="0">
                    <a:solidFill>
                      <a:schemeClr val="tx1"/>
                    </a:solidFill>
                  </a:rPr>
                  <a:t>fluid</a:t>
                </a:r>
                <a:r>
                  <a:rPr lang="en-US" spc="-30" dirty="0">
                    <a:solidFill>
                      <a:schemeClr val="tx1"/>
                    </a:solidFill>
                  </a:rPr>
                  <a:t> </a:t>
                </a:r>
                <a:r>
                  <a:rPr lang="en-US" spc="-5" dirty="0">
                    <a:solidFill>
                      <a:schemeClr val="tx1"/>
                    </a:solidFill>
                  </a:rPr>
                  <a:t>force</a:t>
                </a:r>
                <a:r>
                  <a:rPr lang="en-US" spc="40" dirty="0">
                    <a:solidFill>
                      <a:schemeClr val="tx1"/>
                    </a:solidFill>
                  </a:rPr>
                  <a:t> </a:t>
                </a:r>
                <a:r>
                  <a:rPr lang="en-US" i="1" spc="-10" dirty="0">
                    <a:solidFill>
                      <a:schemeClr val="tx1"/>
                    </a:solidFill>
                  </a:rPr>
                  <a:t>F</a:t>
                </a:r>
                <a:r>
                  <a:rPr lang="en-US" i="1" spc="60" dirty="0">
                    <a:solidFill>
                      <a:schemeClr val="tx1"/>
                    </a:solidFill>
                  </a:rPr>
                  <a:t> </a:t>
                </a:r>
                <a:r>
                  <a:rPr lang="en-US" spc="-10" dirty="0">
                    <a:solidFill>
                      <a:schemeClr val="tx1"/>
                    </a:solidFill>
                  </a:rPr>
                  <a:t>o</a:t>
                </a:r>
                <a:r>
                  <a:rPr lang="en-US" spc="-5" dirty="0">
                    <a:solidFill>
                      <a:schemeClr val="tx1"/>
                    </a:solidFill>
                  </a:rPr>
                  <a:t>n</a:t>
                </a:r>
                <a:r>
                  <a:rPr lang="en-US" spc="-30" dirty="0">
                    <a:solidFill>
                      <a:schemeClr val="tx1"/>
                    </a:solidFill>
                  </a:rPr>
                  <a:t> </a:t>
                </a:r>
                <a:r>
                  <a:rPr lang="en-US" spc="-10" dirty="0">
                    <a:solidFill>
                      <a:schemeClr val="tx1"/>
                    </a:solidFill>
                  </a:rPr>
                  <a:t>on</a:t>
                </a:r>
                <a:r>
                  <a:rPr lang="en-US" spc="-5" dirty="0">
                    <a:solidFill>
                      <a:schemeClr val="tx1"/>
                    </a:solidFill>
                  </a:rPr>
                  <a:t>e</a:t>
                </a:r>
                <a:r>
                  <a:rPr lang="en-US" spc="-30" dirty="0">
                    <a:solidFill>
                      <a:schemeClr val="tx1"/>
                    </a:solidFill>
                  </a:rPr>
                  <a:t> </a:t>
                </a:r>
                <a:r>
                  <a:rPr lang="en-US" spc="-10" dirty="0">
                    <a:solidFill>
                      <a:schemeClr val="tx1"/>
                    </a:solidFill>
                  </a:rPr>
                  <a:t>sid</a:t>
                </a:r>
                <a:r>
                  <a:rPr lang="en-US" spc="-5" dirty="0">
                    <a:solidFill>
                      <a:schemeClr val="tx1"/>
                    </a:solidFill>
                  </a:rPr>
                  <a:t>e</a:t>
                </a:r>
                <a:r>
                  <a:rPr lang="en-US" spc="-30" dirty="0">
                    <a:solidFill>
                      <a:schemeClr val="tx1"/>
                    </a:solidFill>
                  </a:rPr>
                  <a:t> </a:t>
                </a:r>
                <a:r>
                  <a:rPr lang="en-US" spc="-10" dirty="0">
                    <a:solidFill>
                      <a:schemeClr val="tx1"/>
                    </a:solidFill>
                  </a:rPr>
                  <a:t>o</a:t>
                </a:r>
                <a:r>
                  <a:rPr lang="en-US" spc="-5" dirty="0">
                    <a:solidFill>
                      <a:schemeClr val="tx1"/>
                    </a:solidFill>
                  </a:rPr>
                  <a:t>f</a:t>
                </a:r>
                <a:r>
                  <a:rPr lang="en-US" spc="-30" dirty="0">
                    <a:solidFill>
                      <a:schemeClr val="tx1"/>
                    </a:solidFill>
                  </a:rPr>
                  <a:t> </a:t>
                </a:r>
                <a:r>
                  <a:rPr lang="en-US" spc="-10" dirty="0">
                    <a:solidFill>
                      <a:schemeClr val="tx1"/>
                    </a:solidFill>
                  </a:rPr>
                  <a:t>a</a:t>
                </a:r>
                <a:r>
                  <a:rPr lang="en-US" spc="-5" dirty="0">
                    <a:solidFill>
                      <a:schemeClr val="tx1"/>
                    </a:solidFill>
                  </a:rPr>
                  <a:t>n</a:t>
                </a:r>
                <a:r>
                  <a:rPr lang="en-US" spc="-30" dirty="0">
                    <a:solidFill>
                      <a:schemeClr val="tx1"/>
                    </a:solidFill>
                  </a:rPr>
                  <a:t> </a:t>
                </a:r>
                <a:r>
                  <a:rPr lang="en-US" spc="-10" dirty="0">
                    <a:solidFill>
                      <a:schemeClr val="tx1"/>
                    </a:solidFill>
                  </a:rPr>
                  <a:t>equilatera</a:t>
                </a:r>
                <a:r>
                  <a:rPr lang="en-US" spc="-5" dirty="0">
                    <a:solidFill>
                      <a:schemeClr val="tx1"/>
                    </a:solidFill>
                  </a:rPr>
                  <a:t>l</a:t>
                </a:r>
                <a:r>
                  <a:rPr lang="en-US" spc="-25" dirty="0">
                    <a:solidFill>
                      <a:schemeClr val="tx1"/>
                    </a:solidFill>
                  </a:rPr>
                  <a:t> </a:t>
                </a:r>
                <a:r>
                  <a:rPr lang="en-US" spc="-5" dirty="0">
                    <a:solidFill>
                      <a:schemeClr val="tx1"/>
                    </a:solidFill>
                  </a:rPr>
                  <a:t>t</a:t>
                </a:r>
                <a:r>
                  <a:rPr lang="en-US" spc="-10" dirty="0">
                    <a:solidFill>
                      <a:schemeClr val="tx1"/>
                    </a:solidFill>
                  </a:rPr>
                  <a:t>riangula</a:t>
                </a:r>
                <a:r>
                  <a:rPr lang="en-US" spc="-5" dirty="0">
                    <a:solidFill>
                      <a:schemeClr val="tx1"/>
                    </a:solidFill>
                  </a:rPr>
                  <a:t>r</a:t>
                </a:r>
                <a:r>
                  <a:rPr lang="en-US" spc="-30" dirty="0">
                    <a:solidFill>
                      <a:schemeClr val="tx1"/>
                    </a:solidFill>
                  </a:rPr>
                  <a:t> </a:t>
                </a:r>
                <a:r>
                  <a:rPr lang="en-US" spc="-10" dirty="0">
                    <a:solidFill>
                      <a:schemeClr val="tx1"/>
                    </a:solidFill>
                  </a:rPr>
                  <a:t>plat</a:t>
                </a:r>
                <a:r>
                  <a:rPr lang="en-US" spc="-5" dirty="0">
                    <a:solidFill>
                      <a:schemeClr val="tx1"/>
                    </a:solidFill>
                  </a:rPr>
                  <a:t>e</a:t>
                </a:r>
                <a:r>
                  <a:rPr lang="en-US" spc="-30" dirty="0">
                    <a:solidFill>
                      <a:schemeClr val="tx1"/>
                    </a:solidFill>
                  </a:rPr>
                  <a:t> </a:t>
                </a:r>
                <a:r>
                  <a:rPr lang="en-US" spc="-10" dirty="0">
                    <a:solidFill>
                      <a:schemeClr val="tx1"/>
                    </a:solidFill>
                  </a:rPr>
                  <a:t>o</a:t>
                </a:r>
                <a:r>
                  <a:rPr lang="en-US" spc="-5" dirty="0">
                    <a:solidFill>
                      <a:schemeClr val="tx1"/>
                    </a:solidFill>
                  </a:rPr>
                  <a:t>f side</a:t>
                </a:r>
                <a:r>
                  <a:rPr lang="en-US" spc="-15" dirty="0">
                    <a:solidFill>
                      <a:schemeClr val="tx1"/>
                    </a:solidFill>
                  </a:rPr>
                  <a:t> </a:t>
                </a:r>
              </a:p>
              <a:p>
                <a:pPr marL="0" marR="5080" indent="0">
                  <a:lnSpc>
                    <a:spcPct val="100000"/>
                  </a:lnSpc>
                  <a:buNone/>
                </a:pPr>
                <a:r>
                  <a:rPr lang="en-US" spc="-5" dirty="0">
                    <a:solidFill>
                      <a:schemeClr val="tx1"/>
                    </a:solidFill>
                  </a:rPr>
                  <a:t>2</a:t>
                </a:r>
                <a:r>
                  <a:rPr lang="en-US" spc="-15" dirty="0">
                    <a:solidFill>
                      <a:schemeClr val="tx1"/>
                    </a:solidFill>
                  </a:rPr>
                  <a:t> </a:t>
                </a:r>
                <a:r>
                  <a:rPr lang="en-US" spc="-10" dirty="0">
                    <a:solidFill>
                      <a:schemeClr val="tx1"/>
                    </a:solidFill>
                  </a:rPr>
                  <a:t>m</a:t>
                </a:r>
                <a:r>
                  <a:rPr lang="en-US" spc="-15" dirty="0">
                    <a:solidFill>
                      <a:schemeClr val="tx1"/>
                    </a:solidFill>
                  </a:rPr>
                  <a:t> </a:t>
                </a:r>
                <a:r>
                  <a:rPr lang="en-US" spc="-5" dirty="0">
                    <a:solidFill>
                      <a:schemeClr val="tx1"/>
                    </a:solidFill>
                  </a:rPr>
                  <a:t>submerged</a:t>
                </a:r>
                <a:r>
                  <a:rPr lang="en-US" spc="-10" dirty="0">
                    <a:solidFill>
                      <a:schemeClr val="tx1"/>
                    </a:solidFill>
                  </a:rPr>
                  <a:t> </a:t>
                </a:r>
                <a:r>
                  <a:rPr lang="en-US" spc="-5" dirty="0">
                    <a:solidFill>
                      <a:schemeClr val="tx1"/>
                    </a:solidFill>
                  </a:rPr>
                  <a:t>vertically</a:t>
                </a:r>
                <a:r>
                  <a:rPr lang="en-US" spc="-15" dirty="0">
                    <a:solidFill>
                      <a:schemeClr val="tx1"/>
                    </a:solidFill>
                  </a:rPr>
                  <a:t> </a:t>
                </a:r>
                <a:r>
                  <a:rPr lang="en-US" spc="-5" dirty="0">
                    <a:solidFill>
                      <a:schemeClr val="tx1"/>
                    </a:solidFill>
                  </a:rPr>
                  <a:t>in</a:t>
                </a:r>
                <a:r>
                  <a:rPr lang="en-US" spc="-15" dirty="0">
                    <a:solidFill>
                      <a:schemeClr val="tx1"/>
                    </a:solidFill>
                  </a:rPr>
                  <a:t> </a:t>
                </a:r>
                <a:r>
                  <a:rPr lang="en-US" spc="-5" dirty="0">
                    <a:solidFill>
                      <a:schemeClr val="tx1"/>
                    </a:solidFill>
                  </a:rPr>
                  <a:t>a</a:t>
                </a:r>
                <a:r>
                  <a:rPr lang="en-US" spc="-15" dirty="0">
                    <a:solidFill>
                      <a:schemeClr val="tx1"/>
                    </a:solidFill>
                  </a:rPr>
                  <a:t> </a:t>
                </a:r>
                <a:r>
                  <a:rPr lang="en-US" spc="-5" dirty="0">
                    <a:solidFill>
                      <a:schemeClr val="tx1"/>
                    </a:solidFill>
                  </a:rPr>
                  <a:t>tank</a:t>
                </a:r>
                <a:r>
                  <a:rPr lang="en-US" spc="-15" dirty="0">
                    <a:solidFill>
                      <a:schemeClr val="tx1"/>
                    </a:solidFill>
                  </a:rPr>
                  <a:t> </a:t>
                </a:r>
                <a:r>
                  <a:rPr lang="en-US" spc="-5" dirty="0">
                    <a:solidFill>
                      <a:schemeClr val="tx1"/>
                    </a:solidFill>
                  </a:rPr>
                  <a:t>of</a:t>
                </a:r>
                <a:r>
                  <a:rPr lang="en-US" spc="-15" dirty="0">
                    <a:solidFill>
                      <a:schemeClr val="tx1"/>
                    </a:solidFill>
                  </a:rPr>
                  <a:t> </a:t>
                </a:r>
                <a:r>
                  <a:rPr lang="en-US" spc="-5" dirty="0">
                    <a:solidFill>
                      <a:schemeClr val="tx1"/>
                    </a:solidFill>
                  </a:rPr>
                  <a:t>oil</a:t>
                </a:r>
                <a:r>
                  <a:rPr lang="en-US" spc="-15" dirty="0">
                    <a:solidFill>
                      <a:schemeClr val="tx1"/>
                    </a:solidFill>
                  </a:rPr>
                  <a:t> </a:t>
                </a:r>
                <a:r>
                  <a:rPr lang="en-US" spc="-10" dirty="0">
                    <a:solidFill>
                      <a:schemeClr val="tx1"/>
                    </a:solidFill>
                  </a:rPr>
                  <a:t>o</a:t>
                </a:r>
                <a:r>
                  <a:rPr lang="en-US" spc="-5" dirty="0">
                    <a:solidFill>
                      <a:schemeClr val="tx1"/>
                    </a:solidFill>
                  </a:rPr>
                  <a:t>f</a:t>
                </a:r>
                <a:r>
                  <a:rPr lang="en-US" spc="-15" dirty="0">
                    <a:solidFill>
                      <a:schemeClr val="tx1"/>
                    </a:solidFill>
                  </a:rPr>
                  <a:t> m</a:t>
                </a:r>
                <a:r>
                  <a:rPr lang="en-US" spc="-5" dirty="0">
                    <a:solidFill>
                      <a:schemeClr val="tx1"/>
                    </a:solidFill>
                  </a:rPr>
                  <a:t>ass</a:t>
                </a:r>
                <a:r>
                  <a:rPr lang="en-US" spc="-15" dirty="0">
                    <a:solidFill>
                      <a:schemeClr val="tx1"/>
                    </a:solidFill>
                  </a:rPr>
                  <a:t> </a:t>
                </a:r>
                <a:r>
                  <a:rPr lang="en-US" spc="-5" dirty="0">
                    <a:solidFill>
                      <a:schemeClr val="tx1"/>
                    </a:solidFill>
                  </a:rPr>
                  <a:t>density</a:t>
                </a:r>
                <a:r>
                  <a:rPr lang="en-US" spc="-15" dirty="0">
                    <a:solidFill>
                      <a:schemeClr val="tx1"/>
                    </a:solidFill>
                  </a:rPr>
                  <a:t> </a:t>
                </a:r>
                <a:r>
                  <a:rPr lang="en-US" i="1" spc="-85" dirty="0">
                    <a:solidFill>
                      <a:schemeClr val="tx1"/>
                    </a:solidFill>
                  </a:rPr>
                  <a:t>ρ</a:t>
                </a:r>
                <a:r>
                  <a:rPr lang="en-US" i="1" spc="-20"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90</a:t>
                </a:r>
                <a:r>
                  <a:rPr lang="en-US" spc="-5" dirty="0">
                    <a:solidFill>
                      <a:schemeClr val="tx1"/>
                    </a:solidFill>
                  </a:rPr>
                  <a:t>0</a:t>
                </a:r>
                <a:r>
                  <a:rPr lang="en-US" spc="-15" dirty="0">
                    <a:solidFill>
                      <a:schemeClr val="tx1"/>
                    </a:solidFill>
                  </a:rPr>
                  <a:t> </a:t>
                </a:r>
                <a:r>
                  <a:rPr lang="en-US" spc="-10" dirty="0">
                    <a:solidFill>
                      <a:schemeClr val="tx1"/>
                    </a:solidFill>
                  </a:rPr>
                  <a:t>kg/m</a:t>
                </a:r>
                <a:r>
                  <a:rPr lang="en-US" baseline="29629" dirty="0">
                    <a:solidFill>
                      <a:schemeClr val="tx1"/>
                    </a:solidFill>
                  </a:rPr>
                  <a:t>3 </a:t>
                </a:r>
                <a:r>
                  <a:rPr lang="en-US" spc="-135" baseline="29629" dirty="0">
                    <a:solidFill>
                      <a:schemeClr val="tx1"/>
                    </a:solidFill>
                  </a:rPr>
                  <a:t> </a:t>
                </a:r>
                <a:r>
                  <a:rPr lang="en-US" spc="-5" dirty="0">
                    <a:solidFill>
                      <a:schemeClr val="tx1"/>
                    </a:solidFill>
                  </a:rPr>
                  <a:t>(Figure</a:t>
                </a:r>
                <a:r>
                  <a:rPr lang="en-US" spc="-15" dirty="0">
                    <a:solidFill>
                      <a:schemeClr val="tx1"/>
                    </a:solidFill>
                  </a:rPr>
                  <a:t> </a:t>
                </a:r>
                <a:r>
                  <a:rPr lang="en-US" spc="-10" dirty="0">
                    <a:solidFill>
                      <a:schemeClr val="tx1"/>
                    </a:solidFill>
                  </a:rPr>
                  <a:t>5</a:t>
                </a:r>
                <a:r>
                  <a:rPr lang="en-US" spc="-5" dirty="0">
                    <a:solidFill>
                      <a:schemeClr val="tx1"/>
                    </a:solidFill>
                  </a:rPr>
                  <a:t>).</a:t>
                </a:r>
                <a:endParaRPr lang="en-US" dirty="0">
                  <a:solidFill>
                    <a:schemeClr val="tx1"/>
                  </a:solidFill>
                </a:endParaRPr>
              </a:p>
              <a:p>
                <a:pPr marL="0" indent="0">
                  <a:lnSpc>
                    <a:spcPct val="100000"/>
                  </a:lnSpc>
                  <a:spcBef>
                    <a:spcPts val="1190"/>
                  </a:spcBef>
                  <a:buNone/>
                </a:pPr>
                <a:r>
                  <a:rPr lang="en-US" b="1" spc="-5" dirty="0">
                    <a:solidFill>
                      <a:schemeClr val="tx1"/>
                    </a:solidFill>
                  </a:rPr>
                  <a:t>Solution </a:t>
                </a:r>
                <a:r>
                  <a:rPr lang="en-US" b="1" spc="95" dirty="0">
                    <a:solidFill>
                      <a:schemeClr val="tx1"/>
                    </a:solidFill>
                  </a:rPr>
                  <a:t> </a:t>
                </a:r>
                <a:r>
                  <a:rPr lang="en-US" spc="-10" dirty="0"/>
                  <a:t>W</a:t>
                </a:r>
                <a:r>
                  <a:rPr lang="en-US" spc="-10" dirty="0">
                    <a:solidFill>
                      <a:schemeClr val="tx1"/>
                    </a:solidFill>
                  </a:rPr>
                  <a:t>e</a:t>
                </a:r>
                <a:r>
                  <a:rPr lang="en-US" spc="5" dirty="0">
                    <a:solidFill>
                      <a:schemeClr val="tx1"/>
                    </a:solidFill>
                  </a:rPr>
                  <a:t> </a:t>
                </a:r>
                <a:r>
                  <a:rPr lang="en-US" spc="-5" dirty="0">
                    <a:solidFill>
                      <a:schemeClr val="tx1"/>
                    </a:solidFill>
                  </a:rPr>
                  <a:t>need</a:t>
                </a:r>
                <a:r>
                  <a:rPr lang="en-US" spc="5" dirty="0">
                    <a:solidFill>
                      <a:schemeClr val="tx1"/>
                    </a:solidFill>
                  </a:rPr>
                  <a:t> </a:t>
                </a:r>
                <a:r>
                  <a:rPr lang="en-US" spc="-5" dirty="0">
                    <a:solidFill>
                      <a:schemeClr val="tx1"/>
                    </a:solidFill>
                  </a:rPr>
                  <a:t>to</a:t>
                </a:r>
                <a:r>
                  <a:rPr lang="en-US" spc="5" dirty="0">
                    <a:solidFill>
                      <a:schemeClr val="tx1"/>
                    </a:solidFill>
                  </a:rPr>
                  <a:t> </a:t>
                </a:r>
                <a:r>
                  <a:rPr lang="en-US" spc="-5" dirty="0">
                    <a:solidFill>
                      <a:schemeClr val="tx1"/>
                    </a:solidFill>
                  </a:rPr>
                  <a:t>find</a:t>
                </a:r>
                <a:r>
                  <a:rPr lang="en-US" spc="5" dirty="0">
                    <a:solidFill>
                      <a:schemeClr val="tx1"/>
                    </a:solidFill>
                  </a:rPr>
                  <a:t> </a:t>
                </a:r>
                <a:r>
                  <a:rPr lang="en-US" spc="-5" dirty="0">
                    <a:solidFill>
                      <a:schemeClr val="tx1"/>
                    </a:solidFill>
                  </a:rPr>
                  <a:t>the</a:t>
                </a:r>
                <a:r>
                  <a:rPr lang="en-US" spc="5" dirty="0">
                    <a:solidFill>
                      <a:schemeClr val="tx1"/>
                    </a:solidFill>
                  </a:rPr>
                  <a:t> </a:t>
                </a:r>
                <a:r>
                  <a:rPr lang="en-US" spc="-5" dirty="0">
                    <a:solidFill>
                      <a:schemeClr val="tx1"/>
                    </a:solidFill>
                  </a:rPr>
                  <a:t>horizontal</a:t>
                </a:r>
                <a:r>
                  <a:rPr lang="en-US" spc="10" dirty="0">
                    <a:solidFill>
                      <a:schemeClr val="tx1"/>
                    </a:solidFill>
                  </a:rPr>
                  <a:t> </a:t>
                </a:r>
                <a:r>
                  <a:rPr lang="en-US" spc="-5" dirty="0">
                    <a:solidFill>
                      <a:schemeClr val="tx1"/>
                    </a:solidFill>
                  </a:rPr>
                  <a:t>width</a:t>
                </a:r>
                <a:r>
                  <a:rPr lang="en-US" dirty="0">
                    <a:solidFill>
                      <a:schemeClr val="tx1"/>
                    </a:solidFill>
                  </a:rPr>
                  <a:t> </a:t>
                </a:r>
                <a:r>
                  <a:rPr lang="en-US" spc="-25" dirty="0">
                    <a:solidFill>
                      <a:schemeClr val="tx1"/>
                    </a:solidFill>
                  </a:rPr>
                  <a:t> </a:t>
                </a:r>
                <a:r>
                  <a:rPr lang="en-US" i="1" spc="-5" dirty="0">
                    <a:solidFill>
                      <a:schemeClr val="tx1"/>
                    </a:solidFill>
                  </a:rPr>
                  <a:t>f</a:t>
                </a:r>
                <a:r>
                  <a:rPr lang="en-US" i="1" spc="-45" dirty="0">
                    <a:solidFill>
                      <a:schemeClr val="tx1"/>
                    </a:solidFill>
                  </a:rPr>
                  <a:t> </a:t>
                </a:r>
                <a:r>
                  <a:rPr lang="en-US" spc="50" dirty="0">
                    <a:solidFill>
                      <a:schemeClr val="tx1"/>
                    </a:solidFill>
                  </a:rPr>
                  <a:t>(</a:t>
                </a:r>
                <a:r>
                  <a:rPr lang="en-US" i="1" spc="45" dirty="0">
                    <a:solidFill>
                      <a:schemeClr val="tx1"/>
                    </a:solidFill>
                  </a:rPr>
                  <a:t>y</a:t>
                </a:r>
                <a:r>
                  <a:rPr lang="en-US" spc="-5" dirty="0">
                    <a:solidFill>
                      <a:schemeClr val="tx1"/>
                    </a:solidFill>
                  </a:rPr>
                  <a:t>)</a:t>
                </a:r>
                <a:r>
                  <a:rPr lang="en-US" spc="5" dirty="0">
                    <a:solidFill>
                      <a:schemeClr val="tx1"/>
                    </a:solidFill>
                  </a:rPr>
                  <a:t> </a:t>
                </a:r>
                <a:r>
                  <a:rPr lang="en-US" spc="-10" dirty="0">
                    <a:solidFill>
                      <a:schemeClr val="tx1"/>
                    </a:solidFill>
                  </a:rPr>
                  <a:t>o</a:t>
                </a:r>
                <a:r>
                  <a:rPr lang="en-US" spc="-5" dirty="0">
                    <a:solidFill>
                      <a:schemeClr val="tx1"/>
                    </a:solidFill>
                  </a:rPr>
                  <a:t>f</a:t>
                </a:r>
                <a:r>
                  <a:rPr lang="en-US" spc="5" dirty="0">
                    <a:solidFill>
                      <a:schemeClr val="tx1"/>
                    </a:solidFill>
                  </a:rPr>
                  <a:t> </a:t>
                </a:r>
                <a:r>
                  <a:rPr lang="en-US" spc="-10" dirty="0">
                    <a:solidFill>
                      <a:schemeClr val="tx1"/>
                    </a:solidFill>
                  </a:rPr>
                  <a:t>th</a:t>
                </a:r>
                <a:r>
                  <a:rPr lang="en-US" spc="-5" dirty="0">
                    <a:solidFill>
                      <a:schemeClr val="tx1"/>
                    </a:solidFill>
                  </a:rPr>
                  <a:t>e</a:t>
                </a:r>
                <a:r>
                  <a:rPr lang="en-US" spc="5" dirty="0">
                    <a:solidFill>
                      <a:schemeClr val="tx1"/>
                    </a:solidFill>
                  </a:rPr>
                  <a:t> </a:t>
                </a:r>
                <a:r>
                  <a:rPr lang="en-US" spc="-10" dirty="0">
                    <a:solidFill>
                      <a:schemeClr val="tx1"/>
                    </a:solidFill>
                  </a:rPr>
                  <a:t>plat</a:t>
                </a:r>
                <a:r>
                  <a:rPr lang="en-US" spc="-5" dirty="0">
                    <a:solidFill>
                      <a:schemeClr val="tx1"/>
                    </a:solidFill>
                  </a:rPr>
                  <a:t>e</a:t>
                </a:r>
                <a:r>
                  <a:rPr lang="en-US" spc="5" dirty="0">
                    <a:solidFill>
                      <a:schemeClr val="tx1"/>
                    </a:solidFill>
                  </a:rPr>
                  <a:t> </a:t>
                </a:r>
                <a:r>
                  <a:rPr lang="en-US" spc="-10" dirty="0">
                    <a:solidFill>
                      <a:schemeClr val="tx1"/>
                    </a:solidFill>
                  </a:rPr>
                  <a:t>a</a:t>
                </a:r>
                <a:r>
                  <a:rPr lang="en-US" spc="-5" dirty="0">
                    <a:solidFill>
                      <a:schemeClr val="tx1"/>
                    </a:solidFill>
                  </a:rPr>
                  <a:t>t</a:t>
                </a:r>
                <a:r>
                  <a:rPr lang="en-US" spc="5" dirty="0">
                    <a:solidFill>
                      <a:schemeClr val="tx1"/>
                    </a:solidFill>
                  </a:rPr>
                  <a:t> </a:t>
                </a:r>
                <a:r>
                  <a:rPr lang="en-US" spc="-10" dirty="0">
                    <a:solidFill>
                      <a:schemeClr val="tx1"/>
                    </a:solidFill>
                  </a:rPr>
                  <a:t>depth</a:t>
                </a:r>
                <a:r>
                  <a:rPr lang="en-US" i="1" spc="45" dirty="0">
                    <a:solidFill>
                      <a:schemeClr val="tx1"/>
                    </a:solidFill>
                  </a:rPr>
                  <a:t> y</a:t>
                </a:r>
                <a:r>
                  <a:rPr lang="en-US" spc="-5" dirty="0">
                    <a:solidFill>
                      <a:schemeClr val="tx1"/>
                    </a:solidFill>
                  </a:rPr>
                  <a:t>.</a:t>
                </a:r>
                <a:r>
                  <a:rPr lang="en-US" spc="95" dirty="0">
                    <a:solidFill>
                      <a:schemeClr val="tx1"/>
                    </a:solidFill>
                  </a:rPr>
                  <a:t> </a:t>
                </a:r>
                <a:r>
                  <a:rPr lang="en-US" spc="-15" dirty="0">
                    <a:solidFill>
                      <a:schemeClr val="tx1"/>
                    </a:solidFill>
                  </a:rPr>
                  <a:t>A</a:t>
                </a:r>
                <a:r>
                  <a:rPr lang="en-US" spc="-5" dirty="0">
                    <a:solidFill>
                      <a:schemeClr val="tx1"/>
                    </a:solidFill>
                  </a:rPr>
                  <a:t>n</a:t>
                </a:r>
                <a:r>
                  <a:rPr lang="en-US" spc="95" dirty="0">
                    <a:solidFill>
                      <a:schemeClr val="tx1"/>
                    </a:solidFill>
                  </a:rPr>
                  <a:t> </a:t>
                </a:r>
                <a:r>
                  <a:rPr lang="en-US" spc="-5" dirty="0">
                    <a:solidFill>
                      <a:schemeClr val="tx1"/>
                    </a:solidFill>
                  </a:rPr>
                  <a:t>equilateral</a:t>
                </a:r>
                <a:r>
                  <a:rPr lang="en-US" spc="95" dirty="0">
                    <a:solidFill>
                      <a:schemeClr val="tx1"/>
                    </a:solidFill>
                  </a:rPr>
                  <a:t> </a:t>
                </a:r>
                <a:r>
                  <a:rPr lang="en-US" spc="-5" dirty="0">
                    <a:solidFill>
                      <a:schemeClr val="tx1"/>
                    </a:solidFill>
                  </a:rPr>
                  <a:t>triangle</a:t>
                </a:r>
                <a:r>
                  <a:rPr lang="en-US" spc="95" dirty="0">
                    <a:solidFill>
                      <a:schemeClr val="tx1"/>
                    </a:solidFill>
                  </a:rPr>
                  <a:t> </a:t>
                </a:r>
                <a:r>
                  <a:rPr lang="en-US" spc="-10" dirty="0">
                    <a:solidFill>
                      <a:schemeClr val="tx1"/>
                    </a:solidFill>
                  </a:rPr>
                  <a:t>o</a:t>
                </a:r>
                <a:r>
                  <a:rPr lang="en-US" spc="-5" dirty="0">
                    <a:solidFill>
                      <a:schemeClr val="tx1"/>
                    </a:solidFill>
                  </a:rPr>
                  <a:t>f</a:t>
                </a:r>
                <a:r>
                  <a:rPr lang="en-US" spc="95" dirty="0">
                    <a:solidFill>
                      <a:schemeClr val="tx1"/>
                    </a:solidFill>
                  </a:rPr>
                  <a:t> </a:t>
                </a:r>
                <a:r>
                  <a:rPr lang="en-US" spc="-5" dirty="0">
                    <a:solidFill>
                      <a:schemeClr val="tx1"/>
                    </a:solidFill>
                  </a:rPr>
                  <a:t>side</a:t>
                </a:r>
                <a:r>
                  <a:rPr lang="en-US" spc="95" dirty="0">
                    <a:solidFill>
                      <a:schemeClr val="tx1"/>
                    </a:solidFill>
                  </a:rPr>
                  <a:t>  </a:t>
                </a:r>
                <a:r>
                  <a:rPr lang="en-US" i="1" spc="-5" dirty="0">
                    <a:solidFill>
                      <a:schemeClr val="tx1"/>
                    </a:solidFill>
                  </a:rPr>
                  <a:t>s</a:t>
                </a:r>
                <a:r>
                  <a:rPr lang="en-US" i="1" spc="85" dirty="0">
                    <a:solidFill>
                      <a:schemeClr val="tx1"/>
                    </a:solidFill>
                  </a:rPr>
                  <a:t> </a:t>
                </a:r>
                <a:r>
                  <a:rPr lang="en-US" spc="-25" dirty="0">
                    <a:solidFill>
                      <a:schemeClr val="tx1"/>
                    </a:solidFill>
                  </a:rPr>
                  <a:t>=</a:t>
                </a:r>
                <a:r>
                  <a:rPr lang="en-US" spc="-40" dirty="0">
                    <a:solidFill>
                      <a:schemeClr val="tx1"/>
                    </a:solidFill>
                  </a:rPr>
                  <a:t> </a:t>
                </a:r>
                <a:r>
                  <a:rPr lang="en-US" spc="-125" dirty="0">
                    <a:solidFill>
                      <a:schemeClr val="tx1"/>
                    </a:solidFill>
                  </a:rPr>
                  <a:t>2</a:t>
                </a:r>
                <a:r>
                  <a:rPr lang="en-US" spc="-5" dirty="0">
                    <a:solidFill>
                      <a:schemeClr val="tx1"/>
                    </a:solidFill>
                  </a:rPr>
                  <a:t>  </a:t>
                </a:r>
                <a:r>
                  <a:rPr lang="en-US" spc="-10" dirty="0">
                    <a:solidFill>
                      <a:schemeClr val="tx1"/>
                    </a:solidFill>
                  </a:rPr>
                  <a:t>ha</a:t>
                </a:r>
                <a:r>
                  <a:rPr lang="en-US" spc="-5" dirty="0">
                    <a:solidFill>
                      <a:schemeClr val="tx1"/>
                    </a:solidFill>
                  </a:rPr>
                  <a:t>s</a:t>
                </a:r>
                <a:r>
                  <a:rPr lang="en-US" spc="95" dirty="0">
                    <a:solidFill>
                      <a:schemeClr val="tx1"/>
                    </a:solidFill>
                  </a:rPr>
                  <a:t> </a:t>
                </a:r>
                <a:r>
                  <a:rPr lang="en-US" spc="-10" dirty="0">
                    <a:solidFill>
                      <a:schemeClr val="tx1"/>
                    </a:solidFill>
                  </a:rPr>
                  <a:t>heigh</a:t>
                </a:r>
                <a:r>
                  <a:rPr lang="en-US" spc="-5" dirty="0">
                    <a:solidFill>
                      <a:schemeClr val="tx1"/>
                    </a:solidFill>
                  </a:rPr>
                  <a:t>t</a:t>
                </a:r>
                <a:r>
                  <a:rPr lang="en-US" spc="95" dirty="0">
                    <a:solidFill>
                      <a:schemeClr val="tx1"/>
                    </a:solidFill>
                  </a:rPr>
                  <a:t>  </a:t>
                </a:r>
                <a14:m>
                  <m:oMath xmlns:m="http://schemas.openxmlformats.org/officeDocument/2006/math">
                    <m:f>
                      <m:fPr>
                        <m:ctrlPr>
                          <a:rPr lang="en-US" i="1" spc="95" smtClean="0">
                            <a:solidFill>
                              <a:schemeClr val="tx1"/>
                            </a:solidFill>
                            <a:latin typeface="Cambria Math" panose="02040503050406030204" pitchFamily="18" charset="0"/>
                            <a:cs typeface="Times New Roman"/>
                          </a:rPr>
                        </m:ctrlPr>
                      </m:fPr>
                      <m:num>
                        <m:rad>
                          <m:radPr>
                            <m:degHide m:val="on"/>
                            <m:ctrlPr>
                              <a:rPr lang="en-US" i="1" spc="95" smtClean="0">
                                <a:solidFill>
                                  <a:schemeClr val="tx1"/>
                                </a:solidFill>
                                <a:latin typeface="Cambria Math" panose="02040503050406030204" pitchFamily="18" charset="0"/>
                                <a:cs typeface="Times New Roman"/>
                              </a:rPr>
                            </m:ctrlPr>
                          </m:radPr>
                          <m:deg/>
                          <m:e>
                            <m:r>
                              <a:rPr lang="en-US" b="0" i="1" spc="95" smtClean="0">
                                <a:solidFill>
                                  <a:schemeClr val="tx1"/>
                                </a:solidFill>
                                <a:latin typeface="Cambria Math" panose="02040503050406030204" pitchFamily="18" charset="0"/>
                                <a:cs typeface="Times New Roman"/>
                              </a:rPr>
                              <m:t>3</m:t>
                            </m:r>
                          </m:e>
                        </m:rad>
                        <m:r>
                          <a:rPr lang="en-US" b="0" i="1" spc="95" smtClean="0">
                            <a:solidFill>
                              <a:schemeClr val="tx1"/>
                            </a:solidFill>
                            <a:latin typeface="Cambria Math" panose="02040503050406030204" pitchFamily="18" charset="0"/>
                            <a:cs typeface="Times New Roman"/>
                          </a:rPr>
                          <m:t>𝑠</m:t>
                        </m:r>
                      </m:num>
                      <m:den>
                        <m:r>
                          <a:rPr lang="en-US" b="0" i="1" spc="95" smtClean="0">
                            <a:solidFill>
                              <a:schemeClr val="tx1"/>
                            </a:solidFill>
                            <a:latin typeface="Cambria Math" panose="02040503050406030204" pitchFamily="18" charset="0"/>
                            <a:cs typeface="Times New Roman"/>
                          </a:rPr>
                          <m:t>2</m:t>
                        </m:r>
                      </m:den>
                    </m:f>
                    <m:r>
                      <a:rPr lang="en-US" b="0" i="1" spc="95" smtClean="0">
                        <a:solidFill>
                          <a:schemeClr val="tx1"/>
                        </a:solidFill>
                        <a:latin typeface="Cambria Math" panose="02040503050406030204" pitchFamily="18" charset="0"/>
                        <a:cs typeface="Times New Roman"/>
                      </a:rPr>
                      <m:t>=</m:t>
                    </m:r>
                    <m:rad>
                      <m:radPr>
                        <m:degHide m:val="on"/>
                        <m:ctrlPr>
                          <a:rPr lang="en-US" b="0" i="1" spc="95" smtClean="0">
                            <a:solidFill>
                              <a:schemeClr val="tx1"/>
                            </a:solidFill>
                            <a:latin typeface="Cambria Math" panose="02040503050406030204" pitchFamily="18" charset="0"/>
                            <a:cs typeface="Times New Roman"/>
                          </a:rPr>
                        </m:ctrlPr>
                      </m:radPr>
                      <m:deg/>
                      <m:e>
                        <m:r>
                          <a:rPr lang="en-US" b="0" i="1" spc="95" smtClean="0">
                            <a:solidFill>
                              <a:schemeClr val="tx1"/>
                            </a:solidFill>
                            <a:latin typeface="Cambria Math" panose="02040503050406030204" pitchFamily="18" charset="0"/>
                            <a:cs typeface="Times New Roman"/>
                          </a:rPr>
                          <m:t>3</m:t>
                        </m:r>
                      </m:e>
                    </m:rad>
                  </m:oMath>
                </a14:m>
                <a:r>
                  <a:rPr lang="en-US" spc="-5" dirty="0">
                    <a:solidFill>
                      <a:schemeClr val="tx1"/>
                    </a:solidFill>
                  </a:rPr>
                  <a:t>.</a:t>
                </a:r>
                <a:r>
                  <a:rPr lang="en-US" spc="95" dirty="0">
                    <a:solidFill>
                      <a:schemeClr val="tx1"/>
                    </a:solidFill>
                  </a:rPr>
                  <a:t> </a:t>
                </a:r>
              </a:p>
              <a:p>
                <a:pPr marL="0" indent="0">
                  <a:lnSpc>
                    <a:spcPct val="100000"/>
                  </a:lnSpc>
                  <a:spcBef>
                    <a:spcPts val="1190"/>
                  </a:spcBef>
                  <a:buNone/>
                </a:pPr>
                <a:r>
                  <a:rPr lang="en-US" spc="-15" dirty="0">
                    <a:solidFill>
                      <a:schemeClr val="tx1"/>
                    </a:solidFill>
                  </a:rPr>
                  <a:t>B</a:t>
                </a:r>
                <a:r>
                  <a:rPr lang="en-US" spc="-5" dirty="0">
                    <a:solidFill>
                      <a:schemeClr val="tx1"/>
                    </a:solidFill>
                  </a:rPr>
                  <a:t>y</a:t>
                </a:r>
                <a:r>
                  <a:rPr lang="en-US" spc="95" dirty="0">
                    <a:solidFill>
                      <a:schemeClr val="tx1"/>
                    </a:solidFill>
                  </a:rPr>
                  <a:t> </a:t>
                </a:r>
                <a:r>
                  <a:rPr lang="en-US" spc="-5" dirty="0">
                    <a:solidFill>
                      <a:schemeClr val="tx1"/>
                    </a:solidFill>
                  </a:rPr>
                  <a:t>similar</a:t>
                </a:r>
                <a:r>
                  <a:rPr lang="en-US" spc="95" dirty="0">
                    <a:solidFill>
                      <a:schemeClr val="tx1"/>
                    </a:solidFill>
                  </a:rPr>
                  <a:t> </a:t>
                </a:r>
                <a:r>
                  <a:rPr lang="en-US" spc="-5" dirty="0">
                    <a:solidFill>
                      <a:schemeClr val="tx1"/>
                    </a:solidFill>
                  </a:rPr>
                  <a:t>triangles, </a:t>
                </a:r>
                <a14:m>
                  <m:oMath xmlns:m="http://schemas.openxmlformats.org/officeDocument/2006/math">
                    <m:f>
                      <m:fPr>
                        <m:ctrlPr>
                          <a:rPr lang="en-US"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𝑦</m:t>
                        </m:r>
                      </m:num>
                      <m:den>
                        <m:r>
                          <a:rPr lang="en-US" b="0" i="1" spc="-5" smtClean="0">
                            <a:solidFill>
                              <a:schemeClr val="tx1"/>
                            </a:solidFill>
                            <a:latin typeface="Cambria Math" panose="02040503050406030204" pitchFamily="18" charset="0"/>
                            <a:cs typeface="Times New Roman"/>
                          </a:rPr>
                          <m:t>𝑓</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𝑦</m:t>
                        </m:r>
                        <m:r>
                          <a:rPr lang="en-US" b="0" i="1" spc="-5" smtClean="0">
                            <a:solidFill>
                              <a:schemeClr val="tx1"/>
                            </a:solidFill>
                            <a:latin typeface="Cambria Math" panose="02040503050406030204" pitchFamily="18" charset="0"/>
                            <a:cs typeface="Times New Roman"/>
                          </a:rPr>
                          <m:t>)</m:t>
                        </m:r>
                      </m:den>
                    </m:f>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ad>
                          <m:radPr>
                            <m:degHide m:val="on"/>
                            <m:ctrlPr>
                              <a:rPr lang="en-US" b="0" i="1" spc="-5" smtClean="0">
                                <a:solidFill>
                                  <a:schemeClr val="tx1"/>
                                </a:solidFill>
                                <a:latin typeface="Cambria Math" panose="02040503050406030204" pitchFamily="18" charset="0"/>
                                <a:cs typeface="Times New Roman"/>
                              </a:rPr>
                            </m:ctrlPr>
                          </m:radPr>
                          <m:deg/>
                          <m:e>
                            <m:r>
                              <a:rPr lang="en-US" b="0" i="1" spc="-5" smtClean="0">
                                <a:solidFill>
                                  <a:schemeClr val="tx1"/>
                                </a:solidFill>
                                <a:latin typeface="Cambria Math" panose="02040503050406030204" pitchFamily="18" charset="0"/>
                                <a:cs typeface="Times New Roman"/>
                              </a:rPr>
                              <m:t>3</m:t>
                            </m:r>
                          </m:e>
                        </m:rad>
                      </m:num>
                      <m:den>
                        <m:r>
                          <a:rPr lang="en-US" b="0" i="1" spc="-5" smtClean="0">
                            <a:solidFill>
                              <a:schemeClr val="tx1"/>
                            </a:solidFill>
                            <a:latin typeface="Cambria Math" panose="02040503050406030204" pitchFamily="18" charset="0"/>
                            <a:cs typeface="Times New Roman"/>
                          </a:rPr>
                          <m:t>2</m:t>
                        </m:r>
                      </m:den>
                    </m:f>
                  </m:oMath>
                </a14:m>
                <a:r>
                  <a:rPr lang="en-US" spc="-10" dirty="0">
                    <a:solidFill>
                      <a:schemeClr val="tx1"/>
                    </a:solidFill>
                  </a:rPr>
                  <a:t> an</a:t>
                </a:r>
                <a:r>
                  <a:rPr lang="en-US" spc="-5" dirty="0">
                    <a:solidFill>
                      <a:schemeClr val="tx1"/>
                    </a:solidFill>
                  </a:rPr>
                  <a:t>d </a:t>
                </a:r>
                <a:r>
                  <a:rPr lang="en-US" spc="-10" dirty="0">
                    <a:solidFill>
                      <a:schemeClr val="tx1"/>
                    </a:solidFill>
                  </a:rPr>
                  <a:t>thu</a:t>
                </a:r>
                <a:r>
                  <a:rPr lang="en-US" spc="-5" dirty="0">
                    <a:solidFill>
                      <a:schemeClr val="tx1"/>
                    </a:solidFill>
                  </a:rPr>
                  <a:t>s </a:t>
                </a:r>
                <a14:m>
                  <m:oMath xmlns:m="http://schemas.openxmlformats.org/officeDocument/2006/math">
                    <m:r>
                      <a:rPr lang="en-US" b="0" i="1" spc="-5" smtClean="0">
                        <a:solidFill>
                          <a:schemeClr val="tx1"/>
                        </a:solidFill>
                        <a:latin typeface="Cambria Math" panose="02040503050406030204" pitchFamily="18" charset="0"/>
                        <a:cs typeface="Times New Roman"/>
                      </a:rPr>
                      <m:t>𝑓</m:t>
                    </m:r>
                    <m:d>
                      <m:dPr>
                        <m:ctrlPr>
                          <a:rPr lang="en-US" b="0"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𝑦</m:t>
                        </m:r>
                      </m:e>
                    </m:d>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ad>
                          <m:radPr>
                            <m:degHide m:val="on"/>
                            <m:ctrlPr>
                              <a:rPr lang="en-US" b="0" i="1" spc="-5" smtClean="0">
                                <a:solidFill>
                                  <a:schemeClr val="tx1"/>
                                </a:solidFill>
                                <a:latin typeface="Cambria Math" panose="02040503050406030204" pitchFamily="18" charset="0"/>
                                <a:cs typeface="Times New Roman"/>
                              </a:rPr>
                            </m:ctrlPr>
                          </m:radPr>
                          <m:deg/>
                          <m:e>
                            <m:r>
                              <a:rPr lang="en-US" b="0" i="1" spc="-5" smtClean="0">
                                <a:solidFill>
                                  <a:schemeClr val="tx1"/>
                                </a:solidFill>
                                <a:latin typeface="Cambria Math" panose="02040503050406030204" pitchFamily="18" charset="0"/>
                                <a:cs typeface="Times New Roman"/>
                              </a:rPr>
                              <m:t>3</m:t>
                            </m:r>
                          </m:e>
                        </m:rad>
                      </m:num>
                      <m:den>
                        <m:r>
                          <a:rPr lang="en-US" b="0" i="1" spc="-5" smtClean="0">
                            <a:solidFill>
                              <a:schemeClr val="tx1"/>
                            </a:solidFill>
                            <a:latin typeface="Cambria Math" panose="02040503050406030204" pitchFamily="18" charset="0"/>
                            <a:cs typeface="Times New Roman"/>
                          </a:rPr>
                          <m:t>2</m:t>
                        </m:r>
                      </m:den>
                    </m:f>
                    <m:r>
                      <a:rPr lang="en-US" b="0" i="1" spc="-5" smtClean="0">
                        <a:solidFill>
                          <a:schemeClr val="tx1"/>
                        </a:solidFill>
                        <a:latin typeface="Cambria Math" panose="02040503050406030204" pitchFamily="18" charset="0"/>
                        <a:cs typeface="Times New Roman"/>
                      </a:rPr>
                      <m:t>𝑦</m:t>
                    </m:r>
                  </m:oMath>
                </a14:m>
                <a:r>
                  <a:rPr lang="en-US" spc="-5" dirty="0">
                    <a:solidFill>
                      <a:schemeClr val="tx1"/>
                    </a:solidFill>
                  </a:rPr>
                  <a:t>. </a:t>
                </a:r>
              </a:p>
              <a:p>
                <a:pPr marL="0" indent="0">
                  <a:lnSpc>
                    <a:spcPct val="100000"/>
                  </a:lnSpc>
                  <a:spcBef>
                    <a:spcPts val="1190"/>
                  </a:spcBef>
                  <a:buNone/>
                </a:pPr>
                <a:r>
                  <a:rPr lang="en-US" b="0" dirty="0">
                    <a:solidFill>
                      <a:schemeClr val="tx1"/>
                    </a:solidFill>
                    <a:cs typeface="Times New Roman"/>
                  </a:rPr>
                  <a:t>Hence,  </a:t>
                </a:r>
                <a14:m>
                  <m:oMath xmlns:m="http://schemas.openxmlformats.org/officeDocument/2006/math">
                    <m:r>
                      <a:rPr lang="en-US" b="0" i="1" smtClean="0">
                        <a:solidFill>
                          <a:schemeClr val="tx1"/>
                        </a:solidFill>
                        <a:latin typeface="Cambria Math" panose="02040503050406030204" pitchFamily="18" charset="0"/>
                        <a:cs typeface="Times New Roman"/>
                      </a:rPr>
                      <m:t>𝐹</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𝜌</m:t>
                    </m:r>
                    <m:r>
                      <a:rPr lang="en-US" b="0" i="1" smtClean="0">
                        <a:solidFill>
                          <a:schemeClr val="tx1"/>
                        </a:solidFill>
                        <a:latin typeface="Cambria Math" panose="02040503050406030204" pitchFamily="18" charset="0"/>
                        <a:ea typeface="Cambria Math" panose="02040503050406030204" pitchFamily="18" charset="0"/>
                        <a:cs typeface="Times New Roman"/>
                      </a:rPr>
                      <m:t>𝑔</m:t>
                    </m:r>
                    <m:nary>
                      <m:naryPr>
                        <m:ctrlPr>
                          <a:rPr lang="en-US" b="0" i="1" smtClean="0">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ea typeface="Cambria Math" panose="02040503050406030204" pitchFamily="18" charset="0"/>
                            <a:cs typeface="Times New Roman"/>
                          </a:rPr>
                          <m:t>0</m:t>
                        </m:r>
                      </m:sub>
                      <m:sup>
                        <m:rad>
                          <m:radPr>
                            <m:degHide m:val="on"/>
                            <m:ctrlPr>
                              <a:rPr lang="en-US" b="0" i="1" smtClean="0">
                                <a:solidFill>
                                  <a:schemeClr val="tx1"/>
                                </a:solidFill>
                                <a:latin typeface="Cambria Math" panose="02040503050406030204" pitchFamily="18" charset="0"/>
                                <a:ea typeface="Cambria Math" panose="02040503050406030204" pitchFamily="18" charset="0"/>
                                <a:cs typeface="Times New Roman"/>
                              </a:rPr>
                            </m:ctrlPr>
                          </m:radPr>
                          <m:deg/>
                          <m:e>
                            <m:r>
                              <a:rPr lang="en-US" b="0" i="1" smtClean="0">
                                <a:solidFill>
                                  <a:schemeClr val="tx1"/>
                                </a:solidFill>
                                <a:latin typeface="Cambria Math" panose="02040503050406030204" pitchFamily="18" charset="0"/>
                                <a:ea typeface="Cambria Math" panose="02040503050406030204" pitchFamily="18" charset="0"/>
                                <a:cs typeface="Times New Roman"/>
                              </a:rPr>
                              <m:t>3</m:t>
                            </m:r>
                          </m:e>
                        </m:rad>
                      </m:sup>
                      <m:e>
                        <m:r>
                          <a:rPr lang="en-US" b="0" i="1" smtClean="0">
                            <a:solidFill>
                              <a:schemeClr val="tx1"/>
                            </a:solidFill>
                            <a:latin typeface="Cambria Math" panose="02040503050406030204" pitchFamily="18" charset="0"/>
                            <a:ea typeface="Cambria Math" panose="02040503050406030204" pitchFamily="18" charset="0"/>
                            <a:cs typeface="Times New Roman"/>
                          </a:rPr>
                          <m:t>𝑦𝑓</m:t>
                        </m:r>
                        <m:d>
                          <m:dPr>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r>
                              <a:rPr lang="en-US" b="0" i="1" smtClean="0">
                                <a:solidFill>
                                  <a:schemeClr val="tx1"/>
                                </a:solidFill>
                                <a:latin typeface="Cambria Math" panose="02040503050406030204" pitchFamily="18" charset="0"/>
                                <a:ea typeface="Cambria Math" panose="02040503050406030204" pitchFamily="18" charset="0"/>
                                <a:cs typeface="Times New Roman"/>
                              </a:rPr>
                              <m:t>𝑦</m:t>
                            </m:r>
                          </m:e>
                        </m:d>
                        <m:r>
                          <a:rPr lang="en-US" b="0" i="1" smtClean="0">
                            <a:solidFill>
                              <a:schemeClr val="tx1"/>
                            </a:solidFill>
                            <a:latin typeface="Cambria Math" panose="02040503050406030204" pitchFamily="18" charset="0"/>
                            <a:ea typeface="Cambria Math" panose="02040503050406030204" pitchFamily="18" charset="0"/>
                            <a:cs typeface="Times New Roman"/>
                          </a:rPr>
                          <m:t>𝑑𝑦</m:t>
                        </m:r>
                      </m:e>
                    </m:nary>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i="1">
                        <a:solidFill>
                          <a:schemeClr val="tx1"/>
                        </a:solidFill>
                        <a:latin typeface="Cambria Math" panose="02040503050406030204" pitchFamily="18" charset="0"/>
                        <a:ea typeface="Cambria Math" panose="02040503050406030204" pitchFamily="18" charset="0"/>
                        <a:cs typeface="Times New Roman"/>
                      </a:rPr>
                      <m:t>𝜌</m:t>
                    </m:r>
                    <m:r>
                      <a:rPr lang="en-US" i="1">
                        <a:solidFill>
                          <a:schemeClr val="tx1"/>
                        </a:solidFill>
                        <a:latin typeface="Cambria Math" panose="02040503050406030204" pitchFamily="18" charset="0"/>
                        <a:ea typeface="Cambria Math" panose="02040503050406030204" pitchFamily="18" charset="0"/>
                        <a:cs typeface="Times New Roman"/>
                      </a:rPr>
                      <m:t>𝑔</m:t>
                    </m:r>
                    <m:nary>
                      <m:naryPr>
                        <m:ctrlPr>
                          <a:rPr lang="en-US" i="1">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i="1">
                            <a:solidFill>
                              <a:schemeClr val="tx1"/>
                            </a:solidFill>
                            <a:latin typeface="Cambria Math" panose="02040503050406030204" pitchFamily="18" charset="0"/>
                            <a:ea typeface="Cambria Math" panose="02040503050406030204" pitchFamily="18" charset="0"/>
                            <a:cs typeface="Times New Roman"/>
                          </a:rPr>
                          <m:t>0</m:t>
                        </m:r>
                      </m:sub>
                      <m:sup>
                        <m:rad>
                          <m:radPr>
                            <m:degHide m:val="on"/>
                            <m:ctrlPr>
                              <a:rPr lang="en-US" i="1">
                                <a:solidFill>
                                  <a:schemeClr val="tx1"/>
                                </a:solidFill>
                                <a:latin typeface="Cambria Math" panose="02040503050406030204" pitchFamily="18" charset="0"/>
                                <a:ea typeface="Cambria Math" panose="02040503050406030204" pitchFamily="18" charset="0"/>
                                <a:cs typeface="Times New Roman"/>
                              </a:rPr>
                            </m:ctrlPr>
                          </m:radPr>
                          <m:deg/>
                          <m:e>
                            <m:r>
                              <a:rPr lang="en-US" i="1">
                                <a:solidFill>
                                  <a:schemeClr val="tx1"/>
                                </a:solidFill>
                                <a:latin typeface="Cambria Math" panose="02040503050406030204" pitchFamily="18" charset="0"/>
                                <a:ea typeface="Cambria Math" panose="02040503050406030204" pitchFamily="18" charset="0"/>
                                <a:cs typeface="Times New Roman"/>
                              </a:rPr>
                              <m:t>3</m:t>
                            </m:r>
                          </m:e>
                        </m:rad>
                      </m:sup>
                      <m:e>
                        <m:f>
                          <m:fPr>
                            <m:ctrlPr>
                              <a:rPr lang="en-US" i="1" smtClean="0">
                                <a:solidFill>
                                  <a:schemeClr val="tx1"/>
                                </a:solidFill>
                                <a:latin typeface="Cambria Math" panose="02040503050406030204" pitchFamily="18" charset="0"/>
                                <a:ea typeface="Cambria Math" panose="02040503050406030204" pitchFamily="18" charset="0"/>
                                <a:cs typeface="Times New Roman"/>
                              </a:rPr>
                            </m:ctrlPr>
                          </m:fPr>
                          <m:num>
                            <m:rad>
                              <m:radPr>
                                <m:degHide m:val="on"/>
                                <m:ctrlPr>
                                  <a:rPr lang="en-US" i="1" smtClean="0">
                                    <a:solidFill>
                                      <a:schemeClr val="tx1"/>
                                    </a:solidFill>
                                    <a:latin typeface="Cambria Math" panose="02040503050406030204" pitchFamily="18" charset="0"/>
                                    <a:ea typeface="Cambria Math" panose="02040503050406030204" pitchFamily="18" charset="0"/>
                                    <a:cs typeface="Times New Roman"/>
                                  </a:rPr>
                                </m:ctrlPr>
                              </m:radPr>
                              <m:deg/>
                              <m:e>
                                <m:r>
                                  <a:rPr lang="en-US" b="0" i="1" smtClean="0">
                                    <a:solidFill>
                                      <a:schemeClr val="tx1"/>
                                    </a:solidFill>
                                    <a:latin typeface="Cambria Math" panose="02040503050406030204" pitchFamily="18" charset="0"/>
                                    <a:ea typeface="Cambria Math" panose="02040503050406030204" pitchFamily="18" charset="0"/>
                                    <a:cs typeface="Times New Roman"/>
                                  </a:rPr>
                                  <m:t>3</m:t>
                                </m:r>
                              </m:e>
                            </m:rad>
                          </m:num>
                          <m:den>
                            <m:r>
                              <a:rPr lang="en-US" b="0" i="1" smtClean="0">
                                <a:solidFill>
                                  <a:schemeClr val="tx1"/>
                                </a:solidFill>
                                <a:latin typeface="Cambria Math" panose="02040503050406030204" pitchFamily="18" charset="0"/>
                                <a:ea typeface="Cambria Math" panose="02040503050406030204" pitchFamily="18" charset="0"/>
                                <a:cs typeface="Times New Roman"/>
                              </a:rPr>
                              <m:t>2</m:t>
                            </m:r>
                          </m:den>
                        </m:f>
                        <m:sSup>
                          <m:sSupPr>
                            <m:ctrlPr>
                              <a:rPr lang="en-US"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𝑦</m:t>
                            </m:r>
                          </m:e>
                          <m:sup>
                            <m:r>
                              <a:rPr lang="en-US" b="0" i="1" smtClean="0">
                                <a:solidFill>
                                  <a:schemeClr val="tx1"/>
                                </a:solidFill>
                                <a:latin typeface="Cambria Math" panose="02040503050406030204" pitchFamily="18" charset="0"/>
                                <a:ea typeface="Cambria Math" panose="02040503050406030204" pitchFamily="18" charset="0"/>
                                <a:cs typeface="Times New Roman"/>
                              </a:rPr>
                              <m:t>2</m:t>
                            </m:r>
                          </m:sup>
                        </m:sSup>
                        <m:r>
                          <a:rPr lang="en-US" i="1">
                            <a:solidFill>
                              <a:schemeClr val="tx1"/>
                            </a:solidFill>
                            <a:latin typeface="Cambria Math" panose="02040503050406030204" pitchFamily="18" charset="0"/>
                            <a:ea typeface="Cambria Math" panose="02040503050406030204" pitchFamily="18" charset="0"/>
                            <a:cs typeface="Times New Roman"/>
                          </a:rPr>
                          <m:t>𝑑𝑦</m:t>
                        </m:r>
                      </m:e>
                    </m:nary>
                  </m:oMath>
                </a14:m>
                <a:r>
                  <a:rPr lang="en-US" i="1" dirty="0">
                    <a:solidFill>
                      <a:schemeClr val="tx1"/>
                    </a:solidFill>
                    <a:latin typeface="Cambria Math" panose="02040503050406030204" pitchFamily="18" charset="0"/>
                    <a:ea typeface="Cambria Math" panose="02040503050406030204" pitchFamily="18" charset="0"/>
                    <a:cs typeface="Times New Roman"/>
                  </a:rPr>
                  <a:t> </a:t>
                </a:r>
              </a:p>
              <a:p>
                <a:pPr marL="0" indent="0">
                  <a:lnSpc>
                    <a:spcPct val="100000"/>
                  </a:lnSpc>
                  <a:spcBef>
                    <a:spcPts val="1190"/>
                  </a:spcBef>
                  <a:buNone/>
                </a:pP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𝜌</m:t>
                    </m:r>
                    <m:r>
                      <a:rPr lang="en-US" b="0" i="1" smtClean="0">
                        <a:solidFill>
                          <a:schemeClr val="tx1"/>
                        </a:solidFill>
                        <a:latin typeface="Cambria Math" panose="02040503050406030204" pitchFamily="18" charset="0"/>
                        <a:ea typeface="Cambria Math" panose="02040503050406030204" pitchFamily="18" charset="0"/>
                        <a:cs typeface="Times New Roman"/>
                      </a:rPr>
                      <m:t>𝑔</m:t>
                    </m:r>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ad>
                          <m:radPr>
                            <m:degHide m:val="on"/>
                            <m:ctrlPr>
                              <a:rPr lang="en-US" b="0" i="1" smtClean="0">
                                <a:solidFill>
                                  <a:schemeClr val="tx1"/>
                                </a:solidFill>
                                <a:latin typeface="Cambria Math" panose="02040503050406030204" pitchFamily="18" charset="0"/>
                                <a:ea typeface="Cambria Math" panose="02040503050406030204" pitchFamily="18" charset="0"/>
                                <a:cs typeface="Times New Roman"/>
                              </a:rPr>
                            </m:ctrlPr>
                          </m:radPr>
                          <m:deg/>
                          <m:e>
                            <m:r>
                              <a:rPr lang="en-US" b="0" i="1" smtClean="0">
                                <a:solidFill>
                                  <a:schemeClr val="tx1"/>
                                </a:solidFill>
                                <a:latin typeface="Cambria Math" panose="02040503050406030204" pitchFamily="18" charset="0"/>
                                <a:ea typeface="Cambria Math" panose="02040503050406030204" pitchFamily="18" charset="0"/>
                                <a:cs typeface="Times New Roman"/>
                              </a:rPr>
                              <m:t>3</m:t>
                            </m:r>
                          </m:e>
                        </m:rad>
                      </m:num>
                      <m:den>
                        <m:r>
                          <a:rPr lang="en-US" b="0" i="1" smtClean="0">
                            <a:solidFill>
                              <a:schemeClr val="tx1"/>
                            </a:solidFill>
                            <a:latin typeface="Cambria Math" panose="02040503050406030204" pitchFamily="18" charset="0"/>
                            <a:ea typeface="Cambria Math" panose="02040503050406030204" pitchFamily="18" charset="0"/>
                            <a:cs typeface="Times New Roman"/>
                          </a:rPr>
                          <m:t>6</m:t>
                        </m:r>
                      </m:den>
                    </m:f>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𝑦</m:t>
                        </m:r>
                      </m:e>
                      <m:sup>
                        <m:r>
                          <a:rPr lang="en-US" b="0" i="1" smtClean="0">
                            <a:solidFill>
                              <a:schemeClr val="tx1"/>
                            </a:solidFill>
                            <a:latin typeface="Cambria Math" panose="02040503050406030204" pitchFamily="18" charset="0"/>
                            <a:ea typeface="Cambria Math" panose="02040503050406030204" pitchFamily="18" charset="0"/>
                            <a:cs typeface="Times New Roman"/>
                          </a:rPr>
                          <m:t>3</m:t>
                        </m:r>
                      </m:sup>
                    </m:sSup>
                    <m:sSubSup>
                      <m:sSub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bSupPr>
                      <m:e>
                        <m:r>
                          <a:rPr lang="en-US" b="0" i="1" smtClean="0">
                            <a:solidFill>
                              <a:schemeClr val="tx1"/>
                            </a:solidFill>
                            <a:latin typeface="Cambria Math" panose="02040503050406030204" pitchFamily="18" charset="0"/>
                            <a:ea typeface="Cambria Math" panose="02040503050406030204" pitchFamily="18" charset="0"/>
                            <a:cs typeface="Times New Roman"/>
                          </a:rPr>
                          <m:t>|</m:t>
                        </m:r>
                      </m:e>
                      <m:sub>
                        <m:r>
                          <a:rPr lang="en-US" b="0" i="1" smtClean="0">
                            <a:solidFill>
                              <a:schemeClr val="tx1"/>
                            </a:solidFill>
                            <a:latin typeface="Cambria Math" panose="02040503050406030204" pitchFamily="18" charset="0"/>
                            <a:ea typeface="Cambria Math" panose="02040503050406030204" pitchFamily="18" charset="0"/>
                            <a:cs typeface="Times New Roman"/>
                          </a:rPr>
                          <m:t>0</m:t>
                        </m:r>
                      </m:sub>
                      <m:sup>
                        <m:rad>
                          <m:radPr>
                            <m:degHide m:val="on"/>
                            <m:ctrlPr>
                              <a:rPr lang="en-US" b="0" i="1" smtClean="0">
                                <a:solidFill>
                                  <a:schemeClr val="tx1"/>
                                </a:solidFill>
                                <a:latin typeface="Cambria Math" panose="02040503050406030204" pitchFamily="18" charset="0"/>
                                <a:ea typeface="Cambria Math" panose="02040503050406030204" pitchFamily="18" charset="0"/>
                                <a:cs typeface="Times New Roman"/>
                              </a:rPr>
                            </m:ctrlPr>
                          </m:radPr>
                          <m:deg/>
                          <m:e>
                            <m:r>
                              <a:rPr lang="en-US" b="0" i="1" smtClean="0">
                                <a:solidFill>
                                  <a:schemeClr val="tx1"/>
                                </a:solidFill>
                                <a:latin typeface="Cambria Math" panose="02040503050406030204" pitchFamily="18" charset="0"/>
                                <a:ea typeface="Cambria Math" panose="02040503050406030204" pitchFamily="18" charset="0"/>
                                <a:cs typeface="Times New Roman"/>
                              </a:rPr>
                              <m:t>3</m:t>
                            </m:r>
                          </m:e>
                        </m:rad>
                      </m:sup>
                    </m:sSubSup>
                    <m:r>
                      <a:rPr lang="en-US" b="0" i="1" smtClean="0">
                        <a:solidFill>
                          <a:schemeClr val="tx1"/>
                        </a:solidFill>
                        <a:latin typeface="Cambria Math" panose="02040503050406030204" pitchFamily="18" charset="0"/>
                        <a:ea typeface="Cambria Math" panose="02040503050406030204" pitchFamily="18" charset="0"/>
                        <a:cs typeface="Times New Roman"/>
                      </a:rPr>
                      <m:t>=</m:t>
                    </m:r>
                    <m:r>
                      <m:rPr>
                        <m:nor/>
                      </m:rPr>
                      <a:rPr lang="en-US" spc="-25" dirty="0">
                        <a:solidFill>
                          <a:schemeClr val="tx1"/>
                        </a:solidFill>
                      </a:rPr>
                      <m:t>=</m:t>
                    </m:r>
                    <m:r>
                      <m:rPr>
                        <m:nor/>
                      </m:rPr>
                      <a:rPr lang="en-US" spc="-40" dirty="0">
                        <a:solidFill>
                          <a:schemeClr val="tx1"/>
                        </a:solidFill>
                      </a:rPr>
                      <m:t> </m:t>
                    </m:r>
                    <m:r>
                      <m:rPr>
                        <m:nor/>
                      </m:rPr>
                      <a:rPr lang="en-US" spc="-10" dirty="0">
                        <a:solidFill>
                          <a:schemeClr val="tx1"/>
                        </a:solidFill>
                      </a:rPr>
                      <m:t>17,64</m:t>
                    </m:r>
                    <m:r>
                      <m:rPr>
                        <m:nor/>
                      </m:rPr>
                      <a:rPr lang="en-US" spc="-5" dirty="0">
                        <a:solidFill>
                          <a:schemeClr val="tx1"/>
                        </a:solidFill>
                      </a:rPr>
                      <m:t>0</m:t>
                    </m:r>
                    <m:r>
                      <m:rPr>
                        <m:nor/>
                      </m:rPr>
                      <a:rPr lang="en-US" dirty="0">
                        <a:solidFill>
                          <a:schemeClr val="tx1"/>
                        </a:solidFill>
                      </a:rPr>
                      <m:t> </m:t>
                    </m:r>
                    <m:r>
                      <m:rPr>
                        <m:nor/>
                      </m:rPr>
                      <a:rPr lang="en-US" spc="-10" dirty="0">
                        <a:solidFill>
                          <a:schemeClr val="tx1"/>
                        </a:solidFill>
                      </a:rPr>
                      <m:t>newtons</m:t>
                    </m:r>
                  </m:oMath>
                </a14:m>
                <a:r>
                  <a:rPr lang="en-US" dirty="0">
                    <a:solidFill>
                      <a:schemeClr val="tx1"/>
                    </a:solidFill>
                  </a:rPr>
                  <a:t> </a:t>
                </a:r>
              </a:p>
              <a:p>
                <a:pPr marL="12700">
                  <a:lnSpc>
                    <a:spcPct val="100000"/>
                  </a:lnSpc>
                  <a:spcBef>
                    <a:spcPts val="1190"/>
                  </a:spcBef>
                </a:pPr>
                <a:endParaRPr lang="en-US" sz="2400" dirty="0">
                  <a:latin typeface="Times New Roman"/>
                  <a:cs typeface="Times New Roman"/>
                </a:endParaRPr>
              </a:p>
              <a:p>
                <a:pPr marL="12700">
                  <a:lnSpc>
                    <a:spcPct val="100000"/>
                  </a:lnSpc>
                  <a:spcBef>
                    <a:spcPts val="1190"/>
                  </a:spcBef>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pic>
        <p:nvPicPr>
          <p:cNvPr id="5" name="Picture 2" descr="An illustration shows a triangular plate submerged with a vertex at the surface of the fluid. An equilateral triangle-shaped plate of side length 2 is submerged so that a vertex is at the surface of the fluid. The height of the triangle is labeled square root of 3. A horizontal line segment connects a point on either side of the triangle. The width of this segment is labeled f of y. The depth from the horizontal segment to the surface is labeled y."/>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44682" y="2785406"/>
            <a:ext cx="4339945" cy="3826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801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8.3  Fluid Pressure and </a:t>
            </a:r>
            <a:r>
              <a:rPr lang="en-US" sz="3100" dirty="0"/>
              <a:t>Force (</a:t>
            </a:r>
            <a:r>
              <a:rPr lang="en-US" sz="3100" dirty="0" smtClean="0"/>
              <a:t>11 </a:t>
            </a:r>
            <a:r>
              <a:rPr lang="en-US" sz="3100" dirty="0"/>
              <a:t>of 12)</a:t>
            </a: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8" y="1371600"/>
            <a:ext cx="5237923" cy="4684643"/>
          </a:xfrm>
        </p:spPr>
        <p:txBody>
          <a:bodyPr>
            <a:noAutofit/>
          </a:bodyPr>
          <a:lstStyle/>
          <a:p>
            <a:pPr marL="0" marR="5080" indent="0">
              <a:lnSpc>
                <a:spcPct val="100000"/>
              </a:lnSpc>
              <a:buNone/>
            </a:pPr>
            <a:r>
              <a:rPr lang="en-US" b="1" u="sng" spc="-170" dirty="0"/>
              <a:t>E</a:t>
            </a:r>
            <a:r>
              <a:rPr lang="en-US" b="1" u="sng" spc="-30" dirty="0"/>
              <a:t>X</a:t>
            </a:r>
            <a:r>
              <a:rPr lang="en-US" b="1" u="sng" spc="-20" dirty="0"/>
              <a:t>AMPL</a:t>
            </a:r>
            <a:r>
              <a:rPr lang="en-US" b="1" u="sng" spc="-120" dirty="0"/>
              <a:t>E</a:t>
            </a:r>
            <a:r>
              <a:rPr lang="en-US" b="1" spc="-120" dirty="0"/>
              <a:t>:</a:t>
            </a:r>
            <a:r>
              <a:rPr lang="en-US" b="1" dirty="0"/>
              <a:t> F</a:t>
            </a:r>
            <a:r>
              <a:rPr lang="en-US" b="1" spc="-5" dirty="0"/>
              <a:t>orc</a:t>
            </a:r>
            <a:r>
              <a:rPr lang="en-US" b="1" dirty="0"/>
              <a:t>e</a:t>
            </a:r>
            <a:r>
              <a:rPr lang="en-US" b="1" spc="50" dirty="0"/>
              <a:t> </a:t>
            </a:r>
            <a:r>
              <a:rPr lang="en-US" b="1" spc="-10" dirty="0"/>
              <a:t>o</a:t>
            </a:r>
            <a:r>
              <a:rPr lang="en-US" b="1" spc="-5" dirty="0"/>
              <a:t>n</a:t>
            </a:r>
            <a:r>
              <a:rPr lang="en-US" b="1" spc="50" dirty="0"/>
              <a:t> </a:t>
            </a:r>
            <a:r>
              <a:rPr lang="en-US" b="1" spc="10" dirty="0"/>
              <a:t>a</a:t>
            </a:r>
            <a:r>
              <a:rPr lang="en-US" b="1" spc="20" dirty="0"/>
              <a:t>n</a:t>
            </a:r>
            <a:r>
              <a:rPr lang="en-US" b="1" spc="50" dirty="0"/>
              <a:t> </a:t>
            </a:r>
            <a:r>
              <a:rPr lang="en-US" b="1" spc="20" dirty="0"/>
              <a:t>Incline</a:t>
            </a:r>
            <a:r>
              <a:rPr lang="en-US" b="1" spc="35" dirty="0"/>
              <a:t>d</a:t>
            </a:r>
            <a:r>
              <a:rPr lang="en-US" b="1" spc="50" dirty="0"/>
              <a:t> </a:t>
            </a:r>
            <a:r>
              <a:rPr lang="en-US" b="1" spc="10" dirty="0"/>
              <a:t>Surfac</a:t>
            </a:r>
            <a:r>
              <a:rPr lang="en-US" b="1" spc="15" dirty="0"/>
              <a:t>e</a:t>
            </a:r>
            <a:r>
              <a:rPr lang="en-US" b="1" dirty="0"/>
              <a:t>   </a:t>
            </a:r>
            <a:r>
              <a:rPr lang="en-US" b="1" spc="85" dirty="0"/>
              <a:t> </a:t>
            </a:r>
          </a:p>
          <a:p>
            <a:pPr marL="0" marR="5080" indent="0">
              <a:lnSpc>
                <a:spcPct val="100000"/>
              </a:lnSpc>
              <a:buNone/>
            </a:pPr>
            <a:r>
              <a:rPr lang="en-US" spc="-15" dirty="0"/>
              <a:t>Th</a:t>
            </a:r>
            <a:r>
              <a:rPr lang="en-US" spc="-5" dirty="0"/>
              <a:t>e</a:t>
            </a:r>
            <a:r>
              <a:rPr lang="en-US" dirty="0"/>
              <a:t> </a:t>
            </a:r>
            <a:r>
              <a:rPr lang="en-US" spc="-5" dirty="0"/>
              <a:t>s</a:t>
            </a:r>
            <a:r>
              <a:rPr lang="en-US" spc="-10" dirty="0"/>
              <a:t>id</a:t>
            </a:r>
            <a:r>
              <a:rPr lang="en-US" spc="-5" dirty="0"/>
              <a:t>e </a:t>
            </a:r>
            <a:r>
              <a:rPr lang="en-US" spc="-10" dirty="0"/>
              <a:t>o</a:t>
            </a:r>
            <a:r>
              <a:rPr lang="en-US" spc="-5" dirty="0"/>
              <a:t>f</a:t>
            </a:r>
            <a:r>
              <a:rPr lang="en-US" dirty="0"/>
              <a:t> </a:t>
            </a:r>
            <a:r>
              <a:rPr lang="en-US" spc="-5" dirty="0"/>
              <a:t>a </a:t>
            </a:r>
            <a:r>
              <a:rPr lang="en-US" spc="-10" dirty="0"/>
              <a:t>dam</a:t>
            </a:r>
            <a:r>
              <a:rPr lang="en-US" dirty="0"/>
              <a:t> </a:t>
            </a:r>
            <a:r>
              <a:rPr lang="en-US" spc="-10" dirty="0"/>
              <a:t>i</a:t>
            </a:r>
            <a:r>
              <a:rPr lang="en-US" spc="-5" dirty="0"/>
              <a:t>s </a:t>
            </a:r>
            <a:r>
              <a:rPr lang="en-US" spc="-10" dirty="0"/>
              <a:t>incline</a:t>
            </a:r>
            <a:r>
              <a:rPr lang="en-US" spc="-5" dirty="0"/>
              <a:t>d</a:t>
            </a:r>
            <a:r>
              <a:rPr lang="en-US" dirty="0"/>
              <a:t> </a:t>
            </a:r>
            <a:r>
              <a:rPr lang="en-US" spc="-10" dirty="0"/>
              <a:t>a</a:t>
            </a:r>
            <a:r>
              <a:rPr lang="en-US" spc="-5" dirty="0"/>
              <a:t>t</a:t>
            </a:r>
            <a:r>
              <a:rPr lang="en-US" dirty="0"/>
              <a:t> </a:t>
            </a:r>
            <a:r>
              <a:rPr lang="en-US" spc="-10" dirty="0"/>
              <a:t>a</a:t>
            </a:r>
            <a:r>
              <a:rPr lang="en-US" spc="-5" dirty="0"/>
              <a:t>n</a:t>
            </a:r>
            <a:r>
              <a:rPr lang="en-US" dirty="0"/>
              <a:t> </a:t>
            </a:r>
            <a:r>
              <a:rPr lang="en-US" spc="-10" dirty="0"/>
              <a:t>angle o</a:t>
            </a:r>
            <a:r>
              <a:rPr lang="en-US" spc="-5" dirty="0"/>
              <a:t>f</a:t>
            </a:r>
            <a:r>
              <a:rPr lang="en-US" spc="40" dirty="0"/>
              <a:t> </a:t>
            </a:r>
            <a:r>
              <a:rPr lang="en-US" spc="-10" dirty="0"/>
              <a:t>45°</a:t>
            </a:r>
            <a:r>
              <a:rPr lang="en-US" spc="-5" dirty="0"/>
              <a:t>.</a:t>
            </a:r>
            <a:r>
              <a:rPr lang="en-US" spc="40" dirty="0"/>
              <a:t> </a:t>
            </a:r>
            <a:r>
              <a:rPr lang="en-US" spc="-15" dirty="0"/>
              <a:t>Th</a:t>
            </a:r>
            <a:r>
              <a:rPr lang="en-US" spc="-5" dirty="0"/>
              <a:t>e</a:t>
            </a:r>
            <a:r>
              <a:rPr lang="en-US" spc="40" dirty="0"/>
              <a:t> </a:t>
            </a:r>
            <a:r>
              <a:rPr lang="en-US" spc="-10" dirty="0"/>
              <a:t>dam</a:t>
            </a:r>
            <a:r>
              <a:rPr lang="en-US" spc="45" dirty="0"/>
              <a:t> </a:t>
            </a:r>
            <a:r>
              <a:rPr lang="en-US" spc="-10" dirty="0"/>
              <a:t>ha</a:t>
            </a:r>
            <a:r>
              <a:rPr lang="en-US" spc="-5" dirty="0"/>
              <a:t>s</a:t>
            </a:r>
            <a:r>
              <a:rPr lang="en-US" spc="40" dirty="0"/>
              <a:t> </a:t>
            </a:r>
            <a:r>
              <a:rPr lang="en-US" spc="-10" dirty="0"/>
              <a:t>heigh</a:t>
            </a:r>
            <a:r>
              <a:rPr lang="en-US" spc="-5" dirty="0"/>
              <a:t>t</a:t>
            </a:r>
            <a:r>
              <a:rPr lang="en-US" spc="45" dirty="0"/>
              <a:t> </a:t>
            </a:r>
            <a:r>
              <a:rPr lang="en-US" spc="-10" dirty="0"/>
              <a:t>70</a:t>
            </a:r>
            <a:r>
              <a:rPr lang="en-US" spc="-5" dirty="0"/>
              <a:t>0</a:t>
            </a:r>
            <a:r>
              <a:rPr lang="en-US" spc="40" dirty="0"/>
              <a:t> </a:t>
            </a:r>
            <a:r>
              <a:rPr lang="en-US" spc="-10" dirty="0"/>
              <a:t>f</a:t>
            </a:r>
            <a:r>
              <a:rPr lang="en-US" spc="-5" dirty="0"/>
              <a:t>t</a:t>
            </a:r>
            <a:r>
              <a:rPr lang="en-US" spc="40" dirty="0"/>
              <a:t> </a:t>
            </a:r>
            <a:r>
              <a:rPr lang="en-US" spc="-10" dirty="0"/>
              <a:t>an</a:t>
            </a:r>
            <a:r>
              <a:rPr lang="en-US" spc="-5" dirty="0"/>
              <a:t>d</a:t>
            </a:r>
            <a:r>
              <a:rPr lang="en-US" spc="40" dirty="0"/>
              <a:t> </a:t>
            </a:r>
            <a:r>
              <a:rPr lang="en-US" spc="-10" dirty="0"/>
              <a:t>widt</a:t>
            </a:r>
            <a:r>
              <a:rPr lang="en-US" spc="-5" dirty="0"/>
              <a:t>h</a:t>
            </a:r>
            <a:r>
              <a:rPr lang="en-US" spc="40" dirty="0"/>
              <a:t> </a:t>
            </a:r>
            <a:r>
              <a:rPr lang="en-US" spc="-10" dirty="0"/>
              <a:t>150</a:t>
            </a:r>
            <a:r>
              <a:rPr lang="en-US" spc="-5" dirty="0"/>
              <a:t>0</a:t>
            </a:r>
            <a:r>
              <a:rPr lang="en-US" spc="45" dirty="0"/>
              <a:t> </a:t>
            </a:r>
            <a:r>
              <a:rPr lang="en-US" spc="-10" dirty="0"/>
              <a:t>f</a:t>
            </a:r>
            <a:r>
              <a:rPr lang="en-US" spc="-5" dirty="0"/>
              <a:t>t</a:t>
            </a:r>
            <a:r>
              <a:rPr lang="en-US" spc="40" dirty="0"/>
              <a:t> </a:t>
            </a:r>
            <a:r>
              <a:rPr lang="en-US" spc="-10" dirty="0"/>
              <a:t>a</a:t>
            </a:r>
            <a:r>
              <a:rPr lang="en-US" spc="-5" dirty="0"/>
              <a:t>s</a:t>
            </a:r>
            <a:r>
              <a:rPr lang="en-US" spc="40" dirty="0"/>
              <a:t> </a:t>
            </a:r>
            <a:r>
              <a:rPr lang="en-US" spc="-10" dirty="0"/>
              <a:t>i</a:t>
            </a:r>
            <a:r>
              <a:rPr lang="en-US" spc="-5" dirty="0"/>
              <a:t>n</a:t>
            </a:r>
            <a:r>
              <a:rPr lang="en-US" spc="40" dirty="0"/>
              <a:t> </a:t>
            </a:r>
            <a:r>
              <a:rPr lang="en-US" spc="-10" dirty="0"/>
              <a:t>Figur</a:t>
            </a:r>
            <a:r>
              <a:rPr lang="en-US" spc="-5" dirty="0"/>
              <a:t>e</a:t>
            </a:r>
            <a:r>
              <a:rPr lang="en-US" spc="40" dirty="0"/>
              <a:t> </a:t>
            </a:r>
            <a:r>
              <a:rPr lang="en-US" spc="-10" dirty="0"/>
              <a:t>6</a:t>
            </a:r>
            <a:r>
              <a:rPr lang="en-US" spc="-5" dirty="0"/>
              <a:t>.</a:t>
            </a:r>
            <a:r>
              <a:rPr lang="en-US" spc="40" dirty="0"/>
              <a:t> </a:t>
            </a:r>
            <a:r>
              <a:rPr lang="en-US" spc="-10" dirty="0"/>
              <a:t>Calculat</a:t>
            </a:r>
            <a:r>
              <a:rPr lang="en-US" spc="-5" dirty="0"/>
              <a:t>e</a:t>
            </a:r>
            <a:r>
              <a:rPr lang="en-US" spc="40" dirty="0"/>
              <a:t> </a:t>
            </a:r>
            <a:r>
              <a:rPr lang="en-US" spc="-5" dirty="0"/>
              <a:t>t</a:t>
            </a:r>
            <a:r>
              <a:rPr lang="en-US" spc="-10" dirty="0"/>
              <a:t>h</a:t>
            </a:r>
            <a:r>
              <a:rPr lang="en-US" spc="-5" dirty="0"/>
              <a:t>e</a:t>
            </a:r>
            <a:r>
              <a:rPr lang="en-US" spc="40" dirty="0"/>
              <a:t> </a:t>
            </a:r>
            <a:r>
              <a:rPr lang="en-US" spc="-10" dirty="0"/>
              <a:t>force </a:t>
            </a:r>
            <a:r>
              <a:rPr lang="en-US" i="1" spc="-10" dirty="0"/>
              <a:t>F</a:t>
            </a:r>
            <a:r>
              <a:rPr lang="en-US" i="1" dirty="0"/>
              <a:t> </a:t>
            </a:r>
            <a:r>
              <a:rPr lang="en-US" i="1" spc="-90" dirty="0"/>
              <a:t> </a:t>
            </a:r>
            <a:r>
              <a:rPr lang="en-US" spc="-10" dirty="0"/>
              <a:t>o</a:t>
            </a:r>
            <a:r>
              <a:rPr lang="en-US" spc="-5" dirty="0"/>
              <a:t>n</a:t>
            </a:r>
            <a:r>
              <a:rPr lang="en-US" spc="70" dirty="0"/>
              <a:t> </a:t>
            </a:r>
            <a:r>
              <a:rPr lang="en-US" spc="-10" dirty="0"/>
              <a:t>th</a:t>
            </a:r>
            <a:r>
              <a:rPr lang="en-US" spc="-5" dirty="0"/>
              <a:t>e</a:t>
            </a:r>
            <a:r>
              <a:rPr lang="en-US" spc="70" dirty="0"/>
              <a:t> </a:t>
            </a:r>
            <a:r>
              <a:rPr lang="en-US" spc="-10" dirty="0"/>
              <a:t>dam</a:t>
            </a:r>
            <a:r>
              <a:rPr lang="en-US" spc="70" dirty="0"/>
              <a:t> </a:t>
            </a:r>
            <a:r>
              <a:rPr lang="en-US" spc="-10" dirty="0"/>
              <a:t>i</a:t>
            </a:r>
            <a:r>
              <a:rPr lang="en-US" spc="-5" dirty="0"/>
              <a:t>f</a:t>
            </a:r>
            <a:r>
              <a:rPr lang="en-US" spc="70" dirty="0"/>
              <a:t> </a:t>
            </a:r>
            <a:r>
              <a:rPr lang="en-US" spc="-10" dirty="0"/>
              <a:t>th</a:t>
            </a:r>
            <a:r>
              <a:rPr lang="en-US" spc="-5" dirty="0"/>
              <a:t>e</a:t>
            </a:r>
            <a:r>
              <a:rPr lang="en-US" spc="70" dirty="0"/>
              <a:t> </a:t>
            </a:r>
            <a:r>
              <a:rPr lang="en-US" spc="-5" dirty="0"/>
              <a:t>r</a:t>
            </a:r>
            <a:r>
              <a:rPr lang="en-US" spc="-10" dirty="0"/>
              <a:t>eservoi</a:t>
            </a:r>
            <a:r>
              <a:rPr lang="en-US" spc="-5" dirty="0"/>
              <a:t>r</a:t>
            </a:r>
            <a:r>
              <a:rPr lang="en-US" spc="70" dirty="0"/>
              <a:t> </a:t>
            </a:r>
            <a:r>
              <a:rPr lang="en-US" spc="-5" dirty="0"/>
              <a:t>is</a:t>
            </a:r>
            <a:r>
              <a:rPr lang="en-US" spc="70" dirty="0"/>
              <a:t> </a:t>
            </a:r>
            <a:r>
              <a:rPr lang="en-US" spc="-5" dirty="0"/>
              <a:t>f</a:t>
            </a:r>
            <a:r>
              <a:rPr lang="en-US" spc="-10" dirty="0"/>
              <a:t>ille</a:t>
            </a:r>
            <a:r>
              <a:rPr lang="en-US" spc="-5" dirty="0"/>
              <a:t>d</a:t>
            </a:r>
            <a:r>
              <a:rPr lang="en-US" spc="70" dirty="0"/>
              <a:t> </a:t>
            </a:r>
            <a:r>
              <a:rPr lang="en-US" spc="-5" dirty="0"/>
              <a:t>to</a:t>
            </a:r>
            <a:r>
              <a:rPr lang="en-US" spc="70" dirty="0"/>
              <a:t> </a:t>
            </a:r>
            <a:r>
              <a:rPr lang="en-US" spc="-5" dirty="0"/>
              <a:t>t</a:t>
            </a:r>
            <a:r>
              <a:rPr lang="en-US" spc="-10" dirty="0"/>
              <a:t>h</a:t>
            </a:r>
            <a:r>
              <a:rPr lang="en-US" spc="-5" dirty="0"/>
              <a:t>e</a:t>
            </a:r>
            <a:r>
              <a:rPr lang="en-US" spc="70" dirty="0"/>
              <a:t> </a:t>
            </a:r>
            <a:r>
              <a:rPr lang="en-US" spc="-10" dirty="0"/>
              <a:t>to</a:t>
            </a:r>
            <a:r>
              <a:rPr lang="en-US" spc="-5" dirty="0"/>
              <a:t>p</a:t>
            </a:r>
            <a:r>
              <a:rPr lang="en-US" spc="70" dirty="0"/>
              <a:t> </a:t>
            </a:r>
            <a:r>
              <a:rPr lang="en-US" spc="-10" dirty="0"/>
              <a:t>o</a:t>
            </a:r>
            <a:r>
              <a:rPr lang="en-US" spc="-5" dirty="0"/>
              <a:t>f</a:t>
            </a:r>
            <a:r>
              <a:rPr lang="en-US" spc="70" dirty="0"/>
              <a:t> </a:t>
            </a:r>
            <a:r>
              <a:rPr lang="en-US" spc="-5" dirty="0"/>
              <a:t>t</a:t>
            </a:r>
            <a:r>
              <a:rPr lang="en-US" spc="-10" dirty="0"/>
              <a:t>h</a:t>
            </a:r>
            <a:r>
              <a:rPr lang="en-US" spc="-5" dirty="0"/>
              <a:t>e</a:t>
            </a:r>
            <a:r>
              <a:rPr lang="en-US" spc="70" dirty="0"/>
              <a:t> </a:t>
            </a:r>
            <a:r>
              <a:rPr lang="en-US" spc="-15" dirty="0"/>
              <a:t>dam</a:t>
            </a:r>
            <a:r>
              <a:rPr lang="en-US" spc="-5" dirty="0"/>
              <a:t>.</a:t>
            </a:r>
            <a:r>
              <a:rPr lang="en-US" spc="70" dirty="0"/>
              <a:t> </a:t>
            </a:r>
            <a:r>
              <a:rPr lang="en-US" spc="-10" dirty="0"/>
              <a:t>Wate</a:t>
            </a:r>
            <a:r>
              <a:rPr lang="en-US" spc="-5" dirty="0"/>
              <a:t>r</a:t>
            </a:r>
            <a:r>
              <a:rPr lang="en-US" spc="70" dirty="0"/>
              <a:t> </a:t>
            </a:r>
            <a:r>
              <a:rPr lang="en-US" spc="-10" dirty="0"/>
              <a:t>ha</a:t>
            </a:r>
            <a:r>
              <a:rPr lang="en-US" spc="-5" dirty="0"/>
              <a:t>s</a:t>
            </a:r>
            <a:r>
              <a:rPr lang="en-US" spc="70" dirty="0"/>
              <a:t> </a:t>
            </a:r>
            <a:r>
              <a:rPr lang="en-US" spc="-10" dirty="0"/>
              <a:t>weigh</a:t>
            </a:r>
            <a:r>
              <a:rPr lang="en-US" spc="-5" dirty="0"/>
              <a:t>t</a:t>
            </a:r>
            <a:r>
              <a:rPr lang="en-US" spc="70" dirty="0"/>
              <a:t> </a:t>
            </a:r>
            <a:r>
              <a:rPr lang="en-US" spc="-10" dirty="0"/>
              <a:t>density </a:t>
            </a:r>
          </a:p>
          <a:p>
            <a:pPr marL="0" marR="5080" indent="0">
              <a:lnSpc>
                <a:spcPct val="100000"/>
              </a:lnSpc>
              <a:buNone/>
            </a:pPr>
            <a:r>
              <a:rPr lang="en-US" i="1" spc="-90" dirty="0"/>
              <a:t>w</a:t>
            </a:r>
            <a:r>
              <a:rPr lang="en-US" i="1" spc="-50" dirty="0"/>
              <a:t> </a:t>
            </a:r>
            <a:r>
              <a:rPr lang="en-US" spc="-25" dirty="0"/>
              <a:t>=</a:t>
            </a:r>
            <a:r>
              <a:rPr lang="en-US" spc="-40" dirty="0"/>
              <a:t> </a:t>
            </a:r>
            <a:r>
              <a:rPr lang="en-US" spc="-10" dirty="0"/>
              <a:t>62.</a:t>
            </a:r>
            <a:r>
              <a:rPr lang="en-US" spc="-5" dirty="0"/>
              <a:t>4 </a:t>
            </a:r>
            <a:r>
              <a:rPr lang="en-US" spc="-10" dirty="0"/>
              <a:t>pound</a:t>
            </a:r>
            <a:r>
              <a:rPr lang="en-US" spc="-5" dirty="0"/>
              <a:t>s</a:t>
            </a:r>
            <a:r>
              <a:rPr lang="en-US" dirty="0"/>
              <a:t> </a:t>
            </a:r>
            <a:r>
              <a:rPr lang="en-US" spc="-10" dirty="0"/>
              <a:t>pe</a:t>
            </a:r>
            <a:r>
              <a:rPr lang="en-US" spc="-5" dirty="0"/>
              <a:t>r </a:t>
            </a:r>
            <a:r>
              <a:rPr lang="en-US" spc="-10" dirty="0"/>
              <a:t>cubi</a:t>
            </a:r>
            <a:r>
              <a:rPr lang="en-US" spc="-5" dirty="0"/>
              <a:t>c f</a:t>
            </a:r>
            <a:r>
              <a:rPr lang="en-US" spc="-10" dirty="0"/>
              <a:t>oot</a:t>
            </a:r>
            <a:endParaRPr lang="en-US" dirty="0"/>
          </a:p>
          <a:p>
            <a:pPr marL="0" marR="5080" indent="0">
              <a:lnSpc>
                <a:spcPct val="100000"/>
              </a:lnSpc>
              <a:buNone/>
            </a:pPr>
            <a:r>
              <a:rPr lang="en-US" b="1" spc="-5" dirty="0"/>
              <a:t>Solution </a:t>
            </a:r>
            <a:r>
              <a:rPr lang="en-US" b="1" spc="95" dirty="0"/>
              <a:t> </a:t>
            </a:r>
            <a:r>
              <a:rPr lang="en-US" spc="-15" dirty="0"/>
              <a:t>Th</a:t>
            </a:r>
            <a:r>
              <a:rPr lang="en-US" spc="-5" dirty="0"/>
              <a:t>e</a:t>
            </a:r>
            <a:r>
              <a:rPr lang="en-US" spc="30" dirty="0"/>
              <a:t> </a:t>
            </a:r>
            <a:r>
              <a:rPr lang="en-US" spc="-10" dirty="0"/>
              <a:t>vertica</a:t>
            </a:r>
            <a:r>
              <a:rPr lang="en-US" spc="-5" dirty="0"/>
              <a:t>l</a:t>
            </a:r>
            <a:r>
              <a:rPr lang="en-US" spc="30" dirty="0"/>
              <a:t> </a:t>
            </a:r>
            <a:r>
              <a:rPr lang="en-US" spc="-10" dirty="0"/>
              <a:t>heigh</a:t>
            </a:r>
            <a:r>
              <a:rPr lang="en-US" spc="-5" dirty="0"/>
              <a:t>t</a:t>
            </a:r>
            <a:r>
              <a:rPr lang="en-US" spc="30" dirty="0"/>
              <a:t> </a:t>
            </a:r>
            <a:r>
              <a:rPr lang="en-US" spc="-10" dirty="0"/>
              <a:t>o</a:t>
            </a:r>
            <a:r>
              <a:rPr lang="en-US" spc="-5" dirty="0"/>
              <a:t>f</a:t>
            </a:r>
            <a:r>
              <a:rPr lang="en-US" spc="30" dirty="0"/>
              <a:t> </a:t>
            </a:r>
            <a:r>
              <a:rPr lang="en-US" spc="-10" dirty="0"/>
              <a:t>th</a:t>
            </a:r>
            <a:r>
              <a:rPr lang="en-US" spc="-5" dirty="0"/>
              <a:t>e</a:t>
            </a:r>
            <a:r>
              <a:rPr lang="en-US" spc="30" dirty="0"/>
              <a:t> </a:t>
            </a:r>
            <a:r>
              <a:rPr lang="en-US" spc="-10" dirty="0"/>
              <a:t>dam</a:t>
            </a:r>
            <a:r>
              <a:rPr lang="en-US" spc="30" dirty="0"/>
              <a:t> </a:t>
            </a:r>
            <a:r>
              <a:rPr lang="en-US" spc="-10" dirty="0"/>
              <a:t>i</a:t>
            </a:r>
            <a:r>
              <a:rPr lang="en-US" spc="-5" dirty="0"/>
              <a:t>s</a:t>
            </a:r>
            <a:r>
              <a:rPr lang="en-US" spc="30" dirty="0"/>
              <a:t> </a:t>
            </a:r>
            <a:r>
              <a:rPr lang="en-US" spc="-10" dirty="0"/>
              <a:t>70</a:t>
            </a:r>
            <a:r>
              <a:rPr lang="en-US" spc="-5" dirty="0"/>
              <a:t>0</a:t>
            </a:r>
            <a:r>
              <a:rPr lang="en-US" spc="30" dirty="0"/>
              <a:t> </a:t>
            </a:r>
            <a:r>
              <a:rPr lang="en-US" spc="-10" dirty="0"/>
              <a:t>ft</a:t>
            </a:r>
            <a:r>
              <a:rPr lang="en-US" spc="-5" dirty="0"/>
              <a:t>,</a:t>
            </a:r>
            <a:r>
              <a:rPr lang="en-US" spc="30" dirty="0"/>
              <a:t> </a:t>
            </a:r>
            <a:r>
              <a:rPr lang="en-US" spc="-5" dirty="0"/>
              <a:t>so</a:t>
            </a:r>
            <a:r>
              <a:rPr lang="en-US" spc="30" dirty="0"/>
              <a:t> </a:t>
            </a:r>
            <a:r>
              <a:rPr lang="en-US" spc="-15" dirty="0"/>
              <a:t>w</a:t>
            </a:r>
            <a:r>
              <a:rPr lang="en-US" spc="-5" dirty="0"/>
              <a:t>e</a:t>
            </a:r>
            <a:r>
              <a:rPr lang="en-US" spc="30" dirty="0"/>
              <a:t> </a:t>
            </a:r>
            <a:r>
              <a:rPr lang="en-US" spc="-10" dirty="0"/>
              <a:t>divid</a:t>
            </a:r>
            <a:r>
              <a:rPr lang="en-US" spc="-5" dirty="0"/>
              <a:t>e</a:t>
            </a:r>
            <a:r>
              <a:rPr lang="en-US" spc="30" dirty="0"/>
              <a:t> </a:t>
            </a:r>
            <a:r>
              <a:rPr lang="en-US" spc="-5" dirty="0"/>
              <a:t>t</a:t>
            </a:r>
            <a:r>
              <a:rPr lang="en-US" spc="-10" dirty="0"/>
              <a:t>h</a:t>
            </a:r>
            <a:r>
              <a:rPr lang="en-US" spc="-5" dirty="0"/>
              <a:t>e</a:t>
            </a:r>
            <a:r>
              <a:rPr lang="en-US" spc="30" dirty="0"/>
              <a:t> </a:t>
            </a:r>
            <a:r>
              <a:rPr lang="en-US" spc="-10" dirty="0"/>
              <a:t>vertica</a:t>
            </a:r>
            <a:r>
              <a:rPr lang="en-US" spc="-5" dirty="0"/>
              <a:t>l</a:t>
            </a:r>
            <a:r>
              <a:rPr lang="en-US" spc="30" dirty="0"/>
              <a:t> </a:t>
            </a:r>
            <a:r>
              <a:rPr lang="en-US" spc="-10" dirty="0"/>
              <a:t>axi</a:t>
            </a:r>
            <a:r>
              <a:rPr lang="en-US" spc="-5" dirty="0"/>
              <a:t>s</a:t>
            </a:r>
            <a:r>
              <a:rPr lang="en-US" spc="30" dirty="0"/>
              <a:t> </a:t>
            </a:r>
            <a:r>
              <a:rPr lang="en-US" spc="-5" dirty="0"/>
              <a:t>f</a:t>
            </a:r>
            <a:r>
              <a:rPr lang="en-US" spc="-10" dirty="0"/>
              <a:t>rom</a:t>
            </a:r>
            <a:r>
              <a:rPr lang="en-US" spc="30" dirty="0"/>
              <a:t> </a:t>
            </a:r>
            <a:r>
              <a:rPr lang="en-US" spc="-5" dirty="0"/>
              <a:t>0 to</a:t>
            </a:r>
            <a:r>
              <a:rPr lang="en-US" spc="10" dirty="0"/>
              <a:t> </a:t>
            </a:r>
            <a:r>
              <a:rPr lang="en-US" spc="-5" dirty="0"/>
              <a:t>700</a:t>
            </a:r>
            <a:r>
              <a:rPr lang="en-US" spc="10" dirty="0"/>
              <a:t> </a:t>
            </a:r>
            <a:r>
              <a:rPr lang="en-US" spc="-5" dirty="0"/>
              <a:t>into</a:t>
            </a:r>
            <a:r>
              <a:rPr lang="en-US" spc="75" dirty="0"/>
              <a:t> </a:t>
            </a:r>
            <a:r>
              <a:rPr lang="en-US" i="1" spc="-10" dirty="0"/>
              <a:t>N</a:t>
            </a:r>
            <a:r>
              <a:rPr lang="en-US" i="1" dirty="0"/>
              <a:t> </a:t>
            </a:r>
            <a:r>
              <a:rPr lang="en-US" i="1" spc="-125" dirty="0"/>
              <a:t> </a:t>
            </a:r>
            <a:r>
              <a:rPr lang="en-US" spc="-5" dirty="0"/>
              <a:t>subintervals</a:t>
            </a:r>
            <a:r>
              <a:rPr lang="en-US" spc="10" dirty="0"/>
              <a:t> </a:t>
            </a:r>
            <a:r>
              <a:rPr lang="en-US" spc="-10" dirty="0"/>
              <a:t>o</a:t>
            </a:r>
            <a:r>
              <a:rPr lang="en-US" spc="-5" dirty="0"/>
              <a:t>f</a:t>
            </a:r>
            <a:r>
              <a:rPr lang="en-US" spc="10" dirty="0"/>
              <a:t> </a:t>
            </a:r>
            <a:r>
              <a:rPr lang="en-US" spc="-5" dirty="0"/>
              <a:t>length</a:t>
            </a:r>
            <a:r>
              <a:rPr lang="en-US" spc="10" dirty="0"/>
              <a:t> </a:t>
            </a:r>
          </a:p>
          <a:p>
            <a:pPr marL="0" marR="5080" indent="0">
              <a:lnSpc>
                <a:spcPct val="100000"/>
              </a:lnSpc>
              <a:buNone/>
            </a:pPr>
            <a:r>
              <a:rPr lang="en-US" i="1" spc="-110" dirty="0">
                <a:ea typeface="Cambria Math" panose="02040503050406030204" pitchFamily="18" charset="0"/>
              </a:rPr>
              <a:t>∆ </a:t>
            </a:r>
            <a:r>
              <a:rPr lang="en-US" i="1" spc="-5" dirty="0"/>
              <a:t>y</a:t>
            </a:r>
            <a:r>
              <a:rPr lang="en-US" i="1" spc="75" dirty="0"/>
              <a:t> </a:t>
            </a:r>
            <a:r>
              <a:rPr lang="en-US" spc="-25" dirty="0"/>
              <a:t>=</a:t>
            </a:r>
            <a:r>
              <a:rPr lang="en-US" spc="-40" dirty="0"/>
              <a:t> </a:t>
            </a:r>
            <a:r>
              <a:rPr lang="en-US" spc="-10" dirty="0"/>
              <a:t>700</a:t>
            </a:r>
            <a:r>
              <a:rPr lang="en-US" i="1" spc="75" dirty="0"/>
              <a:t>/</a:t>
            </a:r>
            <a:r>
              <a:rPr lang="en-US" i="1" spc="-10" dirty="0"/>
              <a:t>N</a:t>
            </a:r>
            <a:r>
              <a:rPr lang="en-US" i="1" spc="-135" dirty="0"/>
              <a:t> </a:t>
            </a:r>
            <a:r>
              <a:rPr lang="en-US" spc="-5" dirty="0"/>
              <a:t>.</a:t>
            </a:r>
            <a:r>
              <a:rPr lang="en-US" spc="10" dirty="0"/>
              <a:t> </a:t>
            </a:r>
            <a:r>
              <a:rPr lang="en-US" spc="-10" dirty="0"/>
              <a:t>Thi</a:t>
            </a:r>
            <a:r>
              <a:rPr lang="en-US" spc="-5" dirty="0"/>
              <a:t>s</a:t>
            </a:r>
            <a:r>
              <a:rPr lang="en-US" spc="10" dirty="0"/>
              <a:t> </a:t>
            </a:r>
            <a:r>
              <a:rPr lang="en-US" spc="-10" dirty="0"/>
              <a:t>divide</a:t>
            </a:r>
            <a:r>
              <a:rPr lang="en-US" spc="-5" dirty="0"/>
              <a:t>s</a:t>
            </a:r>
            <a:r>
              <a:rPr lang="en-US" spc="10" dirty="0"/>
              <a:t> </a:t>
            </a:r>
            <a:r>
              <a:rPr lang="en-US" spc="-10" dirty="0"/>
              <a:t>th</a:t>
            </a:r>
            <a:r>
              <a:rPr lang="en-US" spc="-5" dirty="0"/>
              <a:t>e</a:t>
            </a:r>
            <a:r>
              <a:rPr lang="en-US" spc="10" dirty="0"/>
              <a:t> </a:t>
            </a:r>
            <a:r>
              <a:rPr lang="en-US" spc="-5" dirty="0"/>
              <a:t>f</a:t>
            </a:r>
            <a:r>
              <a:rPr lang="en-US" spc="-10" dirty="0"/>
              <a:t>ac</a:t>
            </a:r>
            <a:r>
              <a:rPr lang="en-US" spc="-5" dirty="0"/>
              <a:t>e</a:t>
            </a:r>
            <a:r>
              <a:rPr lang="en-US" spc="10" dirty="0"/>
              <a:t> </a:t>
            </a:r>
            <a:r>
              <a:rPr lang="en-US" spc="-10" dirty="0"/>
              <a:t>o</a:t>
            </a:r>
            <a:r>
              <a:rPr lang="en-US" spc="-5" dirty="0"/>
              <a:t>f</a:t>
            </a:r>
            <a:r>
              <a:rPr lang="en-US" spc="10" dirty="0"/>
              <a:t> </a:t>
            </a:r>
            <a:r>
              <a:rPr lang="en-US" spc="-10" dirty="0"/>
              <a:t>th</a:t>
            </a:r>
            <a:r>
              <a:rPr lang="en-US" spc="-5" dirty="0"/>
              <a:t>e</a:t>
            </a:r>
            <a:r>
              <a:rPr lang="en-US" spc="10" dirty="0"/>
              <a:t> </a:t>
            </a:r>
            <a:r>
              <a:rPr lang="en-US" spc="-10" dirty="0"/>
              <a:t>dam</a:t>
            </a:r>
            <a:r>
              <a:rPr lang="en-US" spc="10" dirty="0"/>
              <a:t> </a:t>
            </a:r>
            <a:r>
              <a:rPr lang="en-US" spc="-10" dirty="0"/>
              <a:t>into</a:t>
            </a:r>
            <a:r>
              <a:rPr lang="en-US" i="1" spc="-10" dirty="0"/>
              <a:t> N</a:t>
            </a:r>
            <a:r>
              <a:rPr lang="en-US" i="1" spc="-140" dirty="0"/>
              <a:t> </a:t>
            </a:r>
            <a:r>
              <a:rPr lang="en-US" dirty="0"/>
              <a:t> </a:t>
            </a:r>
            <a:r>
              <a:rPr lang="en-US" spc="-5" dirty="0"/>
              <a:t>strips</a:t>
            </a:r>
            <a:r>
              <a:rPr lang="en-US" spc="5" dirty="0"/>
              <a:t> </a:t>
            </a:r>
            <a:r>
              <a:rPr lang="en-US" spc="-5" dirty="0"/>
              <a:t>as</a:t>
            </a:r>
            <a:r>
              <a:rPr lang="en-US" spc="5" dirty="0"/>
              <a:t> </a:t>
            </a:r>
            <a:r>
              <a:rPr lang="en-US" spc="-5" dirty="0"/>
              <a:t>in</a:t>
            </a:r>
            <a:r>
              <a:rPr lang="en-US" spc="5" dirty="0"/>
              <a:t> </a:t>
            </a:r>
            <a:r>
              <a:rPr lang="en-US" spc="-5" dirty="0"/>
              <a:t>Figure</a:t>
            </a:r>
            <a:r>
              <a:rPr lang="en-US" spc="5" dirty="0"/>
              <a:t> </a:t>
            </a:r>
            <a:r>
              <a:rPr lang="en-US" spc="-10" dirty="0"/>
              <a:t>6.</a:t>
            </a:r>
            <a:endParaRPr lang="en-US" dirty="0"/>
          </a:p>
          <a:p>
            <a:pPr marL="0" marR="5080" indent="0" algn="just">
              <a:lnSpc>
                <a:spcPct val="100000"/>
              </a:lnSpc>
              <a:buNone/>
            </a:pPr>
            <a:endParaRPr lang="en-US" dirty="0">
              <a:solidFill>
                <a:schemeClr val="tx1"/>
              </a:solidFill>
            </a:endParaRPr>
          </a:p>
        </p:txBody>
      </p:sp>
      <p:pic>
        <p:nvPicPr>
          <p:cNvPr id="5" name="Picture 2" descr="An illustration shows a right triangular prism positioned to show the right triangular base and the face of the prim, which is divided into strips. An illustration shows a triangle resulting from one strip. A right triangular prism is positioned with a rectangular side forming the bottom, a rectangular side forming the inclined side, and showing the base triangle. In the triangle, the angle formed from the bottom side to the inclined side is labeled 45 degrees, the side opposite the angle is labeled 700. The length of the prism is labeled 1500. Horizontal line segments divide the face of the inclined side into strips. A vertical number line is aligned with the top of the inclined side at y subscript 1 equals 0. The first horizontal segment below the top is labeled y subscript 1 equals delta y. The next horizontal segment down is unlabeled. The next two horizontal segments are labeled y subscript quantity j minus 1 equals quantity j minus 1 delta y and y subscript j equals j delta y, respectively. The region between the two segments is highlighted. The vertical distance between the segments is labeled delta y. The length of the inclined distance between the two segments is labeled delta y over sine of 45 degrees. The next two horizontal segments are unlabeled. The segment at the bottom is labeled y subscript capital n equals capital n delta y equals 700. An illustration shows the triangle formed from the highlighted strip, where the hypotenuse is labeled square root of 2 delta y, the angle between the horizontal side of the triangle and the hypotenuse is labeled 45 degrees, and the side opposite the angle is labeled delta y."/>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23721" y="1371600"/>
            <a:ext cx="5911920" cy="3289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399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8.3  Fluid Pressure and </a:t>
            </a:r>
            <a:r>
              <a:rPr lang="en-US" sz="3100" dirty="0"/>
              <a:t>Force (</a:t>
            </a:r>
            <a:r>
              <a:rPr lang="en-US" sz="3100" dirty="0" smtClean="0"/>
              <a:t>12 </a:t>
            </a:r>
            <a:r>
              <a:rPr lang="en-US" sz="3100" dirty="0"/>
              <a:t>of 12)</a:t>
            </a: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indent="0">
                  <a:lnSpc>
                    <a:spcPct val="100000"/>
                  </a:lnSpc>
                  <a:buNone/>
                </a:pPr>
                <a:r>
                  <a:rPr lang="en-US" spc="-15" dirty="0">
                    <a:solidFill>
                      <a:schemeClr val="tx1"/>
                    </a:solidFill>
                  </a:rPr>
                  <a:t>B</a:t>
                </a:r>
                <a:r>
                  <a:rPr lang="en-US" spc="-5" dirty="0">
                    <a:solidFill>
                      <a:schemeClr val="tx1"/>
                    </a:solidFill>
                  </a:rPr>
                  <a:t>y</a:t>
                </a:r>
                <a:r>
                  <a:rPr lang="en-US" spc="5" dirty="0">
                    <a:solidFill>
                      <a:schemeClr val="tx1"/>
                    </a:solidFill>
                  </a:rPr>
                  <a:t> </a:t>
                </a:r>
                <a:r>
                  <a:rPr lang="en-US" spc="-5" dirty="0">
                    <a:solidFill>
                      <a:schemeClr val="tx1"/>
                    </a:solidFill>
                  </a:rPr>
                  <a:t>trigonometry,</a:t>
                </a:r>
                <a:r>
                  <a:rPr lang="en-US" spc="5" dirty="0">
                    <a:solidFill>
                      <a:schemeClr val="tx1"/>
                    </a:solidFill>
                  </a:rPr>
                  <a:t> </a:t>
                </a:r>
                <a:r>
                  <a:rPr lang="en-US" spc="-5" dirty="0">
                    <a:solidFill>
                      <a:schemeClr val="tx1"/>
                    </a:solidFill>
                  </a:rPr>
                  <a:t>each</a:t>
                </a:r>
                <a:r>
                  <a:rPr lang="en-US" spc="5" dirty="0">
                    <a:solidFill>
                      <a:schemeClr val="tx1"/>
                    </a:solidFill>
                  </a:rPr>
                  <a:t> </a:t>
                </a:r>
                <a:r>
                  <a:rPr lang="en-US" spc="-5" dirty="0">
                    <a:solidFill>
                      <a:schemeClr val="tx1"/>
                    </a:solidFill>
                  </a:rPr>
                  <a:t>strip</a:t>
                </a:r>
                <a:r>
                  <a:rPr lang="en-US" spc="5" dirty="0">
                    <a:solidFill>
                      <a:schemeClr val="tx1"/>
                    </a:solidFill>
                  </a:rPr>
                  <a:t> </a:t>
                </a:r>
                <a:r>
                  <a:rPr lang="en-US" spc="-5" dirty="0">
                    <a:solidFill>
                      <a:schemeClr val="tx1"/>
                    </a:solidFill>
                  </a:rPr>
                  <a:t>has</a:t>
                </a:r>
                <a:r>
                  <a:rPr lang="en-US" spc="5" dirty="0">
                    <a:solidFill>
                      <a:schemeClr val="tx1"/>
                    </a:solidFill>
                  </a:rPr>
                  <a:t> </a:t>
                </a:r>
                <a:r>
                  <a:rPr lang="en-US" spc="-5" dirty="0">
                    <a:solidFill>
                      <a:schemeClr val="tx1"/>
                    </a:solidFill>
                  </a:rPr>
                  <a:t>a</a:t>
                </a:r>
                <a:r>
                  <a:rPr lang="en-US" spc="5" dirty="0">
                    <a:solidFill>
                      <a:schemeClr val="tx1"/>
                    </a:solidFill>
                  </a:rPr>
                  <a:t> </a:t>
                </a:r>
                <a:r>
                  <a:rPr lang="en-US" spc="-15" dirty="0">
                    <a:solidFill>
                      <a:schemeClr val="tx1"/>
                    </a:solidFill>
                  </a:rPr>
                  <a:t>w</a:t>
                </a:r>
                <a:r>
                  <a:rPr lang="en-US" spc="-5" dirty="0">
                    <a:solidFill>
                      <a:schemeClr val="tx1"/>
                    </a:solidFill>
                  </a:rPr>
                  <a:t>idth</a:t>
                </a:r>
                <a:r>
                  <a:rPr lang="en-US" spc="5" dirty="0">
                    <a:solidFill>
                      <a:schemeClr val="tx1"/>
                    </a:solidFill>
                  </a:rPr>
                  <a:t> </a:t>
                </a:r>
                <a:r>
                  <a:rPr lang="en-US" spc="-5" dirty="0">
                    <a:solidFill>
                      <a:schemeClr val="tx1"/>
                    </a:solidFill>
                  </a:rPr>
                  <a:t>equal</a:t>
                </a:r>
                <a:r>
                  <a:rPr lang="en-US" spc="5" dirty="0">
                    <a:solidFill>
                      <a:schemeClr val="tx1"/>
                    </a:solidFill>
                  </a:rPr>
                  <a:t> </a:t>
                </a:r>
                <a:r>
                  <a:rPr lang="en-US" spc="-5" dirty="0">
                    <a:solidFill>
                      <a:schemeClr val="tx1"/>
                    </a:solidFill>
                  </a:rPr>
                  <a:t>to </a:t>
                </a:r>
                <a14:m>
                  <m:oMath xmlns:m="http://schemas.openxmlformats.org/officeDocument/2006/math">
                    <m:f>
                      <m:fPr>
                        <m:ctrlPr>
                          <a:rPr lang="en-US" i="1" spc="-5" smtClean="0">
                            <a:solidFill>
                              <a:schemeClr val="tx1"/>
                            </a:solidFill>
                            <a:latin typeface="Cambria Math" panose="02040503050406030204" pitchFamily="18" charset="0"/>
                            <a:cs typeface="Times New Roman"/>
                          </a:rPr>
                        </m:ctrlPr>
                      </m:fPr>
                      <m:num>
                        <m:r>
                          <a:rPr lang="en-US" i="1" spc="-5" smtClean="0">
                            <a:solidFill>
                              <a:schemeClr val="tx1"/>
                            </a:solidFill>
                            <a:latin typeface="Cambria Math" panose="02040503050406030204" pitchFamily="18" charset="0"/>
                            <a:ea typeface="Cambria Math" panose="02040503050406030204" pitchFamily="18" charset="0"/>
                            <a:cs typeface="Times New Roman"/>
                          </a:rPr>
                          <m:t>∆</m:t>
                        </m:r>
                        <m:r>
                          <a:rPr lang="en-US" b="0" i="1" spc="-5" smtClean="0">
                            <a:solidFill>
                              <a:schemeClr val="tx1"/>
                            </a:solidFill>
                            <a:latin typeface="Cambria Math" panose="02040503050406030204" pitchFamily="18" charset="0"/>
                            <a:ea typeface="Cambria Math" panose="02040503050406030204" pitchFamily="18" charset="0"/>
                            <a:cs typeface="Times New Roman"/>
                          </a:rPr>
                          <m:t>𝑦</m:t>
                        </m:r>
                      </m:num>
                      <m:den>
                        <m:func>
                          <m:funcPr>
                            <m:ctrlPr>
                              <a:rPr lang="en-US" i="1" spc="-5" smtClean="0">
                                <a:solidFill>
                                  <a:schemeClr val="tx1"/>
                                </a:solidFill>
                                <a:latin typeface="Cambria Math" panose="02040503050406030204" pitchFamily="18" charset="0"/>
                                <a:cs typeface="Times New Roman"/>
                              </a:rPr>
                            </m:ctrlPr>
                          </m:funcPr>
                          <m:fName>
                            <m:r>
                              <m:rPr>
                                <m:sty m:val="p"/>
                              </m:rPr>
                              <a:rPr lang="en-US" i="0" spc="-5" smtClean="0">
                                <a:solidFill>
                                  <a:schemeClr val="tx1"/>
                                </a:solidFill>
                                <a:latin typeface="Cambria Math" panose="02040503050406030204" pitchFamily="18" charset="0"/>
                                <a:cs typeface="Times New Roman"/>
                              </a:rPr>
                              <m:t>sin</m:t>
                            </m:r>
                          </m:fName>
                          <m:e>
                            <m:sSup>
                              <m:sSupPr>
                                <m:ctrlPr>
                                  <a:rPr lang="en-US"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45</m:t>
                                </m:r>
                              </m:e>
                              <m:sup>
                                <m:r>
                                  <a:rPr lang="en-US" i="1" spc="-5" smtClean="0">
                                    <a:solidFill>
                                      <a:schemeClr val="tx1"/>
                                    </a:solidFill>
                                    <a:latin typeface="Cambria Math" panose="02040503050406030204" pitchFamily="18" charset="0"/>
                                    <a:ea typeface="Cambria Math" panose="02040503050406030204" pitchFamily="18" charset="0"/>
                                    <a:cs typeface="Times New Roman"/>
                                  </a:rPr>
                                  <m:t>°</m:t>
                                </m:r>
                              </m:sup>
                            </m:sSup>
                          </m:e>
                        </m:func>
                      </m:den>
                    </m:f>
                    <m:r>
                      <a:rPr lang="en-US" b="0" i="1" spc="-5" smtClean="0">
                        <a:solidFill>
                          <a:schemeClr val="tx1"/>
                        </a:solidFill>
                        <a:latin typeface="Cambria Math" panose="02040503050406030204" pitchFamily="18" charset="0"/>
                        <a:cs typeface="Times New Roman"/>
                      </a:rPr>
                      <m:t>=</m:t>
                    </m:r>
                    <m:rad>
                      <m:radPr>
                        <m:degHide m:val="on"/>
                        <m:ctrlPr>
                          <a:rPr lang="en-US" b="0" i="1" spc="-5" smtClean="0">
                            <a:solidFill>
                              <a:schemeClr val="tx1"/>
                            </a:solidFill>
                            <a:latin typeface="Cambria Math" panose="02040503050406030204" pitchFamily="18" charset="0"/>
                            <a:cs typeface="Times New Roman"/>
                          </a:rPr>
                        </m:ctrlPr>
                      </m:radPr>
                      <m:deg/>
                      <m:e>
                        <m:r>
                          <a:rPr lang="en-US" b="0" i="1" spc="-5" smtClean="0">
                            <a:solidFill>
                              <a:schemeClr val="tx1"/>
                            </a:solidFill>
                            <a:latin typeface="Cambria Math" panose="02040503050406030204" pitchFamily="18" charset="0"/>
                            <a:cs typeface="Times New Roman"/>
                          </a:rPr>
                          <m:t>2</m:t>
                        </m:r>
                      </m:e>
                    </m:rad>
                    <m:r>
                      <a:rPr lang="en-US" b="0" i="1" spc="-5" smtClean="0">
                        <a:solidFill>
                          <a:schemeClr val="tx1"/>
                        </a:solidFill>
                        <a:latin typeface="Cambria Math" panose="02040503050406030204" pitchFamily="18" charset="0"/>
                        <a:ea typeface="Cambria Math" panose="02040503050406030204" pitchFamily="18" charset="0"/>
                        <a:cs typeface="Times New Roman"/>
                      </a:rPr>
                      <m:t>∆</m:t>
                    </m:r>
                    <m:r>
                      <a:rPr lang="en-US" b="0" i="1" spc="-5" smtClean="0">
                        <a:solidFill>
                          <a:schemeClr val="tx1"/>
                        </a:solidFill>
                        <a:latin typeface="Cambria Math" panose="02040503050406030204" pitchFamily="18" charset="0"/>
                        <a:ea typeface="Cambria Math" panose="02040503050406030204" pitchFamily="18" charset="0"/>
                        <a:cs typeface="Times New Roman"/>
                      </a:rPr>
                      <m:t>𝑦</m:t>
                    </m:r>
                  </m:oMath>
                </a14:m>
                <a:r>
                  <a:rPr lang="en-US" dirty="0">
                    <a:solidFill>
                      <a:schemeClr val="tx1"/>
                    </a:solidFill>
                  </a:rPr>
                  <a:t>. </a:t>
                </a:r>
                <a:r>
                  <a:rPr lang="en-US" spc="-15" dirty="0">
                    <a:solidFill>
                      <a:schemeClr val="tx1"/>
                    </a:solidFill>
                  </a:rPr>
                  <a:t>T</a:t>
                </a:r>
                <a:r>
                  <a:rPr lang="en-US" spc="-5" dirty="0">
                    <a:solidFill>
                      <a:schemeClr val="tx1"/>
                    </a:solidFill>
                  </a:rPr>
                  <a:t>herefore,</a:t>
                </a:r>
                <a:endParaRPr lang="en-US" dirty="0">
                  <a:solidFill>
                    <a:schemeClr val="tx1"/>
                  </a:solidFill>
                </a:endParaRPr>
              </a:p>
              <a:p>
                <a:pPr marL="0" indent="0" algn="ctr">
                  <a:lnSpc>
                    <a:spcPct val="100000"/>
                  </a:lnSpc>
                  <a:buNone/>
                </a:pPr>
                <a:r>
                  <a:rPr lang="en-US" spc="-5" dirty="0">
                    <a:solidFill>
                      <a:schemeClr val="tx1"/>
                    </a:solidFill>
                  </a:rPr>
                  <a:t>area of each strip</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lengt</a:t>
                </a:r>
                <a:r>
                  <a:rPr lang="en-US" spc="-5" dirty="0">
                    <a:solidFill>
                      <a:schemeClr val="tx1"/>
                    </a:solidFill>
                  </a:rPr>
                  <a:t>h</a:t>
                </a:r>
                <a:r>
                  <a:rPr lang="en-US" spc="-30" dirty="0">
                    <a:solidFill>
                      <a:schemeClr val="tx1"/>
                    </a:solidFill>
                  </a:rPr>
                  <a:t> </a:t>
                </a:r>
                <a:r>
                  <a:rPr lang="en-US" spc="-20" dirty="0">
                    <a:solidFill>
                      <a:schemeClr val="tx1"/>
                    </a:solidFill>
                  </a:rPr>
                  <a:t>×</a:t>
                </a:r>
                <a:r>
                  <a:rPr lang="en-US" spc="-95" dirty="0">
                    <a:solidFill>
                      <a:schemeClr val="tx1"/>
                    </a:solidFill>
                  </a:rPr>
                  <a:t> </a:t>
                </a:r>
                <a:r>
                  <a:rPr lang="en-US" spc="-5" dirty="0">
                    <a:solidFill>
                      <a:schemeClr val="tx1"/>
                    </a:solidFill>
                  </a:rPr>
                  <a:t>width</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1500</a:t>
                </a:r>
                <a:r>
                  <a:rPr lang="en-US" spc="-5" dirty="0">
                    <a:solidFill>
                      <a:schemeClr val="tx1"/>
                    </a:solidFill>
                  </a:rPr>
                  <a:t> </a:t>
                </a:r>
                <a14:m>
                  <m:oMath xmlns:m="http://schemas.openxmlformats.org/officeDocument/2006/math">
                    <m:r>
                      <a:rPr lang="en-US" b="0" i="0" spc="-5" smtClean="0">
                        <a:solidFill>
                          <a:schemeClr val="tx1"/>
                        </a:solidFill>
                        <a:latin typeface="Cambria Math" panose="02040503050406030204" pitchFamily="18" charset="0"/>
                        <a:cs typeface="Times New Roman"/>
                      </a:rPr>
                      <m:t>(</m:t>
                    </m:r>
                    <m:rad>
                      <m:radPr>
                        <m:degHide m:val="on"/>
                        <m:ctrlPr>
                          <a:rPr lang="en-US" i="1" spc="-5">
                            <a:solidFill>
                              <a:schemeClr val="tx1"/>
                            </a:solidFill>
                            <a:latin typeface="Cambria Math" panose="02040503050406030204" pitchFamily="18" charset="0"/>
                            <a:cs typeface="Times New Roman"/>
                          </a:rPr>
                        </m:ctrlPr>
                      </m:radPr>
                      <m:deg/>
                      <m:e>
                        <m:r>
                          <a:rPr lang="en-US" i="1" spc="-5">
                            <a:solidFill>
                              <a:schemeClr val="tx1"/>
                            </a:solidFill>
                            <a:latin typeface="Cambria Math" panose="02040503050406030204" pitchFamily="18" charset="0"/>
                            <a:cs typeface="Times New Roman"/>
                          </a:rPr>
                          <m:t>2</m:t>
                        </m:r>
                      </m:e>
                    </m:rad>
                    <m:r>
                      <a:rPr lang="en-US" i="1" spc="-5">
                        <a:solidFill>
                          <a:schemeClr val="tx1"/>
                        </a:solidFill>
                        <a:latin typeface="Cambria Math" panose="02040503050406030204" pitchFamily="18" charset="0"/>
                        <a:ea typeface="Cambria Math" panose="02040503050406030204" pitchFamily="18" charset="0"/>
                        <a:cs typeface="Times New Roman"/>
                      </a:rPr>
                      <m:t>∆</m:t>
                    </m:r>
                    <m:r>
                      <a:rPr lang="en-US" i="1" spc="-5">
                        <a:solidFill>
                          <a:schemeClr val="tx1"/>
                        </a:solidFill>
                        <a:latin typeface="Cambria Math" panose="02040503050406030204" pitchFamily="18" charset="0"/>
                        <a:ea typeface="Cambria Math" panose="02040503050406030204" pitchFamily="18" charset="0"/>
                        <a:cs typeface="Times New Roman"/>
                      </a:rPr>
                      <m:t>𝑦</m:t>
                    </m:r>
                    <m:r>
                      <a:rPr lang="en-US" b="0" i="1" spc="-5" smtClean="0">
                        <a:solidFill>
                          <a:schemeClr val="tx1"/>
                        </a:solidFill>
                        <a:latin typeface="Cambria Math" panose="02040503050406030204" pitchFamily="18" charset="0"/>
                        <a:ea typeface="Cambria Math" panose="02040503050406030204" pitchFamily="18" charset="0"/>
                        <a:cs typeface="Times New Roman"/>
                      </a:rPr>
                      <m:t>)</m:t>
                    </m:r>
                  </m:oMath>
                </a14:m>
                <a:endParaRPr lang="en-US" dirty="0">
                  <a:solidFill>
                    <a:schemeClr val="tx1"/>
                  </a:solidFill>
                </a:endParaRPr>
              </a:p>
              <a:p>
                <a:pPr marL="0" indent="0">
                  <a:lnSpc>
                    <a:spcPct val="100000"/>
                  </a:lnSpc>
                  <a:buNone/>
                </a:pPr>
                <a:r>
                  <a:rPr lang="en-US" spc="-15" dirty="0">
                    <a:solidFill>
                      <a:schemeClr val="tx1"/>
                    </a:solidFill>
                  </a:rPr>
                  <a:t>A</a:t>
                </a:r>
                <a:r>
                  <a:rPr lang="en-US" spc="-5" dirty="0">
                    <a:solidFill>
                      <a:schemeClr val="tx1"/>
                    </a:solidFill>
                  </a:rPr>
                  <a:t>s</a:t>
                </a:r>
                <a:r>
                  <a:rPr lang="en-US" spc="40" dirty="0">
                    <a:solidFill>
                      <a:schemeClr val="tx1"/>
                    </a:solidFill>
                  </a:rPr>
                  <a:t> </a:t>
                </a:r>
                <a:r>
                  <a:rPr lang="en-US" spc="-10" dirty="0">
                    <a:solidFill>
                      <a:schemeClr val="tx1"/>
                    </a:solidFill>
                  </a:rPr>
                  <a:t>usual</a:t>
                </a:r>
                <a:r>
                  <a:rPr lang="en-US" spc="-5" dirty="0">
                    <a:solidFill>
                      <a:schemeClr val="tx1"/>
                    </a:solidFill>
                  </a:rPr>
                  <a:t>,</a:t>
                </a:r>
                <a:r>
                  <a:rPr lang="en-US" spc="40" dirty="0">
                    <a:solidFill>
                      <a:schemeClr val="tx1"/>
                    </a:solidFill>
                  </a:rPr>
                  <a:t> </a:t>
                </a:r>
                <a:r>
                  <a:rPr lang="en-US" spc="-15" dirty="0">
                    <a:solidFill>
                      <a:schemeClr val="tx1"/>
                    </a:solidFill>
                  </a:rPr>
                  <a:t>w</a:t>
                </a:r>
                <a:r>
                  <a:rPr lang="en-US" spc="-5" dirty="0">
                    <a:solidFill>
                      <a:schemeClr val="tx1"/>
                    </a:solidFill>
                  </a:rPr>
                  <a:t>e</a:t>
                </a:r>
                <a:r>
                  <a:rPr lang="en-US" spc="40" dirty="0">
                    <a:solidFill>
                      <a:schemeClr val="tx1"/>
                    </a:solidFill>
                  </a:rPr>
                  <a:t> </a:t>
                </a:r>
                <a:r>
                  <a:rPr lang="en-US" spc="-10" dirty="0">
                    <a:solidFill>
                      <a:schemeClr val="tx1"/>
                    </a:solidFill>
                  </a:rPr>
                  <a:t>approximat</a:t>
                </a:r>
                <a:r>
                  <a:rPr lang="en-US" spc="-5" dirty="0">
                    <a:solidFill>
                      <a:schemeClr val="tx1"/>
                    </a:solidFill>
                  </a:rPr>
                  <a:t>e</a:t>
                </a:r>
                <a:r>
                  <a:rPr lang="en-US" spc="40" dirty="0">
                    <a:solidFill>
                      <a:schemeClr val="tx1"/>
                    </a:solidFill>
                  </a:rPr>
                  <a:t> </a:t>
                </a:r>
                <a:r>
                  <a:rPr lang="en-US" spc="-10" dirty="0">
                    <a:solidFill>
                      <a:schemeClr val="tx1"/>
                    </a:solidFill>
                  </a:rPr>
                  <a:t>th</a:t>
                </a:r>
                <a:r>
                  <a:rPr lang="en-US" spc="-5" dirty="0">
                    <a:solidFill>
                      <a:schemeClr val="tx1"/>
                    </a:solidFill>
                  </a:rPr>
                  <a:t>e</a:t>
                </a:r>
                <a:r>
                  <a:rPr lang="en-US" spc="40" dirty="0">
                    <a:solidFill>
                      <a:schemeClr val="tx1"/>
                    </a:solidFill>
                  </a:rPr>
                  <a:t> </a:t>
                </a:r>
                <a:r>
                  <a:rPr lang="en-US" spc="-5" dirty="0">
                    <a:solidFill>
                      <a:schemeClr val="tx1"/>
                    </a:solidFill>
                  </a:rPr>
                  <a:t>f</a:t>
                </a:r>
                <a:r>
                  <a:rPr lang="en-US" spc="-10" dirty="0">
                    <a:solidFill>
                      <a:schemeClr val="tx1"/>
                    </a:solidFill>
                  </a:rPr>
                  <a:t>orc</a:t>
                </a:r>
                <a:r>
                  <a:rPr lang="en-US" spc="-5" dirty="0">
                    <a:solidFill>
                      <a:schemeClr val="tx1"/>
                    </a:solidFill>
                  </a:rPr>
                  <a:t>e</a:t>
                </a:r>
                <a:r>
                  <a:rPr lang="en-US" spc="110" dirty="0">
                    <a:solidFill>
                      <a:schemeClr val="tx1"/>
                    </a:solidFill>
                  </a:rPr>
                  <a:t> </a:t>
                </a:r>
                <a:r>
                  <a:rPr lang="en-US" i="1" spc="65" dirty="0">
                    <a:solidFill>
                      <a:schemeClr val="tx1"/>
                    </a:solidFill>
                  </a:rPr>
                  <a:t>F</a:t>
                </a:r>
                <a:r>
                  <a:rPr lang="en-US" i="1" baseline="-11111" dirty="0">
                    <a:solidFill>
                      <a:schemeClr val="tx1"/>
                    </a:solidFill>
                  </a:rPr>
                  <a:t>j </a:t>
                </a:r>
                <a:r>
                  <a:rPr lang="en-US" i="1" spc="52" baseline="-11111" dirty="0">
                    <a:solidFill>
                      <a:schemeClr val="tx1"/>
                    </a:solidFill>
                  </a:rPr>
                  <a:t> </a:t>
                </a:r>
                <a:r>
                  <a:rPr lang="en-US" spc="-10" dirty="0">
                    <a:solidFill>
                      <a:schemeClr val="tx1"/>
                    </a:solidFill>
                  </a:rPr>
                  <a:t>o</a:t>
                </a:r>
                <a:r>
                  <a:rPr lang="en-US" spc="-5" dirty="0">
                    <a:solidFill>
                      <a:schemeClr val="tx1"/>
                    </a:solidFill>
                  </a:rPr>
                  <a:t>n</a:t>
                </a:r>
                <a:r>
                  <a:rPr lang="en-US" spc="40"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45" dirty="0">
                    <a:solidFill>
                      <a:schemeClr val="tx1"/>
                    </a:solidFill>
                  </a:rPr>
                  <a:t> </a:t>
                </a:r>
                <a:r>
                  <a:rPr lang="en-US" i="1" spc="-5" dirty="0" err="1">
                    <a:solidFill>
                      <a:schemeClr val="tx1"/>
                    </a:solidFill>
                  </a:rPr>
                  <a:t>j</a:t>
                </a:r>
                <a:r>
                  <a:rPr lang="en-US" spc="40" dirty="0" err="1">
                    <a:solidFill>
                      <a:schemeClr val="tx1"/>
                    </a:solidFill>
                  </a:rPr>
                  <a:t>th</a:t>
                </a:r>
                <a:r>
                  <a:rPr lang="en-US" spc="40" dirty="0">
                    <a:solidFill>
                      <a:schemeClr val="tx1"/>
                    </a:solidFill>
                  </a:rPr>
                  <a:t> </a:t>
                </a:r>
                <a:r>
                  <a:rPr lang="en-US" spc="-5" dirty="0">
                    <a:solidFill>
                      <a:schemeClr val="tx1"/>
                    </a:solidFill>
                  </a:rPr>
                  <a:t>strip.</a:t>
                </a:r>
                <a:r>
                  <a:rPr lang="en-US" spc="40" dirty="0">
                    <a:solidFill>
                      <a:schemeClr val="tx1"/>
                    </a:solidFill>
                  </a:rPr>
                  <a:t> </a:t>
                </a:r>
                <a:r>
                  <a:rPr lang="en-US" spc="-10" dirty="0">
                    <a:solidFill>
                      <a:schemeClr val="tx1"/>
                    </a:solidFill>
                  </a:rPr>
                  <a:t>The</a:t>
                </a:r>
                <a:r>
                  <a:rPr lang="en-US" spc="40" dirty="0">
                    <a:solidFill>
                      <a:schemeClr val="tx1"/>
                    </a:solidFill>
                  </a:rPr>
                  <a:t> </a:t>
                </a:r>
                <a:r>
                  <a:rPr lang="en-US" spc="-5" dirty="0">
                    <a:solidFill>
                      <a:schemeClr val="tx1"/>
                    </a:solidFill>
                  </a:rPr>
                  <a:t>term</a:t>
                </a:r>
                <a:r>
                  <a:rPr lang="en-US" spc="40" dirty="0">
                    <a:solidFill>
                      <a:schemeClr val="tx1"/>
                    </a:solidFill>
                  </a:rPr>
                  <a:t> </a:t>
                </a:r>
                <a:r>
                  <a:rPr lang="en-US" i="1" spc="-35" dirty="0" err="1">
                    <a:solidFill>
                      <a:schemeClr val="tx1"/>
                    </a:solidFill>
                  </a:rPr>
                  <a:t>ρ</a:t>
                </a:r>
                <a:r>
                  <a:rPr lang="en-US" i="1" spc="-5" dirty="0" err="1">
                    <a:solidFill>
                      <a:schemeClr val="tx1"/>
                    </a:solidFill>
                  </a:rPr>
                  <a:t>g</a:t>
                </a:r>
                <a:r>
                  <a:rPr lang="en-US" i="1" spc="75" dirty="0">
                    <a:solidFill>
                      <a:schemeClr val="tx1"/>
                    </a:solidFill>
                  </a:rPr>
                  <a:t> </a:t>
                </a:r>
                <a:r>
                  <a:rPr lang="en-US" spc="-10" dirty="0">
                    <a:solidFill>
                      <a:schemeClr val="tx1"/>
                    </a:solidFill>
                  </a:rPr>
                  <a:t>i</a:t>
                </a:r>
                <a:r>
                  <a:rPr lang="en-US" spc="-5" dirty="0">
                    <a:solidFill>
                      <a:schemeClr val="tx1"/>
                    </a:solidFill>
                  </a:rPr>
                  <a:t>s</a:t>
                </a:r>
                <a:r>
                  <a:rPr lang="en-US" spc="40" dirty="0">
                    <a:solidFill>
                      <a:schemeClr val="tx1"/>
                    </a:solidFill>
                  </a:rPr>
                  <a:t> </a:t>
                </a:r>
                <a:r>
                  <a:rPr lang="en-US" spc="-10" dirty="0">
                    <a:solidFill>
                      <a:schemeClr val="tx1"/>
                    </a:solidFill>
                  </a:rPr>
                  <a:t>equa</a:t>
                </a:r>
                <a:r>
                  <a:rPr lang="en-US" spc="-5" dirty="0">
                    <a:solidFill>
                      <a:schemeClr val="tx1"/>
                    </a:solidFill>
                  </a:rPr>
                  <a:t>l</a:t>
                </a:r>
                <a:r>
                  <a:rPr lang="en-US" spc="40" dirty="0">
                    <a:solidFill>
                      <a:schemeClr val="tx1"/>
                    </a:solidFill>
                  </a:rPr>
                  <a:t> </a:t>
                </a:r>
                <a:r>
                  <a:rPr lang="en-US" spc="-10" dirty="0">
                    <a:solidFill>
                      <a:schemeClr val="tx1"/>
                    </a:solidFill>
                  </a:rPr>
                  <a:t>t</a:t>
                </a:r>
                <a:r>
                  <a:rPr lang="en-US" spc="-5" dirty="0">
                    <a:solidFill>
                      <a:schemeClr val="tx1"/>
                    </a:solidFill>
                  </a:rPr>
                  <a:t>o</a:t>
                </a:r>
                <a:r>
                  <a:rPr lang="en-US" spc="40" dirty="0">
                    <a:solidFill>
                      <a:schemeClr val="tx1"/>
                    </a:solidFill>
                  </a:rPr>
                  <a:t> </a:t>
                </a:r>
                <a:r>
                  <a:rPr lang="en-US" spc="-10" dirty="0">
                    <a:solidFill>
                      <a:schemeClr val="tx1"/>
                    </a:solidFill>
                  </a:rPr>
                  <a:t>weight pe</a:t>
                </a:r>
                <a:r>
                  <a:rPr lang="en-US" spc="-5" dirty="0">
                    <a:solidFill>
                      <a:schemeClr val="tx1"/>
                    </a:solidFill>
                  </a:rPr>
                  <a:t>r </a:t>
                </a:r>
                <a:r>
                  <a:rPr lang="en-US" spc="-10" dirty="0">
                    <a:solidFill>
                      <a:schemeClr val="tx1"/>
                    </a:solidFill>
                  </a:rPr>
                  <a:t>uni</a:t>
                </a:r>
                <a:r>
                  <a:rPr lang="en-US" spc="-5" dirty="0">
                    <a:solidFill>
                      <a:schemeClr val="tx1"/>
                    </a:solidFill>
                  </a:rPr>
                  <a:t>t </a:t>
                </a:r>
                <a:r>
                  <a:rPr lang="en-US" spc="-10" dirty="0">
                    <a:solidFill>
                      <a:schemeClr val="tx1"/>
                    </a:solidFill>
                  </a:rPr>
                  <a:t>volume</a:t>
                </a:r>
                <a:r>
                  <a:rPr lang="en-US" spc="-5" dirty="0">
                    <a:solidFill>
                      <a:schemeClr val="tx1"/>
                    </a:solidFill>
                  </a:rPr>
                  <a:t>,</a:t>
                </a:r>
                <a:r>
                  <a:rPr lang="en-US" dirty="0">
                    <a:solidFill>
                      <a:schemeClr val="tx1"/>
                    </a:solidFill>
                  </a:rPr>
                  <a:t> </a:t>
                </a:r>
                <a:r>
                  <a:rPr lang="en-US" spc="-10" dirty="0">
                    <a:solidFill>
                      <a:schemeClr val="tx1"/>
                    </a:solidFill>
                  </a:rPr>
                  <a:t>s</a:t>
                </a:r>
                <a:r>
                  <a:rPr lang="en-US" spc="-5" dirty="0">
                    <a:solidFill>
                      <a:schemeClr val="tx1"/>
                    </a:solidFill>
                  </a:rPr>
                  <a:t>o </a:t>
                </a:r>
                <a:r>
                  <a:rPr lang="en-US" spc="-15" dirty="0">
                    <a:solidFill>
                      <a:schemeClr val="tx1"/>
                    </a:solidFill>
                  </a:rPr>
                  <a:t>w</a:t>
                </a:r>
                <a:r>
                  <a:rPr lang="en-US" spc="-5" dirty="0">
                    <a:solidFill>
                      <a:schemeClr val="tx1"/>
                    </a:solidFill>
                  </a:rPr>
                  <a:t>e </a:t>
                </a:r>
                <a:r>
                  <a:rPr lang="en-US" spc="-10" dirty="0">
                    <a:solidFill>
                      <a:schemeClr val="tx1"/>
                    </a:solidFill>
                  </a:rPr>
                  <a:t>us</a:t>
                </a:r>
                <a:r>
                  <a:rPr lang="en-US" spc="-5" dirty="0">
                    <a:solidFill>
                      <a:schemeClr val="tx1"/>
                    </a:solidFill>
                  </a:rPr>
                  <a:t>e </a:t>
                </a:r>
                <a:r>
                  <a:rPr lang="en-US" i="1" spc="-90" dirty="0">
                    <a:solidFill>
                      <a:schemeClr val="tx1"/>
                    </a:solidFill>
                  </a:rPr>
                  <a:t>w</a:t>
                </a:r>
                <a:r>
                  <a:rPr lang="en-US" i="1" spc="-50"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62.</a:t>
                </a:r>
                <a:r>
                  <a:rPr lang="en-US" spc="-5" dirty="0">
                    <a:solidFill>
                      <a:schemeClr val="tx1"/>
                    </a:solidFill>
                  </a:rPr>
                  <a:t>4 </a:t>
                </a:r>
                <a:r>
                  <a:rPr lang="en-US" spc="-5" dirty="0" err="1">
                    <a:solidFill>
                      <a:schemeClr val="tx1"/>
                    </a:solidFill>
                  </a:rPr>
                  <a:t>lb</a:t>
                </a:r>
                <a:r>
                  <a:rPr lang="en-US" spc="-5" dirty="0">
                    <a:solidFill>
                      <a:schemeClr val="tx1"/>
                    </a:solidFill>
                  </a:rPr>
                  <a:t>/ft</a:t>
                </a:r>
                <a:r>
                  <a:rPr lang="en-US" baseline="25925" dirty="0">
                    <a:solidFill>
                      <a:schemeClr val="tx1"/>
                    </a:solidFill>
                  </a:rPr>
                  <a:t>3 </a:t>
                </a:r>
                <a:r>
                  <a:rPr lang="en-US" spc="-120" baseline="25925" dirty="0">
                    <a:solidFill>
                      <a:schemeClr val="tx1"/>
                    </a:solidFill>
                  </a:rPr>
                  <a:t> </a:t>
                </a:r>
                <a:r>
                  <a:rPr lang="en-US" spc="-10" dirty="0">
                    <a:solidFill>
                      <a:schemeClr val="tx1"/>
                    </a:solidFill>
                  </a:rPr>
                  <a:t>i</a:t>
                </a:r>
                <a:r>
                  <a:rPr lang="en-US" spc="-5" dirty="0">
                    <a:solidFill>
                      <a:schemeClr val="tx1"/>
                    </a:solidFill>
                  </a:rPr>
                  <a:t>n </a:t>
                </a:r>
                <a:r>
                  <a:rPr lang="en-US" spc="-10" dirty="0">
                    <a:solidFill>
                      <a:schemeClr val="tx1"/>
                    </a:solidFill>
                  </a:rPr>
                  <a:t>plac</a:t>
                </a:r>
                <a:r>
                  <a:rPr lang="en-US" spc="-5" dirty="0">
                    <a:solidFill>
                      <a:schemeClr val="tx1"/>
                    </a:solidFill>
                  </a:rPr>
                  <a:t>e</a:t>
                </a:r>
                <a:r>
                  <a:rPr lang="en-US" dirty="0">
                    <a:solidFill>
                      <a:schemeClr val="tx1"/>
                    </a:solidFill>
                  </a:rPr>
                  <a:t> </a:t>
                </a:r>
                <a:r>
                  <a:rPr lang="en-US" spc="-10" dirty="0">
                    <a:solidFill>
                      <a:schemeClr val="tx1"/>
                    </a:solidFill>
                  </a:rPr>
                  <a:t>o</a:t>
                </a:r>
                <a:r>
                  <a:rPr lang="en-US" spc="-5" dirty="0">
                    <a:solidFill>
                      <a:schemeClr val="tx1"/>
                    </a:solidFill>
                  </a:rPr>
                  <a:t>f </a:t>
                </a:r>
                <a:r>
                  <a:rPr lang="en-US" i="1" spc="-35" dirty="0" err="1">
                    <a:solidFill>
                      <a:schemeClr val="tx1"/>
                    </a:solidFill>
                  </a:rPr>
                  <a:t>ρ</a:t>
                </a:r>
                <a:r>
                  <a:rPr lang="en-US" i="1" spc="25" dirty="0" err="1">
                    <a:solidFill>
                      <a:schemeClr val="tx1"/>
                    </a:solidFill>
                  </a:rPr>
                  <a:t>g</a:t>
                </a:r>
                <a:r>
                  <a:rPr lang="en-US" spc="-5" dirty="0">
                    <a:solidFill>
                      <a:schemeClr val="tx1"/>
                    </a:solidFill>
                  </a:rPr>
                  <a:t>:</a:t>
                </a:r>
                <a:endParaRPr lang="en-US" dirty="0">
                  <a:solidFill>
                    <a:schemeClr val="tx1"/>
                  </a:solidFill>
                </a:endParaRPr>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𝐹</m:t>
                          </m:r>
                        </m:e>
                        <m:sub>
                          <m:r>
                            <a:rPr lang="en-US" b="0" i="1" smtClean="0">
                              <a:solidFill>
                                <a:schemeClr val="tx1"/>
                              </a:solidFill>
                              <a:latin typeface="Cambria Math" panose="02040503050406030204" pitchFamily="18" charset="0"/>
                            </a:rPr>
                            <m:t>𝑗</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𝑤</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𝑗</m:t>
                          </m:r>
                        </m:sub>
                      </m:sSub>
                      <m:r>
                        <a:rPr lang="en-US" b="0" i="1" smtClean="0">
                          <a:solidFill>
                            <a:schemeClr val="tx1"/>
                          </a:solidFill>
                          <a:latin typeface="Cambria Math" panose="02040503050406030204" pitchFamily="18" charset="0"/>
                          <a:ea typeface="Cambria Math" panose="02040503050406030204" pitchFamily="18" charset="0"/>
                        </a:rPr>
                        <m:t>∙</m:t>
                      </m:r>
                      <m:r>
                        <m:rPr>
                          <m:nor/>
                        </m:rPr>
                        <a:rPr lang="en-US" spc="-10" dirty="0">
                          <a:solidFill>
                            <a:schemeClr val="tx1"/>
                          </a:solidFill>
                        </a:rPr>
                        <m:t>1500</m:t>
                      </m:r>
                      <m:r>
                        <m:rPr>
                          <m:nor/>
                        </m:rPr>
                        <a:rPr lang="en-US" spc="-5" dirty="0">
                          <a:solidFill>
                            <a:schemeClr val="tx1"/>
                          </a:solidFill>
                        </a:rPr>
                        <m:t> </m:t>
                      </m:r>
                      <m:r>
                        <a:rPr lang="en-US" spc="-5">
                          <a:solidFill>
                            <a:schemeClr val="tx1"/>
                          </a:solidFill>
                          <a:latin typeface="Cambria Math" panose="02040503050406030204" pitchFamily="18" charset="0"/>
                          <a:cs typeface="Times New Roman"/>
                        </a:rPr>
                        <m:t>(</m:t>
                      </m:r>
                      <m:rad>
                        <m:radPr>
                          <m:degHide m:val="on"/>
                          <m:ctrlPr>
                            <a:rPr lang="en-US" i="1" spc="-5">
                              <a:solidFill>
                                <a:schemeClr val="tx1"/>
                              </a:solidFill>
                              <a:latin typeface="Cambria Math" panose="02040503050406030204" pitchFamily="18" charset="0"/>
                              <a:cs typeface="Times New Roman"/>
                            </a:rPr>
                          </m:ctrlPr>
                        </m:radPr>
                        <m:deg/>
                        <m:e>
                          <m:r>
                            <a:rPr lang="en-US" i="1" spc="-5">
                              <a:solidFill>
                                <a:schemeClr val="tx1"/>
                              </a:solidFill>
                              <a:latin typeface="Cambria Math" panose="02040503050406030204" pitchFamily="18" charset="0"/>
                              <a:cs typeface="Times New Roman"/>
                            </a:rPr>
                            <m:t>2</m:t>
                          </m:r>
                        </m:e>
                      </m:rad>
                      <m:r>
                        <a:rPr lang="en-US" i="1" spc="-5">
                          <a:solidFill>
                            <a:schemeClr val="tx1"/>
                          </a:solidFill>
                          <a:latin typeface="Cambria Math" panose="02040503050406030204" pitchFamily="18" charset="0"/>
                          <a:ea typeface="Cambria Math" panose="02040503050406030204" pitchFamily="18" charset="0"/>
                          <a:cs typeface="Times New Roman"/>
                        </a:rPr>
                        <m:t>∆</m:t>
                      </m:r>
                      <m:r>
                        <a:rPr lang="en-US" i="1" spc="-5">
                          <a:solidFill>
                            <a:schemeClr val="tx1"/>
                          </a:solidFill>
                          <a:latin typeface="Cambria Math" panose="02040503050406030204" pitchFamily="18" charset="0"/>
                          <a:ea typeface="Cambria Math" panose="02040503050406030204" pitchFamily="18" charset="0"/>
                          <a:cs typeface="Times New Roman"/>
                        </a:rPr>
                        <m:t>𝑦</m:t>
                      </m:r>
                      <m:r>
                        <a:rPr lang="en-US" b="0" i="0" spc="-5" smtClean="0">
                          <a:solidFill>
                            <a:schemeClr val="tx1"/>
                          </a:solidFill>
                          <a:latin typeface="Cambria Math" panose="02040503050406030204" pitchFamily="18" charset="0"/>
                          <a:ea typeface="Cambria Math" panose="02040503050406030204" pitchFamily="18" charset="0"/>
                          <a:cs typeface="Times New Roman"/>
                        </a:rPr>
                        <m:t>)</m:t>
                      </m:r>
                    </m:oMath>
                  </m:oMathPara>
                </a14:m>
                <a:endParaRPr lang="en-US" dirty="0">
                  <a:solidFill>
                    <a:schemeClr val="tx1"/>
                  </a:solidFill>
                </a:endParaRPr>
              </a:p>
              <a:p>
                <a:pPr marL="0" indent="0">
                  <a:lnSpc>
                    <a:spcPct val="100000"/>
                  </a:lnSpc>
                  <a:buNone/>
                </a:pPr>
                <a:r>
                  <a:rPr lang="en-US" spc="-10" dirty="0">
                    <a:solidFill>
                      <a:schemeClr val="tx1"/>
                    </a:solidFill>
                  </a:rPr>
                  <a:t>As before, summing </a:t>
                </a:r>
                <a:r>
                  <a:rPr lang="en-US" i="1" spc="-10" dirty="0">
                    <a:solidFill>
                      <a:schemeClr val="tx1"/>
                    </a:solidFill>
                  </a:rPr>
                  <a:t>F</a:t>
                </a:r>
                <a:r>
                  <a:rPr lang="en-US" spc="-10" baseline="-25000" dirty="0">
                    <a:solidFill>
                      <a:schemeClr val="tx1"/>
                    </a:solidFill>
                  </a:rPr>
                  <a:t>1</a:t>
                </a:r>
                <a:r>
                  <a:rPr lang="en-US" spc="-10" dirty="0">
                    <a:solidFill>
                      <a:schemeClr val="tx1"/>
                    </a:solidFill>
                  </a:rPr>
                  <a:t>, …, </a:t>
                </a:r>
                <a:r>
                  <a:rPr lang="en-US" i="1" spc="-10" dirty="0">
                    <a:solidFill>
                      <a:schemeClr val="tx1"/>
                    </a:solidFill>
                  </a:rPr>
                  <a:t>F</a:t>
                </a:r>
                <a:r>
                  <a:rPr lang="en-US" i="1" spc="-10" baseline="-25000" dirty="0">
                    <a:solidFill>
                      <a:schemeClr val="tx1"/>
                    </a:solidFill>
                  </a:rPr>
                  <a:t>N</a:t>
                </a:r>
                <a:r>
                  <a:rPr lang="en-US" spc="-10" dirty="0">
                    <a:solidFill>
                      <a:schemeClr val="tx1"/>
                    </a:solidFill>
                  </a:rPr>
                  <a:t>  </a:t>
                </a:r>
                <a:r>
                  <a:rPr lang="en-US" spc="-5" dirty="0">
                    <a:solidFill>
                      <a:schemeClr val="tx1"/>
                    </a:solidFill>
                  </a:rPr>
                  <a:t>results in a </a:t>
                </a:r>
                <a:r>
                  <a:rPr lang="en-US" spc="-15" dirty="0">
                    <a:solidFill>
                      <a:schemeClr val="tx1"/>
                    </a:solidFill>
                  </a:rPr>
                  <a:t>Rieman</a:t>
                </a:r>
                <a:r>
                  <a:rPr lang="en-US" spc="-5" dirty="0">
                    <a:solidFill>
                      <a:schemeClr val="tx1"/>
                    </a:solidFill>
                  </a:rPr>
                  <a:t>n</a:t>
                </a:r>
                <a:r>
                  <a:rPr lang="en-US" dirty="0">
                    <a:solidFill>
                      <a:schemeClr val="tx1"/>
                    </a:solidFill>
                  </a:rPr>
                  <a:t> </a:t>
                </a:r>
                <a:r>
                  <a:rPr lang="en-US" spc="-10" dirty="0">
                    <a:solidFill>
                      <a:schemeClr val="tx1"/>
                    </a:solidFill>
                  </a:rPr>
                  <a:t>sum that approaches</a:t>
                </a:r>
                <a:r>
                  <a:rPr lang="en-US" spc="-5" dirty="0">
                    <a:solidFill>
                      <a:schemeClr val="tx1"/>
                    </a:solidFill>
                  </a:rPr>
                  <a:t> </a:t>
                </a:r>
                <a:r>
                  <a:rPr lang="en-US" spc="-10" dirty="0">
                    <a:solidFill>
                      <a:schemeClr val="tx1"/>
                    </a:solidFill>
                  </a:rPr>
                  <a:t>th</a:t>
                </a:r>
                <a:r>
                  <a:rPr lang="en-US" spc="-5" dirty="0">
                    <a:solidFill>
                      <a:schemeClr val="tx1"/>
                    </a:solidFill>
                  </a:rPr>
                  <a:t>e i</a:t>
                </a:r>
                <a:r>
                  <a:rPr lang="en-US" spc="-10" dirty="0">
                    <a:solidFill>
                      <a:schemeClr val="tx1"/>
                    </a:solidFill>
                  </a:rPr>
                  <a:t>ntegra</a:t>
                </a:r>
                <a:r>
                  <a:rPr lang="en-US" spc="-5" dirty="0">
                    <a:solidFill>
                      <a:schemeClr val="tx1"/>
                    </a:solidFill>
                  </a:rPr>
                  <a:t>l</a:t>
                </a:r>
              </a:p>
              <a:p>
                <a:pPr marL="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=1500</m:t>
                      </m:r>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2</m:t>
                          </m:r>
                        </m:e>
                      </m:rad>
                      <m:r>
                        <a:rPr lang="en-US" b="0" i="1" smtClean="0">
                          <a:solidFill>
                            <a:schemeClr val="tx1"/>
                          </a:solidFill>
                          <a:latin typeface="Cambria Math" panose="02040503050406030204" pitchFamily="18" charset="0"/>
                        </a:rPr>
                        <m:t>𝑤</m:t>
                      </m:r>
                      <m:nary>
                        <m:naryPr>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rPr>
                            <m:t>700</m:t>
                          </m:r>
                        </m:sup>
                        <m:e>
                          <m:r>
                            <a:rPr lang="en-US" b="0" i="1" smtClean="0">
                              <a:solidFill>
                                <a:schemeClr val="tx1"/>
                              </a:solidFill>
                              <a:latin typeface="Cambria Math" panose="02040503050406030204" pitchFamily="18" charset="0"/>
                            </a:rPr>
                            <m:t>𝑦𝑑𝑦</m:t>
                          </m:r>
                        </m:e>
                      </m:nary>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1500</m:t>
                      </m:r>
                      <m:rad>
                        <m:radPr>
                          <m:degHide m:val="on"/>
                          <m:ctrlPr>
                            <a:rPr lang="en-US" i="1">
                              <a:solidFill>
                                <a:schemeClr val="tx1"/>
                              </a:solidFill>
                              <a:latin typeface="Cambria Math" panose="02040503050406030204" pitchFamily="18" charset="0"/>
                            </a:rPr>
                          </m:ctrlPr>
                        </m:radPr>
                        <m:deg/>
                        <m:e>
                          <m:r>
                            <a:rPr lang="en-US" i="1">
                              <a:solidFill>
                                <a:schemeClr val="tx1"/>
                              </a:solidFill>
                              <a:latin typeface="Cambria Math" panose="02040503050406030204" pitchFamily="18" charset="0"/>
                            </a:rPr>
                            <m:t>2</m:t>
                          </m:r>
                        </m:e>
                      </m:rad>
                      <m:r>
                        <a:rPr lang="en-US" i="1">
                          <a:solidFill>
                            <a:schemeClr val="tx1"/>
                          </a:solidFill>
                          <a:latin typeface="Cambria Math" panose="02040503050406030204" pitchFamily="18" charset="0"/>
                        </a:rPr>
                        <m:t>𝑤</m:t>
                      </m:r>
                      <m:r>
                        <a:rPr lang="en-US" b="0" i="1"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2</m:t>
                              </m:r>
                            </m:den>
                          </m:f>
                          <m:sSup>
                            <m:sSupPr>
                              <m:ctrlPr>
                                <a:rPr lang="en-US" i="1" dirty="0">
                                  <a:latin typeface="Cambria Math" panose="02040503050406030204" pitchFamily="18" charset="0"/>
                                </a:rPr>
                              </m:ctrlPr>
                            </m:sSupPr>
                            <m:e>
                              <m:r>
                                <a:rPr lang="en-US" i="1" dirty="0">
                                  <a:latin typeface="Cambria Math" panose="02040503050406030204" pitchFamily="18" charset="0"/>
                                </a:rPr>
                                <m:t>𝑦</m:t>
                              </m:r>
                            </m:e>
                            <m:sup>
                              <m:r>
                                <a:rPr lang="en-US" i="1" dirty="0">
                                  <a:latin typeface="Cambria Math" panose="02040503050406030204" pitchFamily="18" charset="0"/>
                                </a:rPr>
                                <m:t>2</m:t>
                              </m:r>
                            </m:sup>
                          </m:sSup>
                          <m:sSubSup>
                            <m:sSubSupPr>
                              <m:ctrlPr>
                                <a:rPr lang="en-US" i="1" dirty="0">
                                  <a:latin typeface="Cambria Math" panose="02040503050406030204" pitchFamily="18" charset="0"/>
                                </a:rPr>
                              </m:ctrlPr>
                            </m:sSubSupPr>
                            <m:e>
                              <m:r>
                                <a:rPr lang="en-US" i="1" dirty="0">
                                  <a:latin typeface="Cambria Math" panose="02040503050406030204" pitchFamily="18" charset="0"/>
                                </a:rPr>
                                <m:t>|</m:t>
                              </m:r>
                            </m:e>
                            <m:sub>
                              <m:r>
                                <a:rPr lang="en-US" i="1" dirty="0">
                                  <a:latin typeface="Cambria Math" panose="02040503050406030204" pitchFamily="18" charset="0"/>
                                </a:rPr>
                                <m:t>0</m:t>
                              </m:r>
                            </m:sub>
                            <m:sup>
                              <m:r>
                                <a:rPr lang="en-US" i="1" dirty="0">
                                  <a:latin typeface="Cambria Math" panose="02040503050406030204" pitchFamily="18" charset="0"/>
                                </a:rPr>
                                <m:t>700</m:t>
                              </m:r>
                            </m:sup>
                          </m:sSubSup>
                        </m:e>
                      </m:d>
                      <m:r>
                        <a:rPr lang="en-US" i="1" dirty="0" smtClean="0">
                          <a:solidFill>
                            <a:schemeClr val="tx1"/>
                          </a:solidFill>
                          <a:latin typeface="Cambria Math" panose="02040503050406030204" pitchFamily="18" charset="0"/>
                        </a:rPr>
                        <m:t> </m:t>
                      </m:r>
                      <m:r>
                        <m:rPr>
                          <m:nor/>
                        </m:rPr>
                        <a:rPr lang="en-US" spc="-25" dirty="0">
                          <a:solidFill>
                            <a:schemeClr val="tx1"/>
                          </a:solidFill>
                        </a:rPr>
                        <m:t>≈</m:t>
                      </m:r>
                      <m:r>
                        <m:rPr>
                          <m:nor/>
                        </m:rPr>
                        <a:rPr lang="en-US" spc="-40" dirty="0">
                          <a:solidFill>
                            <a:schemeClr val="tx1"/>
                          </a:solidFill>
                        </a:rPr>
                        <m:t> </m:t>
                      </m:r>
                      <m:r>
                        <m:rPr>
                          <m:nor/>
                        </m:rPr>
                        <a:rPr lang="en-US" spc="-10" dirty="0">
                          <a:solidFill>
                            <a:schemeClr val="tx1"/>
                          </a:solidFill>
                        </a:rPr>
                        <m:t>3.2</m:t>
                      </m:r>
                      <m:r>
                        <m:rPr>
                          <m:nor/>
                        </m:rPr>
                        <a:rPr lang="en-US" spc="-5" dirty="0">
                          <a:solidFill>
                            <a:schemeClr val="tx1"/>
                          </a:solidFill>
                        </a:rPr>
                        <m:t>4</m:t>
                      </m:r>
                      <m:r>
                        <m:rPr>
                          <m:nor/>
                        </m:rPr>
                        <a:rPr lang="en-US" spc="-30" dirty="0">
                          <a:solidFill>
                            <a:schemeClr val="tx1"/>
                          </a:solidFill>
                        </a:rPr>
                        <m:t> </m:t>
                      </m:r>
                      <m:r>
                        <m:rPr>
                          <m:nor/>
                        </m:rPr>
                        <a:rPr lang="en-US" spc="-20" dirty="0">
                          <a:solidFill>
                            <a:schemeClr val="tx1"/>
                          </a:solidFill>
                        </a:rPr>
                        <m:t>×</m:t>
                      </m:r>
                      <m:r>
                        <m:rPr>
                          <m:nor/>
                        </m:rPr>
                        <a:rPr lang="en-US" spc="-95" dirty="0">
                          <a:solidFill>
                            <a:schemeClr val="tx1"/>
                          </a:solidFill>
                        </a:rPr>
                        <m:t> </m:t>
                      </m:r>
                      <m:r>
                        <m:rPr>
                          <m:nor/>
                        </m:rPr>
                        <a:rPr lang="en-US" spc="-10" dirty="0">
                          <a:solidFill>
                            <a:schemeClr val="tx1"/>
                          </a:solidFill>
                        </a:rPr>
                        <m:t>1</m:t>
                      </m:r>
                      <m:r>
                        <m:rPr>
                          <m:nor/>
                        </m:rPr>
                        <a:rPr lang="en-US" spc="-5" dirty="0">
                          <a:solidFill>
                            <a:schemeClr val="tx1"/>
                          </a:solidFill>
                        </a:rPr>
                        <m:t>0</m:t>
                      </m:r>
                      <m:r>
                        <m:rPr>
                          <m:nor/>
                        </m:rPr>
                        <a:rPr lang="en-US" dirty="0">
                          <a:solidFill>
                            <a:schemeClr val="tx1"/>
                          </a:solidFill>
                        </a:rPr>
                        <m:t>	</m:t>
                      </m:r>
                      <m:r>
                        <m:rPr>
                          <m:nor/>
                        </m:rPr>
                        <a:rPr lang="en-US" b="0" i="0" dirty="0" smtClean="0">
                          <a:solidFill>
                            <a:schemeClr val="tx1"/>
                          </a:solidFill>
                        </a:rPr>
                        <m:t> </m:t>
                      </m:r>
                      <m:r>
                        <m:rPr>
                          <m:nor/>
                        </m:rPr>
                        <a:rPr lang="en-US" spc="-5" dirty="0">
                          <a:solidFill>
                            <a:schemeClr val="tx1"/>
                          </a:solidFill>
                        </a:rPr>
                        <m:t>lb</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r="-508"/>
                </a:stretch>
              </a:blipFill>
            </p:spPr>
            <p:txBody>
              <a:bodyPr/>
              <a:lstStyle/>
              <a:p>
                <a:r>
                  <a:rPr lang="en-US">
                    <a:noFill/>
                  </a:rPr>
                  <a:t> </a:t>
                </a:r>
              </a:p>
            </p:txBody>
          </p:sp>
        </mc:Fallback>
      </mc:AlternateContent>
    </p:spTree>
    <p:extLst>
      <p:ext uri="{BB962C8B-B14F-4D97-AF65-F5344CB8AC3E}">
        <p14:creationId xmlns:p14="http://schemas.microsoft.com/office/powerpoint/2010/main" val="14060730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8.4  Center of </a:t>
            </a:r>
            <a:r>
              <a:rPr lang="en-US" sz="3100" dirty="0" smtClean="0"/>
              <a:t>Mass (1 of 27)</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1174767" cy="4605130"/>
              </a:xfrm>
            </p:spPr>
            <p:txBody>
              <a:bodyPr>
                <a:noAutofit/>
              </a:bodyPr>
              <a:lstStyle/>
              <a:p>
                <a:pPr marL="0" marR="5080" indent="0">
                  <a:lnSpc>
                    <a:spcPct val="100000"/>
                  </a:lnSpc>
                  <a:spcBef>
                    <a:spcPts val="865"/>
                  </a:spcBef>
                  <a:buNone/>
                </a:pPr>
                <a:r>
                  <a:rPr lang="en-US" spc="-10" dirty="0"/>
                  <a:t>Ever</a:t>
                </a:r>
                <a:r>
                  <a:rPr lang="en-US" spc="-5" dirty="0"/>
                  <a:t>y</a:t>
                </a:r>
                <a:r>
                  <a:rPr lang="en-US" spc="-30" dirty="0"/>
                  <a:t> </a:t>
                </a:r>
                <a:r>
                  <a:rPr lang="en-US" spc="-10" dirty="0"/>
                  <a:t>objec</a:t>
                </a:r>
                <a:r>
                  <a:rPr lang="en-US" spc="-5" dirty="0"/>
                  <a:t>t</a:t>
                </a:r>
                <a:r>
                  <a:rPr lang="en-US" spc="-25" dirty="0"/>
                  <a:t> </a:t>
                </a:r>
                <a:r>
                  <a:rPr lang="en-US" spc="-10" dirty="0"/>
                  <a:t>ha</a:t>
                </a:r>
                <a:r>
                  <a:rPr lang="en-US" spc="-5" dirty="0"/>
                  <a:t>s</a:t>
                </a:r>
                <a:r>
                  <a:rPr lang="en-US" spc="-25" dirty="0"/>
                  <a:t> </a:t>
                </a:r>
                <a:r>
                  <a:rPr lang="en-US" spc="-5" dirty="0"/>
                  <a:t>a</a:t>
                </a:r>
                <a:r>
                  <a:rPr lang="en-US" spc="-30" dirty="0"/>
                  <a:t> </a:t>
                </a:r>
                <a:r>
                  <a:rPr lang="en-US" spc="-10" dirty="0"/>
                  <a:t>balanc</a:t>
                </a:r>
                <a:r>
                  <a:rPr lang="en-US" spc="-5" dirty="0"/>
                  <a:t>e</a:t>
                </a:r>
                <a:r>
                  <a:rPr lang="en-US" spc="-25" dirty="0"/>
                  <a:t> </a:t>
                </a:r>
                <a:r>
                  <a:rPr lang="en-US" spc="-10" dirty="0"/>
                  <a:t>poin</a:t>
                </a:r>
                <a:r>
                  <a:rPr lang="en-US" spc="-5" dirty="0"/>
                  <a:t>t</a:t>
                </a:r>
                <a:r>
                  <a:rPr lang="en-US" spc="-25" dirty="0"/>
                  <a:t> </a:t>
                </a:r>
                <a:r>
                  <a:rPr lang="en-US" spc="-10" dirty="0"/>
                  <a:t>calle</a:t>
                </a:r>
                <a:r>
                  <a:rPr lang="en-US" spc="-5" dirty="0"/>
                  <a:t>d</a:t>
                </a:r>
                <a:r>
                  <a:rPr lang="en-US" spc="-25" dirty="0"/>
                  <a:t> </a:t>
                </a:r>
                <a:r>
                  <a:rPr lang="en-US" spc="-5" dirty="0"/>
                  <a:t>t</a:t>
                </a:r>
                <a:r>
                  <a:rPr lang="en-US" spc="-10" dirty="0"/>
                  <a:t>h</a:t>
                </a:r>
                <a:r>
                  <a:rPr lang="en-US" spc="-5" dirty="0"/>
                  <a:t>e</a:t>
                </a:r>
                <a:r>
                  <a:rPr lang="en-US" spc="-25" dirty="0"/>
                  <a:t> </a:t>
                </a:r>
                <a:r>
                  <a:rPr lang="en-US" i="1" spc="-10" dirty="0"/>
                  <a:t>cente</a:t>
                </a:r>
                <a:r>
                  <a:rPr lang="en-US" i="1" spc="-5" dirty="0"/>
                  <a:t>r</a:t>
                </a:r>
                <a:r>
                  <a:rPr lang="en-US" i="1" spc="-25" dirty="0"/>
                  <a:t> </a:t>
                </a:r>
                <a:r>
                  <a:rPr lang="en-US" i="1" spc="-10" dirty="0"/>
                  <a:t>o</a:t>
                </a:r>
                <a:r>
                  <a:rPr lang="en-US" i="1" spc="-5" dirty="0"/>
                  <a:t>f</a:t>
                </a:r>
                <a:r>
                  <a:rPr lang="en-US" i="1" spc="-25" dirty="0"/>
                  <a:t> </a:t>
                </a:r>
                <a:r>
                  <a:rPr lang="en-US" i="1" spc="-15" dirty="0"/>
                  <a:t>mas</a:t>
                </a:r>
                <a:r>
                  <a:rPr lang="en-US" i="1" spc="-5" dirty="0"/>
                  <a:t>s</a:t>
                </a:r>
                <a:r>
                  <a:rPr lang="en-US" spc="-5" dirty="0"/>
                  <a:t>.</a:t>
                </a:r>
                <a:r>
                  <a:rPr lang="en-US" spc="-30" dirty="0"/>
                  <a:t> </a:t>
                </a:r>
                <a:r>
                  <a:rPr lang="en-US" spc="-10" dirty="0"/>
                  <a:t>When</a:t>
                </a:r>
                <a:r>
                  <a:rPr lang="en-US" spc="-25" dirty="0"/>
                  <a:t> </a:t>
                </a:r>
                <a:r>
                  <a:rPr lang="en-US" spc="-5" dirty="0"/>
                  <a:t>a</a:t>
                </a:r>
                <a:r>
                  <a:rPr lang="en-US" spc="-30" dirty="0"/>
                  <a:t> </a:t>
                </a:r>
                <a:r>
                  <a:rPr lang="en-US" spc="-5" dirty="0"/>
                  <a:t>rigid</a:t>
                </a:r>
                <a:r>
                  <a:rPr lang="en-US" spc="-30" dirty="0"/>
                  <a:t> </a:t>
                </a:r>
                <a:r>
                  <a:rPr lang="en-US" spc="-5" dirty="0"/>
                  <a:t>object </a:t>
                </a:r>
                <a:r>
                  <a:rPr lang="en-US" spc="-10" dirty="0"/>
                  <a:t>suc</a:t>
                </a:r>
                <a:r>
                  <a:rPr lang="en-US" spc="-5" dirty="0"/>
                  <a:t>h</a:t>
                </a:r>
                <a:r>
                  <a:rPr lang="en-US" spc="-30" dirty="0"/>
                  <a:t> </a:t>
                </a:r>
                <a:r>
                  <a:rPr lang="en-US" spc="-10" dirty="0"/>
                  <a:t>a</a:t>
                </a:r>
                <a:r>
                  <a:rPr lang="en-US" spc="-5" dirty="0"/>
                  <a:t>s</a:t>
                </a:r>
                <a:r>
                  <a:rPr lang="en-US" spc="-30" dirty="0"/>
                  <a:t> </a:t>
                </a:r>
                <a:r>
                  <a:rPr lang="en-US" spc="-5" dirty="0"/>
                  <a:t>a</a:t>
                </a:r>
                <a:r>
                  <a:rPr lang="en-US" spc="-30" dirty="0"/>
                  <a:t> </a:t>
                </a:r>
                <a:r>
                  <a:rPr lang="en-US" spc="-15" dirty="0"/>
                  <a:t>hamme</a:t>
                </a:r>
                <a:r>
                  <a:rPr lang="en-US" spc="-5" dirty="0"/>
                  <a:t>r</a:t>
                </a:r>
                <a:r>
                  <a:rPr lang="en-US" spc="-30" dirty="0"/>
                  <a:t> </a:t>
                </a:r>
                <a:r>
                  <a:rPr lang="en-US" spc="-5" dirty="0"/>
                  <a:t>is</a:t>
                </a:r>
                <a:r>
                  <a:rPr lang="en-US" spc="-30" dirty="0"/>
                  <a:t> </a:t>
                </a:r>
                <a:r>
                  <a:rPr lang="en-US" spc="-5" dirty="0"/>
                  <a:t>t</a:t>
                </a:r>
                <a:r>
                  <a:rPr lang="en-US" spc="-10" dirty="0"/>
                  <a:t>osse</a:t>
                </a:r>
                <a:r>
                  <a:rPr lang="en-US" spc="-5" dirty="0"/>
                  <a:t>d</a:t>
                </a:r>
                <a:r>
                  <a:rPr lang="en-US" spc="-30" dirty="0"/>
                  <a:t> </a:t>
                </a:r>
                <a:r>
                  <a:rPr lang="en-US" spc="-5" dirty="0"/>
                  <a:t>in</a:t>
                </a:r>
                <a:r>
                  <a:rPr lang="en-US" spc="-30" dirty="0"/>
                  <a:t> </a:t>
                </a:r>
                <a:r>
                  <a:rPr lang="en-US" spc="-5" dirty="0"/>
                  <a:t>t</a:t>
                </a:r>
                <a:r>
                  <a:rPr lang="en-US" spc="-10" dirty="0"/>
                  <a:t>h</a:t>
                </a:r>
                <a:r>
                  <a:rPr lang="en-US" spc="-5" dirty="0"/>
                  <a:t>e</a:t>
                </a:r>
                <a:r>
                  <a:rPr lang="en-US" spc="-30" dirty="0"/>
                  <a:t> </a:t>
                </a:r>
                <a:r>
                  <a:rPr lang="en-US" spc="-10" dirty="0"/>
                  <a:t>air</a:t>
                </a:r>
                <a:r>
                  <a:rPr lang="en-US" spc="-5" dirty="0"/>
                  <a:t>,</a:t>
                </a:r>
                <a:r>
                  <a:rPr lang="en-US" spc="-30" dirty="0"/>
                  <a:t> </a:t>
                </a:r>
                <a:r>
                  <a:rPr lang="en-US" spc="-10" dirty="0"/>
                  <a:t>i</a:t>
                </a:r>
                <a:r>
                  <a:rPr lang="en-US" spc="-5" dirty="0"/>
                  <a:t>t</a:t>
                </a:r>
                <a:r>
                  <a:rPr lang="en-US" spc="-30" dirty="0"/>
                  <a:t> </a:t>
                </a:r>
                <a:r>
                  <a:rPr lang="en-US" spc="-15" dirty="0"/>
                  <a:t>ma</a:t>
                </a:r>
                <a:r>
                  <a:rPr lang="en-US" spc="-5" dirty="0"/>
                  <a:t>y</a:t>
                </a:r>
                <a:r>
                  <a:rPr lang="en-US" spc="-30" dirty="0"/>
                  <a:t> </a:t>
                </a:r>
                <a:r>
                  <a:rPr lang="en-US" spc="-5" dirty="0"/>
                  <a:t>r</a:t>
                </a:r>
                <a:r>
                  <a:rPr lang="en-US" spc="-10" dirty="0"/>
                  <a:t>otat</a:t>
                </a:r>
                <a:r>
                  <a:rPr lang="en-US" spc="-5" dirty="0"/>
                  <a:t>e</a:t>
                </a:r>
                <a:r>
                  <a:rPr lang="en-US" spc="-30" dirty="0"/>
                  <a:t> </a:t>
                </a:r>
                <a:r>
                  <a:rPr lang="en-US" spc="-5" dirty="0"/>
                  <a:t>in</a:t>
                </a:r>
                <a:r>
                  <a:rPr lang="en-US" spc="-30" dirty="0"/>
                  <a:t> </a:t>
                </a:r>
                <a:r>
                  <a:rPr lang="en-US" spc="-5" dirty="0"/>
                  <a:t>a</a:t>
                </a:r>
                <a:r>
                  <a:rPr lang="en-US" spc="-30" dirty="0"/>
                  <a:t> </a:t>
                </a:r>
                <a:r>
                  <a:rPr lang="en-US" spc="-10" dirty="0"/>
                  <a:t>complicate</a:t>
                </a:r>
                <a:r>
                  <a:rPr lang="en-US" spc="-5" dirty="0"/>
                  <a:t>d</a:t>
                </a:r>
                <a:r>
                  <a:rPr lang="en-US" spc="-30" dirty="0"/>
                  <a:t> </a:t>
                </a:r>
                <a:r>
                  <a:rPr lang="en-US" spc="-10" dirty="0"/>
                  <a:t>fashion</a:t>
                </a:r>
                <a:r>
                  <a:rPr lang="en-US" spc="-5" dirty="0"/>
                  <a:t>,</a:t>
                </a:r>
                <a:r>
                  <a:rPr lang="en-US" spc="-30" dirty="0"/>
                  <a:t> </a:t>
                </a:r>
                <a:r>
                  <a:rPr lang="en-US" spc="-10" dirty="0"/>
                  <a:t>bu</a:t>
                </a:r>
                <a:r>
                  <a:rPr lang="en-US" spc="-5" dirty="0"/>
                  <a:t>t</a:t>
                </a:r>
                <a:r>
                  <a:rPr lang="en-US" spc="-30" dirty="0"/>
                  <a:t> </a:t>
                </a:r>
                <a:r>
                  <a:rPr lang="en-US" spc="-10" dirty="0"/>
                  <a:t>it</a:t>
                </a:r>
                <a:r>
                  <a:rPr lang="en-US" spc="-5" dirty="0"/>
                  <a:t>s</a:t>
                </a:r>
                <a:r>
                  <a:rPr lang="en-US" spc="-30" dirty="0"/>
                  <a:t> </a:t>
                </a:r>
                <a:r>
                  <a:rPr lang="en-US" spc="-10" dirty="0"/>
                  <a:t>center </a:t>
                </a:r>
                <a:r>
                  <a:rPr lang="en-US" spc="-5" dirty="0"/>
                  <a:t>of</a:t>
                </a:r>
                <a:r>
                  <a:rPr lang="en-US" spc="35" dirty="0"/>
                  <a:t> </a:t>
                </a:r>
                <a:r>
                  <a:rPr lang="en-US" spc="-5" dirty="0"/>
                  <a:t>mass</a:t>
                </a:r>
                <a:r>
                  <a:rPr lang="en-US" spc="35" dirty="0"/>
                  <a:t> </a:t>
                </a:r>
                <a:r>
                  <a:rPr lang="en-US" spc="-5" dirty="0"/>
                  <a:t>follows</a:t>
                </a:r>
                <a:r>
                  <a:rPr lang="en-US" spc="35" dirty="0"/>
                  <a:t> </a:t>
                </a:r>
                <a:r>
                  <a:rPr lang="en-US" spc="-5" dirty="0"/>
                  <a:t>the</a:t>
                </a:r>
                <a:r>
                  <a:rPr lang="en-US" spc="35" dirty="0"/>
                  <a:t> </a:t>
                </a:r>
                <a:r>
                  <a:rPr lang="en-US" spc="-10" dirty="0"/>
                  <a:t>same</a:t>
                </a:r>
                <a:r>
                  <a:rPr lang="en-US" spc="35" dirty="0"/>
                  <a:t> </a:t>
                </a:r>
                <a:r>
                  <a:rPr lang="en-US" spc="-5" dirty="0"/>
                  <a:t>simple</a:t>
                </a:r>
                <a:r>
                  <a:rPr lang="en-US" spc="35" dirty="0"/>
                  <a:t> </a:t>
                </a:r>
                <a:r>
                  <a:rPr lang="en-US" spc="-5" dirty="0"/>
                  <a:t>parabolic</a:t>
                </a:r>
                <a:r>
                  <a:rPr lang="en-US" spc="35" dirty="0"/>
                  <a:t> </a:t>
                </a:r>
                <a:r>
                  <a:rPr lang="en-US" spc="-5" dirty="0"/>
                  <a:t>trajectory</a:t>
                </a:r>
                <a:r>
                  <a:rPr lang="en-US" spc="35" dirty="0"/>
                  <a:t> </a:t>
                </a:r>
                <a:r>
                  <a:rPr lang="en-US" spc="-10" dirty="0"/>
                  <a:t>a</a:t>
                </a:r>
                <a:r>
                  <a:rPr lang="en-US" spc="-5" dirty="0"/>
                  <a:t>s</a:t>
                </a:r>
                <a:r>
                  <a:rPr lang="en-US" spc="35" dirty="0"/>
                  <a:t> </a:t>
                </a:r>
                <a:r>
                  <a:rPr lang="en-US" spc="-5" dirty="0"/>
                  <a:t>a</a:t>
                </a:r>
                <a:r>
                  <a:rPr lang="en-US" spc="35" dirty="0"/>
                  <a:t> </a:t>
                </a:r>
                <a:r>
                  <a:rPr lang="en-US" spc="-5" dirty="0"/>
                  <a:t>stone</a:t>
                </a:r>
                <a:r>
                  <a:rPr lang="en-US" spc="35" dirty="0"/>
                  <a:t> </a:t>
                </a:r>
                <a:r>
                  <a:rPr lang="en-US" spc="-5" dirty="0"/>
                  <a:t>tossed</a:t>
                </a:r>
                <a:r>
                  <a:rPr lang="en-US" spc="35" dirty="0"/>
                  <a:t> </a:t>
                </a:r>
                <a:r>
                  <a:rPr lang="en-US" spc="-5" dirty="0"/>
                  <a:t>in</a:t>
                </a:r>
                <a:r>
                  <a:rPr lang="en-US" spc="35" dirty="0"/>
                  <a:t> </a:t>
                </a:r>
                <a:r>
                  <a:rPr lang="en-US" spc="-5" dirty="0"/>
                  <a:t>the</a:t>
                </a:r>
                <a:r>
                  <a:rPr lang="en-US" spc="35" dirty="0"/>
                  <a:t> </a:t>
                </a:r>
                <a:r>
                  <a:rPr lang="en-US" spc="-5" dirty="0"/>
                  <a:t>air.</a:t>
                </a:r>
                <a:r>
                  <a:rPr lang="en-US" spc="35" dirty="0"/>
                  <a:t> </a:t>
                </a:r>
                <a:r>
                  <a:rPr lang="en-US" spc="-5" dirty="0"/>
                  <a:t>In</a:t>
                </a:r>
                <a:r>
                  <a:rPr lang="en-US" spc="35" dirty="0"/>
                  <a:t> </a:t>
                </a:r>
                <a:r>
                  <a:rPr lang="en-US" spc="-5" dirty="0"/>
                  <a:t>this section,</a:t>
                </a:r>
                <a:r>
                  <a:rPr lang="en-US" spc="75" dirty="0"/>
                  <a:t> </a:t>
                </a:r>
                <a:r>
                  <a:rPr lang="en-US" spc="-10" dirty="0"/>
                  <a:t>we</a:t>
                </a:r>
                <a:r>
                  <a:rPr lang="en-US" spc="75" dirty="0"/>
                  <a:t> </a:t>
                </a:r>
                <a:r>
                  <a:rPr lang="en-US" spc="-5" dirty="0"/>
                  <a:t>use</a:t>
                </a:r>
                <a:r>
                  <a:rPr lang="en-US" spc="70" dirty="0"/>
                  <a:t> </a:t>
                </a:r>
                <a:r>
                  <a:rPr lang="en-US" spc="-5" dirty="0"/>
                  <a:t>integration</a:t>
                </a:r>
                <a:r>
                  <a:rPr lang="en-US" spc="75" dirty="0"/>
                  <a:t> </a:t>
                </a:r>
                <a:r>
                  <a:rPr lang="en-US" spc="-5" dirty="0"/>
                  <a:t>to</a:t>
                </a:r>
                <a:r>
                  <a:rPr lang="en-US" spc="70" dirty="0"/>
                  <a:t> </a:t>
                </a:r>
                <a:r>
                  <a:rPr lang="en-US" spc="-5" dirty="0"/>
                  <a:t>compute</a:t>
                </a:r>
                <a:r>
                  <a:rPr lang="en-US" spc="75" dirty="0"/>
                  <a:t> </a:t>
                </a:r>
                <a:r>
                  <a:rPr lang="en-US" spc="-5" dirty="0"/>
                  <a:t>the</a:t>
                </a:r>
                <a:r>
                  <a:rPr lang="en-US" spc="70" dirty="0"/>
                  <a:t> </a:t>
                </a:r>
                <a:r>
                  <a:rPr lang="en-US" spc="-5" dirty="0"/>
                  <a:t>center</a:t>
                </a:r>
                <a:r>
                  <a:rPr lang="en-US" spc="75" dirty="0"/>
                  <a:t> </a:t>
                </a:r>
                <a:r>
                  <a:rPr lang="en-US" spc="-5" dirty="0"/>
                  <a:t>of</a:t>
                </a:r>
                <a:r>
                  <a:rPr lang="en-US" spc="70" dirty="0"/>
                  <a:t> </a:t>
                </a:r>
                <a:r>
                  <a:rPr lang="en-US" spc="-5" dirty="0"/>
                  <a:t>mass</a:t>
                </a:r>
                <a:r>
                  <a:rPr lang="en-US" spc="75" dirty="0"/>
                  <a:t> </a:t>
                </a:r>
                <a:r>
                  <a:rPr lang="en-US" spc="-5" dirty="0"/>
                  <a:t>of</a:t>
                </a:r>
                <a:r>
                  <a:rPr lang="en-US" spc="75" dirty="0"/>
                  <a:t> </a:t>
                </a:r>
                <a:r>
                  <a:rPr lang="en-US" spc="-5" dirty="0"/>
                  <a:t>a</a:t>
                </a:r>
                <a:r>
                  <a:rPr lang="en-US" spc="70" dirty="0"/>
                  <a:t> </a:t>
                </a:r>
                <a:r>
                  <a:rPr lang="en-US" spc="-5" dirty="0"/>
                  <a:t>thin</a:t>
                </a:r>
                <a:r>
                  <a:rPr lang="en-US" spc="70" dirty="0"/>
                  <a:t> </a:t>
                </a:r>
                <a:r>
                  <a:rPr lang="en-US" spc="-10" dirty="0"/>
                  <a:t>p</a:t>
                </a:r>
                <a:r>
                  <a:rPr lang="en-US" spc="-5" dirty="0"/>
                  <a:t>late</a:t>
                </a:r>
                <a:r>
                  <a:rPr lang="en-US" spc="70" dirty="0"/>
                  <a:t> </a:t>
                </a:r>
                <a:r>
                  <a:rPr lang="en-US" spc="-5" dirty="0"/>
                  <a:t>(also</a:t>
                </a:r>
                <a:r>
                  <a:rPr lang="en-US" spc="70" dirty="0"/>
                  <a:t> </a:t>
                </a:r>
                <a:r>
                  <a:rPr lang="en-US" spc="-5" dirty="0"/>
                  <a:t>called</a:t>
                </a:r>
                <a:r>
                  <a:rPr lang="en-US" spc="75" dirty="0"/>
                  <a:t> </a:t>
                </a:r>
                <a:r>
                  <a:rPr lang="en-US" spc="-5" dirty="0"/>
                  <a:t>a </a:t>
                </a:r>
                <a:r>
                  <a:rPr lang="en-US" b="1" i="1" spc="-10" dirty="0"/>
                  <a:t>lamin</a:t>
                </a:r>
                <a:r>
                  <a:rPr lang="en-US" b="1" i="1" spc="-5" dirty="0"/>
                  <a:t>a</a:t>
                </a:r>
                <a:r>
                  <a:rPr lang="en-US" spc="-5" dirty="0"/>
                  <a:t>) </a:t>
                </a:r>
                <a:r>
                  <a:rPr lang="en-US" spc="-10" dirty="0"/>
                  <a:t>o</a:t>
                </a:r>
                <a:r>
                  <a:rPr lang="en-US" spc="-5" dirty="0"/>
                  <a:t>f constant</a:t>
                </a:r>
                <a:r>
                  <a:rPr lang="en-US" dirty="0"/>
                  <a:t> </a:t>
                </a:r>
                <a:r>
                  <a:rPr lang="en-US" spc="-5" dirty="0"/>
                  <a:t>mass density </a:t>
                </a:r>
                <a:r>
                  <a:rPr lang="en-US" i="1" spc="-150" dirty="0"/>
                  <a:t>δ</a:t>
                </a:r>
                <a:r>
                  <a:rPr lang="en-US" spc="-5" dirty="0"/>
                  <a:t>.</a:t>
                </a:r>
              </a:p>
              <a:p>
                <a:pPr marL="0" marR="5080" indent="0">
                  <a:lnSpc>
                    <a:spcPct val="100000"/>
                  </a:lnSpc>
                  <a:spcBef>
                    <a:spcPts val="865"/>
                  </a:spcBef>
                  <a:buNone/>
                </a:pPr>
                <a:endParaRPr lang="en-US" dirty="0"/>
              </a:p>
              <a:p>
                <a:pPr marL="12700" marR="5080" indent="0">
                  <a:lnSpc>
                    <a:spcPct val="100000"/>
                  </a:lnSpc>
                  <a:spcBef>
                    <a:spcPts val="35"/>
                  </a:spcBef>
                  <a:buNone/>
                </a:pPr>
                <a:r>
                  <a:rPr lang="en-US" spc="-10" dirty="0"/>
                  <a:t>Conside</a:t>
                </a:r>
                <a:r>
                  <a:rPr lang="en-US" spc="-5" dirty="0"/>
                  <a:t>r</a:t>
                </a:r>
                <a:r>
                  <a:rPr lang="en-US" spc="80" dirty="0"/>
                  <a:t> </a:t>
                </a:r>
                <a:r>
                  <a:rPr lang="en-US" spc="-5" dirty="0"/>
                  <a:t>a</a:t>
                </a:r>
                <a:r>
                  <a:rPr lang="en-US" spc="80" dirty="0"/>
                  <a:t> </a:t>
                </a:r>
                <a:r>
                  <a:rPr lang="en-US" spc="-5" dirty="0"/>
                  <a:t>s</a:t>
                </a:r>
                <a:r>
                  <a:rPr lang="en-US" spc="-10" dirty="0"/>
                  <a:t>eesaw</a:t>
                </a:r>
                <a:r>
                  <a:rPr lang="en-US" spc="80" dirty="0"/>
                  <a:t> </a:t>
                </a:r>
                <a:r>
                  <a:rPr lang="en-US" spc="-10" dirty="0"/>
                  <a:t>wit</a:t>
                </a:r>
                <a:r>
                  <a:rPr lang="en-US" spc="-5" dirty="0"/>
                  <a:t>h</a:t>
                </a:r>
                <a:r>
                  <a:rPr lang="en-US" spc="80" dirty="0"/>
                  <a:t> </a:t>
                </a:r>
                <a:r>
                  <a:rPr lang="en-US" spc="-5" dirty="0"/>
                  <a:t>a</a:t>
                </a:r>
                <a:r>
                  <a:rPr lang="en-US" spc="80" dirty="0"/>
                  <a:t> </a:t>
                </a:r>
                <a:r>
                  <a:rPr lang="en-US" spc="-10" dirty="0"/>
                  <a:t>linebacke</a:t>
                </a:r>
                <a:r>
                  <a:rPr lang="en-US" spc="-5" dirty="0"/>
                  <a:t>r</a:t>
                </a:r>
                <a:r>
                  <a:rPr lang="en-US" spc="80" dirty="0"/>
                  <a:t> </a:t>
                </a:r>
                <a:r>
                  <a:rPr lang="en-US" spc="-10" dirty="0"/>
                  <a:t>fo</a:t>
                </a:r>
                <a:r>
                  <a:rPr lang="en-US" spc="-5" dirty="0"/>
                  <a:t>r</a:t>
                </a:r>
                <a:r>
                  <a:rPr lang="en-US" spc="80" dirty="0"/>
                  <a:t> </a:t>
                </a:r>
                <a:r>
                  <a:rPr lang="en-US" spc="-5" dirty="0"/>
                  <a:t>t</a:t>
                </a:r>
                <a:r>
                  <a:rPr lang="en-US" spc="-10" dirty="0"/>
                  <a:t>h</a:t>
                </a:r>
                <a:r>
                  <a:rPr lang="en-US" spc="-5" dirty="0"/>
                  <a:t>e</a:t>
                </a:r>
                <a:r>
                  <a:rPr lang="en-US" spc="80" dirty="0"/>
                  <a:t> </a:t>
                </a:r>
                <a:r>
                  <a:rPr lang="en-US" spc="-10" dirty="0"/>
                  <a:t>Gree</a:t>
                </a:r>
                <a:r>
                  <a:rPr lang="en-US" spc="-5" dirty="0"/>
                  <a:t>n</a:t>
                </a:r>
                <a:r>
                  <a:rPr lang="en-US" spc="80" dirty="0"/>
                  <a:t> </a:t>
                </a:r>
                <a:r>
                  <a:rPr lang="en-US" spc="-15" dirty="0"/>
                  <a:t>Ba</a:t>
                </a:r>
                <a:r>
                  <a:rPr lang="en-US" spc="-5" dirty="0"/>
                  <a:t>y</a:t>
                </a:r>
                <a:r>
                  <a:rPr lang="en-US" spc="80" dirty="0"/>
                  <a:t> </a:t>
                </a:r>
                <a:r>
                  <a:rPr lang="en-US" spc="-10" dirty="0"/>
                  <a:t>Packer</a:t>
                </a:r>
                <a:r>
                  <a:rPr lang="en-US" spc="-5" dirty="0"/>
                  <a:t>s</a:t>
                </a:r>
                <a:r>
                  <a:rPr lang="en-US" spc="80" dirty="0"/>
                  <a:t> </a:t>
                </a:r>
                <a:r>
                  <a:rPr lang="en-US" spc="-10" dirty="0"/>
                  <a:t>o</a:t>
                </a:r>
                <a:r>
                  <a:rPr lang="en-US" spc="-5" dirty="0"/>
                  <a:t>n</a:t>
                </a:r>
                <a:r>
                  <a:rPr lang="en-US" spc="80" dirty="0"/>
                  <a:t> </a:t>
                </a:r>
                <a:r>
                  <a:rPr lang="en-US" spc="-10" dirty="0"/>
                  <a:t>on</a:t>
                </a:r>
                <a:r>
                  <a:rPr lang="en-US" spc="-5" dirty="0"/>
                  <a:t>e</a:t>
                </a:r>
                <a:r>
                  <a:rPr lang="en-US" spc="80" dirty="0"/>
                  <a:t> </a:t>
                </a:r>
                <a:r>
                  <a:rPr lang="en-US" spc="-10" dirty="0"/>
                  <a:t>en</a:t>
                </a:r>
                <a:r>
                  <a:rPr lang="en-US" spc="-5" dirty="0"/>
                  <a:t>d</a:t>
                </a:r>
                <a:r>
                  <a:rPr lang="en-US" spc="80" dirty="0"/>
                  <a:t> </a:t>
                </a:r>
                <a:r>
                  <a:rPr lang="en-US" spc="-10" dirty="0"/>
                  <a:t>an</a:t>
                </a:r>
                <a:r>
                  <a:rPr lang="en-US" spc="-5" dirty="0"/>
                  <a:t>d</a:t>
                </a:r>
                <a:r>
                  <a:rPr lang="en-US" spc="80" dirty="0"/>
                  <a:t> </a:t>
                </a:r>
                <a:r>
                  <a:rPr lang="en-US" spc="-5" dirty="0"/>
                  <a:t>a ballerina</a:t>
                </a:r>
                <a:r>
                  <a:rPr lang="en-US" spc="80" dirty="0"/>
                  <a:t> </a:t>
                </a:r>
                <a:r>
                  <a:rPr lang="en-US" spc="-5" dirty="0"/>
                  <a:t>from</a:t>
                </a:r>
                <a:r>
                  <a:rPr lang="en-US" spc="80" dirty="0"/>
                  <a:t> </a:t>
                </a:r>
                <a:r>
                  <a:rPr lang="en-US" spc="-5" dirty="0"/>
                  <a:t>the</a:t>
                </a:r>
                <a:r>
                  <a:rPr lang="en-US" spc="80" dirty="0"/>
                  <a:t> </a:t>
                </a:r>
                <a:r>
                  <a:rPr lang="en-US" spc="-15" dirty="0"/>
                  <a:t>N</a:t>
                </a:r>
                <a:r>
                  <a:rPr lang="en-US" spc="-10" dirty="0"/>
                  <a:t>ew</a:t>
                </a:r>
                <a:r>
                  <a:rPr lang="en-US" spc="80" dirty="0"/>
                  <a:t> </a:t>
                </a:r>
                <a:r>
                  <a:rPr lang="en-US" spc="-10" dirty="0"/>
                  <a:t>York</a:t>
                </a:r>
                <a:r>
                  <a:rPr lang="en-US" spc="80" dirty="0"/>
                  <a:t> </a:t>
                </a:r>
                <a:r>
                  <a:rPr lang="en-US" spc="-5" dirty="0"/>
                  <a:t>City</a:t>
                </a:r>
                <a:r>
                  <a:rPr lang="en-US" spc="80" dirty="0"/>
                  <a:t> </a:t>
                </a:r>
                <a:r>
                  <a:rPr lang="en-US" spc="-5" dirty="0"/>
                  <a:t>Ballet</a:t>
                </a:r>
                <a:r>
                  <a:rPr lang="en-US" spc="80" dirty="0"/>
                  <a:t> </a:t>
                </a:r>
                <a:r>
                  <a:rPr lang="en-US" spc="-10" dirty="0"/>
                  <a:t>o</a:t>
                </a:r>
                <a:r>
                  <a:rPr lang="en-US" spc="-5" dirty="0"/>
                  <a:t>n</a:t>
                </a:r>
                <a:r>
                  <a:rPr lang="en-US" spc="80" dirty="0"/>
                  <a:t> </a:t>
                </a:r>
                <a:r>
                  <a:rPr lang="en-US" spc="-5" dirty="0"/>
                  <a:t>the</a:t>
                </a:r>
                <a:r>
                  <a:rPr lang="en-US" spc="80" dirty="0"/>
                  <a:t> </a:t>
                </a:r>
                <a:r>
                  <a:rPr lang="en-US" spc="-5" dirty="0"/>
                  <a:t>other</a:t>
                </a:r>
                <a:r>
                  <a:rPr lang="en-US" spc="80" dirty="0"/>
                  <a:t> </a:t>
                </a:r>
                <a:r>
                  <a:rPr lang="en-US" spc="-5" dirty="0"/>
                  <a:t>end,</a:t>
                </a:r>
                <a:r>
                  <a:rPr lang="en-US" spc="80" dirty="0"/>
                  <a:t> </a:t>
                </a:r>
                <a:r>
                  <a:rPr lang="en-US" spc="-5" dirty="0"/>
                  <a:t>as</a:t>
                </a:r>
                <a:r>
                  <a:rPr lang="en-US" spc="80" dirty="0"/>
                  <a:t> </a:t>
                </a:r>
                <a:r>
                  <a:rPr lang="en-US" spc="-5" dirty="0"/>
                  <a:t>in</a:t>
                </a:r>
                <a:r>
                  <a:rPr lang="en-US" spc="80" dirty="0"/>
                  <a:t> </a:t>
                </a:r>
                <a:r>
                  <a:rPr lang="en-US" spc="-5" dirty="0"/>
                  <a:t>Figure</a:t>
                </a:r>
                <a:r>
                  <a:rPr lang="en-US" spc="80" dirty="0"/>
                  <a:t> </a:t>
                </a:r>
                <a:r>
                  <a:rPr lang="en-US" spc="-10" dirty="0"/>
                  <a:t>2</a:t>
                </a:r>
                <a:r>
                  <a:rPr lang="en-US" spc="-5" dirty="0"/>
                  <a:t>.</a:t>
                </a:r>
                <a:r>
                  <a:rPr lang="en-US" spc="80" dirty="0"/>
                  <a:t> </a:t>
                </a:r>
                <a:r>
                  <a:rPr lang="en-US" spc="-15" dirty="0"/>
                  <a:t>C</a:t>
                </a:r>
                <a:r>
                  <a:rPr lang="en-US" spc="-5" dirty="0"/>
                  <a:t>learly,</a:t>
                </a:r>
                <a:r>
                  <a:rPr lang="en-US" spc="80" dirty="0"/>
                  <a:t> </a:t>
                </a:r>
                <a:r>
                  <a:rPr lang="en-US" spc="-5" dirty="0"/>
                  <a:t>the </a:t>
                </a:r>
                <a:r>
                  <a:rPr lang="en-US" spc="-10" dirty="0"/>
                  <a:t>balanc</a:t>
                </a:r>
                <a:r>
                  <a:rPr lang="en-US" spc="-5" dirty="0"/>
                  <a:t>e</a:t>
                </a:r>
                <a:r>
                  <a:rPr lang="en-US" dirty="0"/>
                  <a:t> </a:t>
                </a:r>
                <a:r>
                  <a:rPr lang="en-US" spc="-10" dirty="0"/>
                  <a:t>poin</a:t>
                </a:r>
                <a:r>
                  <a:rPr lang="en-US" spc="-5" dirty="0"/>
                  <a:t>t</a:t>
                </a:r>
                <a:r>
                  <a:rPr lang="en-US" spc="25" dirty="0"/>
                  <a:t> </a:t>
                </a:r>
                <a14:m>
                  <m:oMath xmlns:m="http://schemas.openxmlformats.org/officeDocument/2006/math">
                    <m:acc>
                      <m:accPr>
                        <m:chr m:val="̅"/>
                        <m:ctrlPr>
                          <a:rPr lang="en-US" i="1" spc="-335" dirty="0" smtClean="0">
                            <a:latin typeface="Cambria Math" panose="02040503050406030204" pitchFamily="18" charset="0"/>
                          </a:rPr>
                        </m:ctrlPr>
                      </m:accPr>
                      <m:e>
                        <m:r>
                          <a:rPr lang="en-US" b="0" i="1" spc="-335" dirty="0" smtClean="0">
                            <a:latin typeface="Cambria Math" panose="02040503050406030204" pitchFamily="18" charset="0"/>
                          </a:rPr>
                          <m:t>𝑥</m:t>
                        </m:r>
                      </m:e>
                    </m:acc>
                  </m:oMath>
                </a14:m>
                <a:r>
                  <a:rPr lang="en-US" spc="15" dirty="0"/>
                  <a:t> </a:t>
                </a:r>
                <a:r>
                  <a:rPr lang="en-US" spc="-15" dirty="0"/>
                  <a:t>mus</a:t>
                </a:r>
                <a:r>
                  <a:rPr lang="en-US" spc="-5" dirty="0"/>
                  <a:t>t </a:t>
                </a:r>
                <a:r>
                  <a:rPr lang="en-US" spc="-10" dirty="0"/>
                  <a:t>b</a:t>
                </a:r>
                <a:r>
                  <a:rPr lang="en-US" spc="-5" dirty="0"/>
                  <a:t>e </a:t>
                </a:r>
                <a:r>
                  <a:rPr lang="en-US" spc="-10" dirty="0"/>
                  <a:t>close</a:t>
                </a:r>
                <a:r>
                  <a:rPr lang="en-US" spc="-5" dirty="0"/>
                  <a:t>r </a:t>
                </a:r>
                <a:r>
                  <a:rPr lang="en-US" spc="-10" dirty="0"/>
                  <a:t>t</a:t>
                </a:r>
                <a:r>
                  <a:rPr lang="en-US" spc="-5" dirty="0"/>
                  <a:t>o </a:t>
                </a:r>
                <a:r>
                  <a:rPr lang="en-US" spc="-10" dirty="0"/>
                  <a:t>th</a:t>
                </a:r>
                <a:r>
                  <a:rPr lang="en-US" spc="-5" dirty="0"/>
                  <a:t>e </a:t>
                </a:r>
                <a:r>
                  <a:rPr lang="en-US" spc="-10" dirty="0"/>
                  <a:t>linebacke</a:t>
                </a:r>
                <a:r>
                  <a:rPr lang="en-US" spc="-5" dirty="0"/>
                  <a:t>r</a:t>
                </a:r>
                <a:r>
                  <a:rPr lang="en-US" dirty="0"/>
                  <a:t> </a:t>
                </a:r>
                <a:r>
                  <a:rPr lang="en-US" spc="-10" dirty="0"/>
                  <a:t>tha</a:t>
                </a:r>
                <a:r>
                  <a:rPr lang="en-US" spc="-5" dirty="0"/>
                  <a:t>n </a:t>
                </a:r>
                <a:r>
                  <a:rPr lang="en-US" spc="-10" dirty="0"/>
                  <a:t>th</a:t>
                </a:r>
                <a:r>
                  <a:rPr lang="en-US" spc="-5" dirty="0"/>
                  <a:t>e </a:t>
                </a:r>
                <a:r>
                  <a:rPr lang="en-US" spc="-10" dirty="0"/>
                  <a:t>ballerina.</a:t>
                </a:r>
                <a:endParaRPr lang="en-US" dirty="0"/>
              </a:p>
              <a:p>
                <a:pPr marL="0" marR="5080" indent="0" algn="just">
                  <a:lnSpc>
                    <a:spcPct val="100000"/>
                  </a:lnSpc>
                  <a:buNone/>
                </a:pPr>
                <a:endParaRPr lang="en-US" dirty="0">
                  <a:solidFill>
                    <a:schemeClr val="tx1"/>
                  </a:solidFill>
                </a:endParaRPr>
              </a:p>
            </p:txBody>
          </p:sp>
        </mc:Choice>
        <mc:Fallback>
          <p:sp>
            <p:nvSpPr>
              <p:cNvPr id="3" name="Content Placeholder 2">
                <a:extLst>
                  <a:ext uri="{FF2B5EF4-FFF2-40B4-BE49-F238E27FC236}">
                    <a16:creationId xmlns="" xmlns:a16="http://schemas.microsoft.com/office/drawing/2014/main"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1174767" cy="4605130"/>
              </a:xfrm>
              <a:blipFill rotWithShape="0">
                <a:blip r:embed="rId2"/>
                <a:stretch>
                  <a:fillRect l="-654" t="-927" r="-382"/>
                </a:stretch>
              </a:blipFill>
            </p:spPr>
            <p:txBody>
              <a:bodyPr/>
              <a:lstStyle/>
              <a:p>
                <a:r>
                  <a:rPr lang="en-US">
                    <a:noFill/>
                  </a:rPr>
                  <a:t> </a:t>
                </a:r>
              </a:p>
            </p:txBody>
          </p:sp>
        </mc:Fallback>
      </mc:AlternateContent>
      <p:pic>
        <p:nvPicPr>
          <p:cNvPr id="6" name="Picture 2" descr="An illustration shows a ballerina and a Green Bay Packers linebacker on either end of a see saw with the balance point nearer the linebacker, all placed above an x axis. An x axis has the points 0, x subscript 1, x bar, and x subscript 2 labeled. The distance from x subscript 2 to x bar is labeled d subscript 1. The distance from x bar to x subscript 2 is labeled d subscript 2. At point x bar is a triangular balance point for a horizontal plank from x subscript 1 to x subscript 2. On the plank at x subscript 1 is a ballerina labeled m subscript 1. On the plank at x subscript 2 is a Green Bay Packers linebacker labeled m subscript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53295" y="4339833"/>
            <a:ext cx="6396435" cy="2273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233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8.4  Center of </a:t>
            </a:r>
            <a:r>
              <a:rPr lang="en-US" sz="3100" dirty="0"/>
              <a:t>Mass </a:t>
            </a:r>
            <a:r>
              <a:rPr lang="en-US" sz="3100" dirty="0" smtClean="0"/>
              <a:t>(2 </a:t>
            </a:r>
            <a:r>
              <a:rPr lang="en-US" sz="3100" dirty="0"/>
              <a:t>of 27)</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12700" marR="5080" indent="0" algn="just">
                  <a:lnSpc>
                    <a:spcPct val="100000"/>
                  </a:lnSpc>
                  <a:buNone/>
                </a:pPr>
                <a:r>
                  <a:rPr lang="en-US" spc="-15" dirty="0">
                    <a:solidFill>
                      <a:schemeClr val="tx1"/>
                    </a:solidFill>
                  </a:rPr>
                  <a:t>A</a:t>
                </a:r>
                <a:r>
                  <a:rPr lang="en-US" spc="-5" dirty="0">
                    <a:solidFill>
                      <a:schemeClr val="tx1"/>
                    </a:solidFill>
                  </a:rPr>
                  <a:t>s</a:t>
                </a:r>
                <a:r>
                  <a:rPr lang="en-US" dirty="0">
                    <a:solidFill>
                      <a:schemeClr val="tx1"/>
                    </a:solidFill>
                  </a:rPr>
                  <a:t> </a:t>
                </a:r>
                <a:r>
                  <a:rPr lang="en-US" spc="-125" dirty="0">
                    <a:solidFill>
                      <a:schemeClr val="tx1"/>
                    </a:solidFill>
                  </a:rPr>
                  <a:t> </a:t>
                </a:r>
                <a:r>
                  <a:rPr lang="en-US" spc="-10" dirty="0">
                    <a:solidFill>
                      <a:schemeClr val="tx1"/>
                    </a:solidFill>
                  </a:rPr>
                  <a:t>Archimede</a:t>
                </a:r>
                <a:r>
                  <a:rPr lang="en-US" spc="-5" dirty="0">
                    <a:solidFill>
                      <a:schemeClr val="tx1"/>
                    </a:solidFill>
                  </a:rPr>
                  <a:t>s</a:t>
                </a:r>
                <a:r>
                  <a:rPr lang="en-US" dirty="0">
                    <a:solidFill>
                      <a:schemeClr val="tx1"/>
                    </a:solidFill>
                  </a:rPr>
                  <a:t> </a:t>
                </a:r>
                <a:r>
                  <a:rPr lang="en-US" spc="-125" dirty="0">
                    <a:solidFill>
                      <a:schemeClr val="tx1"/>
                    </a:solidFill>
                  </a:rPr>
                  <a:t> </a:t>
                </a:r>
                <a:r>
                  <a:rPr lang="en-US" spc="-10" dirty="0">
                    <a:solidFill>
                      <a:schemeClr val="tx1"/>
                    </a:solidFill>
                  </a:rPr>
                  <a:t>realize</a:t>
                </a:r>
                <a:r>
                  <a:rPr lang="en-US" spc="-5" dirty="0">
                    <a:solidFill>
                      <a:schemeClr val="tx1"/>
                    </a:solidFill>
                  </a:rPr>
                  <a:t>d</a:t>
                </a:r>
                <a:r>
                  <a:rPr lang="en-US" dirty="0">
                    <a:solidFill>
                      <a:schemeClr val="tx1"/>
                    </a:solidFill>
                  </a:rPr>
                  <a:t> </a:t>
                </a:r>
                <a:r>
                  <a:rPr lang="en-US" spc="-125" dirty="0">
                    <a:solidFill>
                      <a:schemeClr val="tx1"/>
                    </a:solidFill>
                  </a:rPr>
                  <a:t> </a:t>
                </a:r>
                <a:r>
                  <a:rPr lang="en-US" spc="-10" dirty="0">
                    <a:solidFill>
                      <a:schemeClr val="tx1"/>
                    </a:solidFill>
                  </a:rPr>
                  <a:t>ove</a:t>
                </a:r>
                <a:r>
                  <a:rPr lang="en-US" spc="-5" dirty="0">
                    <a:solidFill>
                      <a:schemeClr val="tx1"/>
                    </a:solidFill>
                  </a:rPr>
                  <a:t>r</a:t>
                </a:r>
                <a:r>
                  <a:rPr lang="en-US" dirty="0">
                    <a:solidFill>
                      <a:schemeClr val="tx1"/>
                    </a:solidFill>
                  </a:rPr>
                  <a:t> </a:t>
                </a:r>
                <a:r>
                  <a:rPr lang="en-US" spc="-125" dirty="0">
                    <a:solidFill>
                      <a:schemeClr val="tx1"/>
                    </a:solidFill>
                  </a:rPr>
                  <a:t> </a:t>
                </a:r>
                <a:r>
                  <a:rPr lang="en-US" spc="-10" dirty="0">
                    <a:solidFill>
                      <a:schemeClr val="tx1"/>
                    </a:solidFill>
                  </a:rPr>
                  <a:t>200</a:t>
                </a:r>
                <a:r>
                  <a:rPr lang="en-US" spc="-5" dirty="0">
                    <a:solidFill>
                      <a:schemeClr val="tx1"/>
                    </a:solidFill>
                  </a:rPr>
                  <a:t>0</a:t>
                </a:r>
                <a:r>
                  <a:rPr lang="en-US" dirty="0">
                    <a:solidFill>
                      <a:schemeClr val="tx1"/>
                    </a:solidFill>
                  </a:rPr>
                  <a:t> </a:t>
                </a:r>
                <a:r>
                  <a:rPr lang="en-US" spc="-125" dirty="0">
                    <a:solidFill>
                      <a:schemeClr val="tx1"/>
                    </a:solidFill>
                  </a:rPr>
                  <a:t> </a:t>
                </a:r>
                <a:r>
                  <a:rPr lang="en-US" spc="-10" dirty="0">
                    <a:solidFill>
                      <a:schemeClr val="tx1"/>
                    </a:solidFill>
                  </a:rPr>
                  <a:t>year</a:t>
                </a:r>
                <a:r>
                  <a:rPr lang="en-US" spc="-5" dirty="0">
                    <a:solidFill>
                      <a:schemeClr val="tx1"/>
                    </a:solidFill>
                  </a:rPr>
                  <a:t>s</a:t>
                </a:r>
                <a:r>
                  <a:rPr lang="en-US" dirty="0">
                    <a:solidFill>
                      <a:schemeClr val="tx1"/>
                    </a:solidFill>
                  </a:rPr>
                  <a:t> </a:t>
                </a:r>
                <a:r>
                  <a:rPr lang="en-US" spc="-125" dirty="0">
                    <a:solidFill>
                      <a:schemeClr val="tx1"/>
                    </a:solidFill>
                  </a:rPr>
                  <a:t> </a:t>
                </a:r>
                <a:r>
                  <a:rPr lang="en-US" spc="-10" dirty="0">
                    <a:solidFill>
                      <a:schemeClr val="tx1"/>
                    </a:solidFill>
                  </a:rPr>
                  <a:t>ago</a:t>
                </a:r>
                <a:r>
                  <a:rPr lang="en-US" spc="-5" dirty="0">
                    <a:solidFill>
                      <a:schemeClr val="tx1"/>
                    </a:solidFill>
                  </a:rPr>
                  <a:t>,</a:t>
                </a:r>
                <a:r>
                  <a:rPr lang="en-US" dirty="0">
                    <a:solidFill>
                      <a:schemeClr val="tx1"/>
                    </a:solidFill>
                  </a:rPr>
                  <a:t> </a:t>
                </a:r>
                <a:r>
                  <a:rPr lang="en-US" spc="-125" dirty="0">
                    <a:solidFill>
                      <a:schemeClr val="tx1"/>
                    </a:solidFill>
                  </a:rPr>
                  <a:t> </a:t>
                </a:r>
                <a:r>
                  <a:rPr lang="en-US" spc="-10" dirty="0">
                    <a:solidFill>
                      <a:schemeClr val="tx1"/>
                    </a:solidFill>
                  </a:rPr>
                  <a:t>i</a:t>
                </a:r>
                <a:r>
                  <a:rPr lang="en-US" spc="-5" dirty="0">
                    <a:solidFill>
                      <a:schemeClr val="tx1"/>
                    </a:solidFill>
                  </a:rPr>
                  <a:t>f</a:t>
                </a:r>
                <a:r>
                  <a:rPr lang="en-US" spc="120" dirty="0">
                    <a:solidFill>
                      <a:schemeClr val="tx1"/>
                    </a:solidFill>
                  </a:rPr>
                  <a:t> </a:t>
                </a:r>
                <a:r>
                  <a:rPr lang="en-US" spc="-10" dirty="0">
                    <a:solidFill>
                      <a:schemeClr val="tx1"/>
                    </a:solidFill>
                  </a:rPr>
                  <a:t>tw</a:t>
                </a:r>
                <a:r>
                  <a:rPr lang="en-US" spc="-5" dirty="0">
                    <a:solidFill>
                      <a:schemeClr val="tx1"/>
                    </a:solidFill>
                  </a:rPr>
                  <a:t>o</a:t>
                </a:r>
                <a:r>
                  <a:rPr lang="en-US" dirty="0">
                    <a:solidFill>
                      <a:schemeClr val="tx1"/>
                    </a:solidFill>
                  </a:rPr>
                  <a:t> </a:t>
                </a:r>
                <a:r>
                  <a:rPr lang="en-US" spc="-125" dirty="0">
                    <a:solidFill>
                      <a:schemeClr val="tx1"/>
                    </a:solidFill>
                  </a:rPr>
                  <a:t> </a:t>
                </a:r>
                <a:r>
                  <a:rPr lang="en-US" spc="-10" dirty="0">
                    <a:solidFill>
                      <a:schemeClr val="tx1"/>
                    </a:solidFill>
                  </a:rPr>
                  <a:t>object</a:t>
                </a:r>
                <a:r>
                  <a:rPr lang="en-US" spc="-5" dirty="0">
                    <a:solidFill>
                      <a:schemeClr val="tx1"/>
                    </a:solidFill>
                  </a:rPr>
                  <a:t>s</a:t>
                </a:r>
                <a:r>
                  <a:rPr lang="en-US" dirty="0">
                    <a:solidFill>
                      <a:schemeClr val="tx1"/>
                    </a:solidFill>
                  </a:rPr>
                  <a:t> </a:t>
                </a:r>
                <a:r>
                  <a:rPr lang="en-US" spc="-125" dirty="0">
                    <a:solidFill>
                      <a:schemeClr val="tx1"/>
                    </a:solidFill>
                  </a:rPr>
                  <a:t> </a:t>
                </a:r>
                <a:r>
                  <a:rPr lang="en-US" spc="-10" dirty="0">
                    <a:solidFill>
                      <a:schemeClr val="tx1"/>
                    </a:solidFill>
                  </a:rPr>
                  <a:t>balanc</a:t>
                </a:r>
                <a:r>
                  <a:rPr lang="en-US" spc="-5" dirty="0">
                    <a:solidFill>
                      <a:schemeClr val="tx1"/>
                    </a:solidFill>
                  </a:rPr>
                  <a:t>e</a:t>
                </a:r>
                <a:r>
                  <a:rPr lang="en-US" dirty="0">
                    <a:solidFill>
                      <a:schemeClr val="tx1"/>
                    </a:solidFill>
                  </a:rPr>
                  <a:t> </a:t>
                </a:r>
                <a:r>
                  <a:rPr lang="en-US" spc="-125" dirty="0">
                    <a:solidFill>
                      <a:schemeClr val="tx1"/>
                    </a:solidFill>
                  </a:rPr>
                  <a:t> </a:t>
                </a:r>
                <a:r>
                  <a:rPr lang="en-US" spc="-10" dirty="0">
                    <a:solidFill>
                      <a:schemeClr val="tx1"/>
                    </a:solidFill>
                  </a:rPr>
                  <a:t>o</a:t>
                </a:r>
                <a:r>
                  <a:rPr lang="en-US" spc="-5" dirty="0">
                    <a:solidFill>
                      <a:schemeClr val="tx1"/>
                    </a:solidFill>
                  </a:rPr>
                  <a:t>n</a:t>
                </a:r>
                <a:r>
                  <a:rPr lang="en-US" dirty="0">
                    <a:solidFill>
                      <a:schemeClr val="tx1"/>
                    </a:solidFill>
                  </a:rPr>
                  <a:t> </a:t>
                </a:r>
                <a:r>
                  <a:rPr lang="en-US" spc="-125" dirty="0">
                    <a:solidFill>
                      <a:schemeClr val="tx1"/>
                    </a:solidFill>
                  </a:rPr>
                  <a:t> </a:t>
                </a:r>
                <a:r>
                  <a:rPr lang="en-US" spc="-10" dirty="0">
                    <a:solidFill>
                      <a:schemeClr val="tx1"/>
                    </a:solidFill>
                  </a:rPr>
                  <a:t>opposite side</a:t>
                </a:r>
                <a:r>
                  <a:rPr lang="en-US" spc="-5" dirty="0">
                    <a:solidFill>
                      <a:schemeClr val="tx1"/>
                    </a:solidFill>
                  </a:rPr>
                  <a:t>s</a:t>
                </a:r>
                <a:r>
                  <a:rPr lang="en-US" spc="5" dirty="0">
                    <a:solidFill>
                      <a:schemeClr val="tx1"/>
                    </a:solidFill>
                  </a:rPr>
                  <a:t> </a:t>
                </a:r>
                <a:r>
                  <a:rPr lang="en-US" spc="-10" dirty="0">
                    <a:solidFill>
                      <a:schemeClr val="tx1"/>
                    </a:solidFill>
                  </a:rPr>
                  <a:t>o</a:t>
                </a:r>
                <a:r>
                  <a:rPr lang="en-US" spc="-5" dirty="0">
                    <a:solidFill>
                      <a:schemeClr val="tx1"/>
                    </a:solidFill>
                  </a:rPr>
                  <a:t>f</a:t>
                </a:r>
                <a:r>
                  <a:rPr lang="en-US" spc="5" dirty="0">
                    <a:solidFill>
                      <a:schemeClr val="tx1"/>
                    </a:solidFill>
                  </a:rPr>
                  <a:t> </a:t>
                </a:r>
                <a:r>
                  <a:rPr lang="en-US" spc="-5" dirty="0">
                    <a:solidFill>
                      <a:schemeClr val="tx1"/>
                    </a:solidFill>
                  </a:rPr>
                  <a:t>a</a:t>
                </a:r>
                <a:r>
                  <a:rPr lang="en-US" spc="5" dirty="0">
                    <a:solidFill>
                      <a:schemeClr val="tx1"/>
                    </a:solidFill>
                  </a:rPr>
                  <a:t> </a:t>
                </a:r>
                <a:r>
                  <a:rPr lang="en-US" spc="-5" dirty="0">
                    <a:solidFill>
                      <a:schemeClr val="tx1"/>
                    </a:solidFill>
                  </a:rPr>
                  <a:t>l</a:t>
                </a:r>
                <a:r>
                  <a:rPr lang="en-US" spc="-10" dirty="0">
                    <a:solidFill>
                      <a:schemeClr val="tx1"/>
                    </a:solidFill>
                  </a:rPr>
                  <a:t>ever</a:t>
                </a:r>
                <a:r>
                  <a:rPr lang="en-US" spc="-5" dirty="0">
                    <a:solidFill>
                      <a:schemeClr val="tx1"/>
                    </a:solidFill>
                  </a:rPr>
                  <a:t>,</a:t>
                </a:r>
                <a:r>
                  <a:rPr lang="en-US" spc="5" dirty="0">
                    <a:solidFill>
                      <a:schemeClr val="tx1"/>
                    </a:solidFill>
                  </a:rPr>
                  <a:t> </a:t>
                </a:r>
                <a:r>
                  <a:rPr lang="en-US" spc="-5" dirty="0">
                    <a:solidFill>
                      <a:schemeClr val="tx1"/>
                    </a:solidFill>
                  </a:rPr>
                  <a:t>t</a:t>
                </a:r>
                <a:r>
                  <a:rPr lang="en-US" spc="-10" dirty="0">
                    <a:solidFill>
                      <a:schemeClr val="tx1"/>
                    </a:solidFill>
                  </a:rPr>
                  <a:t>he</a:t>
                </a:r>
                <a:r>
                  <a:rPr lang="en-US" spc="-5" dirty="0">
                    <a:solidFill>
                      <a:schemeClr val="tx1"/>
                    </a:solidFill>
                  </a:rPr>
                  <a:t>n</a:t>
                </a:r>
                <a:r>
                  <a:rPr lang="en-US" spc="5" dirty="0">
                    <a:solidFill>
                      <a:schemeClr val="tx1"/>
                    </a:solidFill>
                  </a:rPr>
                  <a:t> </a:t>
                </a:r>
                <a:r>
                  <a:rPr lang="en-US" spc="-10" dirty="0">
                    <a:solidFill>
                      <a:schemeClr val="tx1"/>
                    </a:solidFill>
                  </a:rPr>
                  <a:t>th</a:t>
                </a:r>
                <a:r>
                  <a:rPr lang="en-US" spc="-5" dirty="0">
                    <a:solidFill>
                      <a:schemeClr val="tx1"/>
                    </a:solidFill>
                  </a:rPr>
                  <a:t>e</a:t>
                </a:r>
                <a:r>
                  <a:rPr lang="en-US" spc="5" dirty="0">
                    <a:solidFill>
                      <a:schemeClr val="tx1"/>
                    </a:solidFill>
                  </a:rPr>
                  <a:t> </a:t>
                </a:r>
                <a:r>
                  <a:rPr lang="en-US" spc="-15" dirty="0">
                    <a:solidFill>
                      <a:schemeClr val="tx1"/>
                    </a:solidFill>
                  </a:rPr>
                  <a:t>mas</a:t>
                </a:r>
                <a:r>
                  <a:rPr lang="en-US" spc="-5" dirty="0">
                    <a:solidFill>
                      <a:schemeClr val="tx1"/>
                    </a:solidFill>
                  </a:rPr>
                  <a:t>s</a:t>
                </a:r>
                <a:r>
                  <a:rPr lang="en-US" spc="5" dirty="0">
                    <a:solidFill>
                      <a:schemeClr val="tx1"/>
                    </a:solidFill>
                  </a:rPr>
                  <a:t> </a:t>
                </a:r>
                <a:r>
                  <a:rPr lang="en-US" spc="-10" dirty="0">
                    <a:solidFill>
                      <a:schemeClr val="tx1"/>
                    </a:solidFill>
                  </a:rPr>
                  <a:t>o</a:t>
                </a:r>
                <a:r>
                  <a:rPr lang="en-US" spc="-5" dirty="0">
                    <a:solidFill>
                      <a:schemeClr val="tx1"/>
                    </a:solidFill>
                  </a:rPr>
                  <a:t>f</a:t>
                </a:r>
                <a:r>
                  <a:rPr lang="en-US" spc="5" dirty="0">
                    <a:solidFill>
                      <a:schemeClr val="tx1"/>
                    </a:solidFill>
                  </a:rPr>
                  <a:t> </a:t>
                </a:r>
                <a:r>
                  <a:rPr lang="en-US" spc="-10" dirty="0">
                    <a:solidFill>
                      <a:schemeClr val="tx1"/>
                    </a:solidFill>
                  </a:rPr>
                  <a:t>eac</a:t>
                </a:r>
                <a:r>
                  <a:rPr lang="en-US" spc="-5" dirty="0">
                    <a:solidFill>
                      <a:schemeClr val="tx1"/>
                    </a:solidFill>
                  </a:rPr>
                  <a:t>h</a:t>
                </a:r>
                <a:r>
                  <a:rPr lang="en-US" spc="5" dirty="0">
                    <a:solidFill>
                      <a:schemeClr val="tx1"/>
                    </a:solidFill>
                  </a:rPr>
                  <a:t> </a:t>
                </a:r>
                <a:r>
                  <a:rPr lang="en-US" spc="-10" dirty="0">
                    <a:solidFill>
                      <a:schemeClr val="tx1"/>
                    </a:solidFill>
                  </a:rPr>
                  <a:t>objec</a:t>
                </a:r>
                <a:r>
                  <a:rPr lang="en-US" spc="-5" dirty="0">
                    <a:solidFill>
                      <a:schemeClr val="tx1"/>
                    </a:solidFill>
                  </a:rPr>
                  <a:t>t</a:t>
                </a:r>
                <a:r>
                  <a:rPr lang="en-US" spc="5" dirty="0">
                    <a:solidFill>
                      <a:schemeClr val="tx1"/>
                    </a:solidFill>
                  </a:rPr>
                  <a:t> </a:t>
                </a:r>
                <a:r>
                  <a:rPr lang="en-US" spc="-10" dirty="0">
                    <a:solidFill>
                      <a:schemeClr val="tx1"/>
                    </a:solidFill>
                  </a:rPr>
                  <a:t>time</a:t>
                </a:r>
                <a:r>
                  <a:rPr lang="en-US" spc="-5" dirty="0">
                    <a:solidFill>
                      <a:schemeClr val="tx1"/>
                    </a:solidFill>
                  </a:rPr>
                  <a:t>s</a:t>
                </a:r>
                <a:r>
                  <a:rPr lang="en-US" spc="5" dirty="0">
                    <a:solidFill>
                      <a:schemeClr val="tx1"/>
                    </a:solidFill>
                  </a:rPr>
                  <a:t> </a:t>
                </a:r>
                <a:r>
                  <a:rPr lang="en-US" spc="-10" dirty="0">
                    <a:solidFill>
                      <a:schemeClr val="tx1"/>
                    </a:solidFill>
                  </a:rPr>
                  <a:t>it</a:t>
                </a:r>
                <a:r>
                  <a:rPr lang="en-US" spc="-5" dirty="0">
                    <a:solidFill>
                      <a:schemeClr val="tx1"/>
                    </a:solidFill>
                  </a:rPr>
                  <a:t>s</a:t>
                </a:r>
                <a:r>
                  <a:rPr lang="en-US" spc="5" dirty="0">
                    <a:solidFill>
                      <a:schemeClr val="tx1"/>
                    </a:solidFill>
                  </a:rPr>
                  <a:t> </a:t>
                </a:r>
                <a:r>
                  <a:rPr lang="en-US" spc="-10" dirty="0">
                    <a:solidFill>
                      <a:schemeClr val="tx1"/>
                    </a:solidFill>
                  </a:rPr>
                  <a:t>distanc</a:t>
                </a:r>
                <a:r>
                  <a:rPr lang="en-US" spc="-5" dirty="0">
                    <a:solidFill>
                      <a:schemeClr val="tx1"/>
                    </a:solidFill>
                  </a:rPr>
                  <a:t>e</a:t>
                </a:r>
                <a:r>
                  <a:rPr lang="en-US" spc="5" dirty="0">
                    <a:solidFill>
                      <a:schemeClr val="tx1"/>
                    </a:solidFill>
                  </a:rPr>
                  <a:t> </a:t>
                </a:r>
                <a:r>
                  <a:rPr lang="en-US" spc="-10" dirty="0">
                    <a:solidFill>
                      <a:schemeClr val="tx1"/>
                    </a:solidFill>
                  </a:rPr>
                  <a:t>t</a:t>
                </a:r>
                <a:r>
                  <a:rPr lang="en-US" spc="-5" dirty="0">
                    <a:solidFill>
                      <a:schemeClr val="tx1"/>
                    </a:solidFill>
                  </a:rPr>
                  <a:t>o</a:t>
                </a:r>
                <a:r>
                  <a:rPr lang="en-US" spc="5" dirty="0">
                    <a:solidFill>
                      <a:schemeClr val="tx1"/>
                    </a:solidFill>
                  </a:rPr>
                  <a:t> </a:t>
                </a:r>
                <a:r>
                  <a:rPr lang="en-US" spc="-10" dirty="0">
                    <a:solidFill>
                      <a:schemeClr val="tx1"/>
                    </a:solidFill>
                  </a:rPr>
                  <a:t>th</a:t>
                </a:r>
                <a:r>
                  <a:rPr lang="en-US" spc="-5" dirty="0">
                    <a:solidFill>
                      <a:schemeClr val="tx1"/>
                    </a:solidFill>
                  </a:rPr>
                  <a:t>e</a:t>
                </a:r>
                <a:r>
                  <a:rPr lang="en-US" spc="5" dirty="0">
                    <a:solidFill>
                      <a:schemeClr val="tx1"/>
                    </a:solidFill>
                  </a:rPr>
                  <a:t> </a:t>
                </a:r>
                <a:r>
                  <a:rPr lang="en-US" spc="-10" dirty="0">
                    <a:solidFill>
                      <a:schemeClr val="tx1"/>
                    </a:solidFill>
                  </a:rPr>
                  <a:t>balanc</a:t>
                </a:r>
                <a:r>
                  <a:rPr lang="en-US" spc="-5" dirty="0">
                    <a:solidFill>
                      <a:schemeClr val="tx1"/>
                    </a:solidFill>
                  </a:rPr>
                  <a:t>e</a:t>
                </a:r>
                <a:r>
                  <a:rPr lang="en-US" spc="5" dirty="0">
                    <a:solidFill>
                      <a:schemeClr val="tx1"/>
                    </a:solidFill>
                  </a:rPr>
                  <a:t> </a:t>
                </a:r>
                <a:r>
                  <a:rPr lang="en-US" spc="-10" dirty="0">
                    <a:solidFill>
                      <a:schemeClr val="tx1"/>
                    </a:solidFill>
                  </a:rPr>
                  <a:t>poin</a:t>
                </a:r>
                <a:r>
                  <a:rPr lang="en-US" spc="-5" dirty="0">
                    <a:solidFill>
                      <a:schemeClr val="tx1"/>
                    </a:solidFill>
                  </a:rPr>
                  <a:t>t</a:t>
                </a:r>
                <a:r>
                  <a:rPr lang="en-US" spc="5" dirty="0">
                    <a:solidFill>
                      <a:schemeClr val="tx1"/>
                    </a:solidFill>
                  </a:rPr>
                  <a:t> </a:t>
                </a:r>
                <a:r>
                  <a:rPr lang="en-US" spc="-10" dirty="0">
                    <a:solidFill>
                      <a:schemeClr val="tx1"/>
                    </a:solidFill>
                  </a:rPr>
                  <a:t>must b</a:t>
                </a:r>
                <a:r>
                  <a:rPr lang="en-US" spc="-5" dirty="0">
                    <a:solidFill>
                      <a:schemeClr val="tx1"/>
                    </a:solidFill>
                  </a:rPr>
                  <a:t>e</a:t>
                </a:r>
                <a:r>
                  <a:rPr lang="en-US" spc="-10" dirty="0">
                    <a:solidFill>
                      <a:schemeClr val="tx1"/>
                    </a:solidFill>
                  </a:rPr>
                  <a:t> equal</a:t>
                </a:r>
                <a:r>
                  <a:rPr lang="en-US" spc="-5" dirty="0">
                    <a:solidFill>
                      <a:schemeClr val="tx1"/>
                    </a:solidFill>
                  </a:rPr>
                  <a:t>. In</a:t>
                </a:r>
                <a:r>
                  <a:rPr lang="en-US" spc="-10" dirty="0">
                    <a:solidFill>
                      <a:schemeClr val="tx1"/>
                    </a:solidFill>
                  </a:rPr>
                  <a:t> </a:t>
                </a:r>
                <a:r>
                  <a:rPr lang="en-US" spc="-5" dirty="0">
                    <a:solidFill>
                      <a:schemeClr val="tx1"/>
                    </a:solidFill>
                  </a:rPr>
                  <a:t>t</a:t>
                </a:r>
                <a:r>
                  <a:rPr lang="en-US" spc="-10" dirty="0">
                    <a:solidFill>
                      <a:schemeClr val="tx1"/>
                    </a:solidFill>
                  </a:rPr>
                  <a:t>hi</a:t>
                </a:r>
                <a:r>
                  <a:rPr lang="en-US" spc="-5" dirty="0">
                    <a:solidFill>
                      <a:schemeClr val="tx1"/>
                    </a:solidFill>
                  </a:rPr>
                  <a:t>s</a:t>
                </a:r>
                <a:r>
                  <a:rPr lang="en-US" spc="-10" dirty="0">
                    <a:solidFill>
                      <a:schemeClr val="tx1"/>
                    </a:solidFill>
                  </a:rPr>
                  <a:t> case</a:t>
                </a:r>
                <a:r>
                  <a:rPr lang="en-US" spc="-5" dirty="0">
                    <a:solidFill>
                      <a:schemeClr val="tx1"/>
                    </a:solidFill>
                  </a:rPr>
                  <a:t>, </a:t>
                </a:r>
                <a:r>
                  <a:rPr lang="en-US" i="1" spc="45" dirty="0">
                    <a:solidFill>
                      <a:schemeClr val="tx1"/>
                    </a:solidFill>
                  </a:rPr>
                  <a:t>m</a:t>
                </a:r>
                <a:r>
                  <a:rPr lang="en-US" spc="67" baseline="-25000" dirty="0">
                    <a:solidFill>
                      <a:schemeClr val="tx1"/>
                    </a:solidFill>
                  </a:rPr>
                  <a:t>1</a:t>
                </a:r>
                <a:r>
                  <a:rPr lang="en-US" i="1" spc="-10" dirty="0">
                    <a:solidFill>
                      <a:schemeClr val="tx1"/>
                    </a:solidFill>
                  </a:rPr>
                  <a:t>d</a:t>
                </a:r>
                <a:r>
                  <a:rPr lang="en-US" baseline="-25000" dirty="0">
                    <a:solidFill>
                      <a:schemeClr val="tx1"/>
                    </a:solidFill>
                  </a:rPr>
                  <a:t>1</a:t>
                </a:r>
                <a:r>
                  <a:rPr lang="en-US" baseline="-11111" dirty="0">
                    <a:solidFill>
                      <a:schemeClr val="tx1"/>
                    </a:solidFill>
                  </a:rPr>
                  <a:t> </a:t>
                </a:r>
                <a:r>
                  <a:rPr lang="en-US" spc="-75" baseline="-11111" dirty="0">
                    <a:solidFill>
                      <a:schemeClr val="tx1"/>
                    </a:solidFill>
                  </a:rPr>
                  <a:t> </a:t>
                </a:r>
                <a:r>
                  <a:rPr lang="en-US" spc="-25" dirty="0">
                    <a:solidFill>
                      <a:schemeClr val="tx1"/>
                    </a:solidFill>
                  </a:rPr>
                  <a:t>=</a:t>
                </a:r>
                <a:r>
                  <a:rPr lang="en-US" spc="-40" dirty="0">
                    <a:solidFill>
                      <a:schemeClr val="tx1"/>
                    </a:solidFill>
                  </a:rPr>
                  <a:t> </a:t>
                </a:r>
                <a:r>
                  <a:rPr lang="en-US" i="1" spc="45" dirty="0">
                    <a:solidFill>
                      <a:schemeClr val="tx1"/>
                    </a:solidFill>
                  </a:rPr>
                  <a:t>m</a:t>
                </a:r>
                <a:r>
                  <a:rPr lang="en-US" spc="67" baseline="-25000" dirty="0">
                    <a:solidFill>
                      <a:schemeClr val="tx1"/>
                    </a:solidFill>
                  </a:rPr>
                  <a:t>2</a:t>
                </a:r>
                <a:r>
                  <a:rPr lang="en-US" i="1" spc="-10" dirty="0">
                    <a:solidFill>
                      <a:schemeClr val="tx1"/>
                    </a:solidFill>
                  </a:rPr>
                  <a:t>d</a:t>
                </a:r>
                <a:r>
                  <a:rPr lang="en-US" spc="67" baseline="-25000" dirty="0">
                    <a:solidFill>
                      <a:schemeClr val="tx1"/>
                    </a:solidFill>
                  </a:rPr>
                  <a:t>2</a:t>
                </a:r>
                <a:r>
                  <a:rPr lang="en-US" spc="-5" dirty="0">
                    <a:solidFill>
                      <a:schemeClr val="tx1"/>
                    </a:solidFill>
                  </a:rPr>
                  <a:t>.</a:t>
                </a:r>
                <a:r>
                  <a:rPr lang="en-US" spc="-10" dirty="0">
                    <a:solidFill>
                      <a:schemeClr val="tx1"/>
                    </a:solidFill>
                  </a:rPr>
                  <a:t> </a:t>
                </a:r>
                <a:r>
                  <a:rPr lang="en-US" spc="-5" dirty="0">
                    <a:solidFill>
                      <a:schemeClr val="tx1"/>
                    </a:solidFill>
                  </a:rPr>
                  <a:t>If</a:t>
                </a:r>
                <a:r>
                  <a:rPr lang="en-US" spc="-10" dirty="0">
                    <a:solidFill>
                      <a:schemeClr val="tx1"/>
                    </a:solidFill>
                  </a:rPr>
                  <a:t> </a:t>
                </a:r>
                <a:r>
                  <a:rPr lang="en-US" spc="-15" dirty="0">
                    <a:solidFill>
                      <a:schemeClr val="tx1"/>
                    </a:solidFill>
                  </a:rPr>
                  <a:t>w</a:t>
                </a:r>
                <a:r>
                  <a:rPr lang="en-US" spc="-5" dirty="0">
                    <a:solidFill>
                      <a:schemeClr val="tx1"/>
                    </a:solidFill>
                  </a:rPr>
                  <a:t>e</a:t>
                </a:r>
                <a:r>
                  <a:rPr lang="en-US" spc="-10" dirty="0">
                    <a:solidFill>
                      <a:schemeClr val="tx1"/>
                    </a:solidFill>
                  </a:rPr>
                  <a:t> us</a:t>
                </a:r>
                <a:r>
                  <a:rPr lang="en-US" spc="-5" dirty="0">
                    <a:solidFill>
                      <a:schemeClr val="tx1"/>
                    </a:solidFill>
                  </a:rPr>
                  <a:t>e</a:t>
                </a:r>
                <a:r>
                  <a:rPr lang="en-US" spc="-10" dirty="0">
                    <a:solidFill>
                      <a:schemeClr val="tx1"/>
                    </a:solidFill>
                  </a:rPr>
                  <a:t> th</a:t>
                </a:r>
                <a:r>
                  <a:rPr lang="en-US" spc="-5" dirty="0">
                    <a:solidFill>
                      <a:schemeClr val="tx1"/>
                    </a:solidFill>
                  </a:rPr>
                  <a:t>e</a:t>
                </a:r>
                <a:r>
                  <a:rPr lang="en-US" spc="-10" dirty="0">
                    <a:solidFill>
                      <a:schemeClr val="tx1"/>
                    </a:solidFill>
                  </a:rPr>
                  <a:t> coordinate</a:t>
                </a:r>
                <a:r>
                  <a:rPr lang="en-US" spc="-5" dirty="0">
                    <a:solidFill>
                      <a:schemeClr val="tx1"/>
                    </a:solidFill>
                  </a:rPr>
                  <a:t>s </a:t>
                </a:r>
                <a:r>
                  <a:rPr lang="en-US" spc="-10" dirty="0">
                    <a:solidFill>
                      <a:schemeClr val="tx1"/>
                    </a:solidFill>
                  </a:rPr>
                  <a:t>give</a:t>
                </a:r>
                <a:r>
                  <a:rPr lang="en-US" spc="-5" dirty="0">
                    <a:solidFill>
                      <a:schemeClr val="tx1"/>
                    </a:solidFill>
                  </a:rPr>
                  <a:t>n </a:t>
                </a:r>
                <a:r>
                  <a:rPr lang="en-US" spc="-10" dirty="0">
                    <a:solidFill>
                      <a:schemeClr val="tx1"/>
                    </a:solidFill>
                  </a:rPr>
                  <a:t>o</a:t>
                </a:r>
                <a:r>
                  <a:rPr lang="en-US" spc="-5" dirty="0">
                    <a:solidFill>
                      <a:schemeClr val="tx1"/>
                    </a:solidFill>
                  </a:rPr>
                  <a:t>n </a:t>
                </a:r>
                <a:r>
                  <a:rPr lang="en-US" spc="-10" dirty="0">
                    <a:solidFill>
                      <a:schemeClr val="tx1"/>
                    </a:solidFill>
                  </a:rPr>
                  <a:t>th</a:t>
                </a:r>
                <a:r>
                  <a:rPr lang="en-US" spc="-5" dirty="0">
                    <a:solidFill>
                      <a:schemeClr val="tx1"/>
                    </a:solidFill>
                  </a:rPr>
                  <a:t>e</a:t>
                </a:r>
                <a:r>
                  <a:rPr lang="en-US" spc="-10" dirty="0">
                    <a:solidFill>
                      <a:schemeClr val="tx1"/>
                    </a:solidFill>
                  </a:rPr>
                  <a:t> </a:t>
                </a:r>
                <a:r>
                  <a:rPr lang="en-US" spc="-15" dirty="0">
                    <a:solidFill>
                      <a:schemeClr val="tx1"/>
                    </a:solidFill>
                  </a:rPr>
                  <a:t>numbe</a:t>
                </a:r>
                <a:r>
                  <a:rPr lang="en-US" spc="-5" dirty="0">
                    <a:solidFill>
                      <a:schemeClr val="tx1"/>
                    </a:solidFill>
                  </a:rPr>
                  <a:t>r </a:t>
                </a:r>
                <a:r>
                  <a:rPr lang="en-US" spc="-10" dirty="0">
                    <a:solidFill>
                      <a:schemeClr val="tx1"/>
                    </a:solidFill>
                  </a:rPr>
                  <a:t>line, thi</a:t>
                </a:r>
                <a:r>
                  <a:rPr lang="en-US" spc="-5" dirty="0">
                    <a:solidFill>
                      <a:schemeClr val="tx1"/>
                    </a:solidFill>
                  </a:rPr>
                  <a:t>s </a:t>
                </a:r>
                <a:r>
                  <a:rPr lang="en-US" spc="-10" dirty="0">
                    <a:solidFill>
                      <a:schemeClr val="tx1"/>
                    </a:solidFill>
                  </a:rPr>
                  <a:t>becomes</a:t>
                </a:r>
                <a:endParaRPr lang="en-US" dirty="0">
                  <a:solidFill>
                    <a:schemeClr val="tx1"/>
                  </a:solidFill>
                </a:endParaRPr>
              </a:p>
              <a:p>
                <a:pPr marL="0" indent="0" algn="ctr">
                  <a:lnSpc>
                    <a:spcPct val="100000"/>
                  </a:lnSpc>
                  <a:spcBef>
                    <a:spcPts val="844"/>
                  </a:spcBef>
                  <a:buNone/>
                </a:pPr>
                <a:r>
                  <a:rPr lang="en-US" i="1" spc="45" dirty="0">
                    <a:solidFill>
                      <a:schemeClr val="tx1"/>
                    </a:solidFill>
                  </a:rPr>
                  <a:t>m</a:t>
                </a:r>
                <a:r>
                  <a:rPr lang="en-US" spc="67" baseline="-25000" dirty="0">
                    <a:solidFill>
                      <a:schemeClr val="tx1"/>
                    </a:solidFill>
                  </a:rPr>
                  <a:t>1</a:t>
                </a:r>
                <a:r>
                  <a:rPr lang="en-US" spc="20" dirty="0">
                    <a:solidFill>
                      <a:schemeClr val="tx1"/>
                    </a:solidFill>
                  </a:rPr>
                  <a:t>(</a:t>
                </a:r>
                <a14:m>
                  <m:oMath xmlns:m="http://schemas.openxmlformats.org/officeDocument/2006/math">
                    <m:acc>
                      <m:accPr>
                        <m:chr m:val="̅"/>
                        <m:ctrlPr>
                          <a:rPr lang="en-US" i="1" spc="-335" dirty="0" smtClean="0">
                            <a:solidFill>
                              <a:schemeClr val="tx1"/>
                            </a:solidFill>
                            <a:latin typeface="Cambria Math" panose="02040503050406030204" pitchFamily="18" charset="0"/>
                            <a:cs typeface="Times New Roman"/>
                          </a:rPr>
                        </m:ctrlPr>
                      </m:accPr>
                      <m:e>
                        <m:r>
                          <a:rPr lang="en-US" b="0" i="1" spc="-335" dirty="0" smtClean="0">
                            <a:solidFill>
                              <a:schemeClr val="tx1"/>
                            </a:solidFill>
                            <a:latin typeface="Cambria Math" panose="02040503050406030204" pitchFamily="18" charset="0"/>
                            <a:cs typeface="Times New Roman"/>
                          </a:rPr>
                          <m:t>𝑥</m:t>
                        </m:r>
                      </m:e>
                    </m:acc>
                    <m:r>
                      <a:rPr lang="en-US" i="1" spc="-15" dirty="0">
                        <a:solidFill>
                          <a:schemeClr val="tx1"/>
                        </a:solidFill>
                        <a:latin typeface="Cambria Math" panose="02040503050406030204" pitchFamily="18" charset="0"/>
                        <a:cs typeface="Lucida Sans Unicode"/>
                      </a:rPr>
                      <m:t> </m:t>
                    </m:r>
                  </m:oMath>
                </a14:m>
                <a:r>
                  <a:rPr lang="en-US" spc="-185" dirty="0">
                    <a:solidFill>
                      <a:schemeClr val="tx1"/>
                    </a:solidFill>
                  </a:rPr>
                  <a:t>−</a:t>
                </a:r>
                <a:r>
                  <a:rPr lang="en-US" spc="-70" dirty="0">
                    <a:solidFill>
                      <a:schemeClr val="tx1"/>
                    </a:solidFill>
                  </a:rPr>
                  <a:t> </a:t>
                </a:r>
                <a:r>
                  <a:rPr lang="en-US" i="1" spc="20" dirty="0">
                    <a:solidFill>
                      <a:schemeClr val="tx1"/>
                    </a:solidFill>
                  </a:rPr>
                  <a:t>x</a:t>
                </a:r>
                <a:r>
                  <a:rPr lang="en-US" spc="67" baseline="-25000" dirty="0">
                    <a:solidFill>
                      <a:schemeClr val="tx1"/>
                    </a:solidFill>
                  </a:rPr>
                  <a:t>1</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i="1" spc="45" dirty="0">
                    <a:solidFill>
                      <a:schemeClr val="tx1"/>
                    </a:solidFill>
                  </a:rPr>
                  <a:t>m</a:t>
                </a:r>
                <a:r>
                  <a:rPr lang="en-US" spc="67" baseline="-25000" dirty="0">
                    <a:solidFill>
                      <a:schemeClr val="tx1"/>
                    </a:solidFill>
                  </a:rPr>
                  <a:t>2</a:t>
                </a:r>
                <a:r>
                  <a:rPr lang="en-US" spc="20" dirty="0">
                    <a:solidFill>
                      <a:schemeClr val="tx1"/>
                    </a:solidFill>
                  </a:rPr>
                  <a:t>(</a:t>
                </a:r>
                <a:r>
                  <a:rPr lang="en-US" i="1" spc="20" dirty="0">
                    <a:solidFill>
                      <a:schemeClr val="tx1"/>
                    </a:solidFill>
                  </a:rPr>
                  <a:t>x</a:t>
                </a:r>
                <a:r>
                  <a:rPr lang="en-US" baseline="-25000" dirty="0">
                    <a:solidFill>
                      <a:schemeClr val="tx1"/>
                    </a:solidFill>
                  </a:rPr>
                  <a:t>2</a:t>
                </a:r>
                <a:r>
                  <a:rPr lang="en-US" spc="120" baseline="-11111" dirty="0">
                    <a:solidFill>
                      <a:schemeClr val="tx1"/>
                    </a:solidFill>
                  </a:rPr>
                  <a:t> </a:t>
                </a:r>
                <a:r>
                  <a:rPr lang="en-US" spc="-185" dirty="0">
                    <a:solidFill>
                      <a:schemeClr val="tx1"/>
                    </a:solidFill>
                  </a:rPr>
                  <a:t>−</a:t>
                </a:r>
                <a:r>
                  <a:rPr lang="en-US" spc="-70" dirty="0">
                    <a:solidFill>
                      <a:schemeClr val="tx1"/>
                    </a:solidFill>
                  </a:rPr>
                  <a:t> </a:t>
                </a:r>
                <a14:m>
                  <m:oMath xmlns:m="http://schemas.openxmlformats.org/officeDocument/2006/math">
                    <m:acc>
                      <m:accPr>
                        <m:chr m:val="̅"/>
                        <m:ctrlPr>
                          <a:rPr lang="en-US" i="1" spc="-335" dirty="0" smtClean="0">
                            <a:solidFill>
                              <a:schemeClr val="tx1"/>
                            </a:solidFill>
                            <a:latin typeface="Cambria Math" panose="02040503050406030204" pitchFamily="18" charset="0"/>
                            <a:cs typeface="Times New Roman"/>
                          </a:rPr>
                        </m:ctrlPr>
                      </m:accPr>
                      <m:e>
                        <m:r>
                          <a:rPr lang="en-US" b="0" i="1" spc="-335" dirty="0" smtClean="0">
                            <a:solidFill>
                              <a:schemeClr val="tx1"/>
                            </a:solidFill>
                            <a:latin typeface="Cambria Math" panose="02040503050406030204" pitchFamily="18" charset="0"/>
                            <a:cs typeface="Times New Roman"/>
                          </a:rPr>
                          <m:t>𝑥</m:t>
                        </m:r>
                      </m:e>
                    </m:acc>
                  </m:oMath>
                </a14:m>
                <a:r>
                  <a:rPr lang="en-US" spc="-5" dirty="0">
                    <a:solidFill>
                      <a:schemeClr val="tx1"/>
                    </a:solidFill>
                  </a:rPr>
                  <a:t>)</a:t>
                </a:r>
                <a:endParaRPr lang="en-US" dirty="0">
                  <a:solidFill>
                    <a:schemeClr val="tx1"/>
                  </a:solidFill>
                </a:endParaRPr>
              </a:p>
              <a:p>
                <a:pPr marL="0" marR="5080" indent="0" algn="just">
                  <a:lnSpc>
                    <a:spcPct val="100000"/>
                  </a:lnSpc>
                  <a:buNone/>
                </a:pPr>
                <a:r>
                  <a:rPr lang="en-US" dirty="0">
                    <a:solidFill>
                      <a:schemeClr val="tx1"/>
                    </a:solidFill>
                  </a:rPr>
                  <a:t>We solve for </a:t>
                </a:r>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𝑥</m:t>
                        </m:r>
                      </m:e>
                    </m:acc>
                  </m:oMath>
                </a14:m>
                <a:r>
                  <a:rPr lang="en-US" dirty="0">
                    <a:solidFill>
                      <a:schemeClr val="tx1"/>
                    </a:solidFill>
                  </a:rPr>
                  <a:t>:</a:t>
                </a:r>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𝑚</m:t>
                          </m:r>
                        </m:e>
                        <m:sub>
                          <m:r>
                            <a:rPr lang="en-US" b="0" i="1" smtClean="0">
                              <a:solidFill>
                                <a:schemeClr val="tx1"/>
                              </a:solidFill>
                              <a:latin typeface="Cambria Math" panose="02040503050406030204" pitchFamily="18" charset="0"/>
                            </a:rPr>
                            <m:t>1</m:t>
                          </m:r>
                        </m:sub>
                      </m:sSub>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𝑥</m:t>
                          </m:r>
                        </m:e>
                      </m:acc>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𝑚</m:t>
                          </m:r>
                        </m:e>
                        <m:sub>
                          <m:r>
                            <a:rPr lang="en-US" b="0" i="1" smtClean="0">
                              <a:solidFill>
                                <a:schemeClr val="tx1"/>
                              </a:solidFill>
                              <a:latin typeface="Cambria Math" panose="02040503050406030204" pitchFamily="18" charset="0"/>
                            </a:rPr>
                            <m:t>2</m:t>
                          </m:r>
                        </m:sub>
                      </m:sSub>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𝑥</m:t>
                          </m:r>
                        </m:e>
                      </m:acc>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𝑚</m:t>
                          </m:r>
                        </m:e>
                        <m:sub>
                          <m:r>
                            <a:rPr lang="en-US" b="0" i="1" smtClean="0">
                              <a:solidFill>
                                <a:schemeClr val="tx1"/>
                              </a:solidFill>
                              <a:latin typeface="Cambria Math" panose="02040503050406030204" pitchFamily="18" charset="0"/>
                            </a:rPr>
                            <m:t>1</m:t>
                          </m:r>
                        </m:sub>
                      </m:sSub>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𝑚</m:t>
                          </m:r>
                        </m:e>
                        <m:sub>
                          <m:r>
                            <a:rPr lang="en-US" b="0" i="1" smtClean="0">
                              <a:solidFill>
                                <a:schemeClr val="tx1"/>
                              </a:solidFill>
                              <a:latin typeface="Cambria Math" panose="02040503050406030204" pitchFamily="18" charset="0"/>
                            </a:rPr>
                            <m:t>2</m:t>
                          </m:r>
                        </m:sub>
                      </m:sSub>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which</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yields</m:t>
                      </m:r>
                      <m:r>
                        <a:rPr lang="en-US" b="0" i="0" smtClean="0">
                          <a:solidFill>
                            <a:schemeClr val="tx1"/>
                          </a:solidFill>
                          <a:latin typeface="Cambria Math" panose="02040503050406030204" pitchFamily="18" charset="0"/>
                        </a:rPr>
                        <m:t>  </m:t>
                      </m:r>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𝑥</m:t>
                          </m:r>
                        </m:e>
                      </m:acc>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num>
                        <m:den>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m:t>
                              </m:r>
                            </m:sub>
                          </m:sSub>
                        </m:den>
                      </m:f>
                    </m:oMath>
                  </m:oMathPara>
                </a14:m>
                <a:endParaRPr lang="en-US" dirty="0">
                  <a:solidFill>
                    <a:schemeClr val="tx1"/>
                  </a:solidFill>
                </a:endParaRPr>
              </a:p>
              <a:p>
                <a:pPr marL="12700" marR="5080" indent="0" algn="just">
                  <a:lnSpc>
                    <a:spcPct val="100000"/>
                  </a:lnSpc>
                  <a:buNone/>
                </a:pPr>
                <a:r>
                  <a:rPr lang="en-US" spc="-10" dirty="0">
                    <a:latin typeface="Times New Roman"/>
                    <a:cs typeface="Times New Roman"/>
                  </a:rPr>
                  <a:t>I</a:t>
                </a:r>
                <a:r>
                  <a:rPr lang="en-US" spc="-5" dirty="0">
                    <a:latin typeface="Times New Roman"/>
                    <a:cs typeface="Times New Roman"/>
                  </a:rPr>
                  <a:t>n</a:t>
                </a:r>
                <a:r>
                  <a:rPr lang="en-US" spc="55" dirty="0">
                    <a:latin typeface="Times New Roman"/>
                    <a:cs typeface="Times New Roman"/>
                  </a:rPr>
                  <a:t> </a:t>
                </a:r>
                <a:r>
                  <a:rPr lang="en-US" spc="-10" dirty="0">
                    <a:latin typeface="Times New Roman"/>
                    <a:cs typeface="Times New Roman"/>
                  </a:rPr>
                  <a:t>othe</a:t>
                </a:r>
                <a:r>
                  <a:rPr lang="en-US" spc="-5" dirty="0">
                    <a:latin typeface="Times New Roman"/>
                    <a:cs typeface="Times New Roman"/>
                  </a:rPr>
                  <a:t>r</a:t>
                </a:r>
                <a:r>
                  <a:rPr lang="en-US" spc="55" dirty="0">
                    <a:latin typeface="Times New Roman"/>
                    <a:cs typeface="Times New Roman"/>
                  </a:rPr>
                  <a:t> </a:t>
                </a:r>
                <a:r>
                  <a:rPr lang="en-US" spc="-10" dirty="0">
                    <a:latin typeface="Times New Roman"/>
                    <a:cs typeface="Times New Roman"/>
                  </a:rPr>
                  <a:t>words</a:t>
                </a:r>
                <a:r>
                  <a:rPr lang="en-US" spc="-5" dirty="0">
                    <a:latin typeface="Times New Roman"/>
                    <a:cs typeface="Times New Roman"/>
                  </a:rPr>
                  <a:t>,</a:t>
                </a:r>
                <a:r>
                  <a:rPr lang="en-US" spc="5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55" dirty="0">
                    <a:latin typeface="Times New Roman"/>
                    <a:cs typeface="Times New Roman"/>
                  </a:rPr>
                  <a:t> </a:t>
                </a:r>
                <a:r>
                  <a:rPr lang="en-US" spc="-10" dirty="0">
                    <a:latin typeface="Times New Roman"/>
                    <a:cs typeface="Times New Roman"/>
                  </a:rPr>
                  <a:t>balanc</a:t>
                </a:r>
                <a:r>
                  <a:rPr lang="en-US" spc="-5" dirty="0">
                    <a:latin typeface="Times New Roman"/>
                    <a:cs typeface="Times New Roman"/>
                  </a:rPr>
                  <a:t>e</a:t>
                </a:r>
                <a:r>
                  <a:rPr lang="en-US" spc="55" dirty="0">
                    <a:latin typeface="Times New Roman"/>
                    <a:cs typeface="Times New Roman"/>
                  </a:rPr>
                  <a:t> </a:t>
                </a:r>
                <a:r>
                  <a:rPr lang="en-US" spc="-10" dirty="0">
                    <a:latin typeface="Times New Roman"/>
                    <a:cs typeface="Times New Roman"/>
                  </a:rPr>
                  <a:t>point</a:t>
                </a:r>
                <a:r>
                  <a:rPr lang="en-US" spc="-5" dirty="0">
                    <a:latin typeface="Times New Roman"/>
                    <a:cs typeface="Times New Roman"/>
                  </a:rPr>
                  <a:t>,</a:t>
                </a:r>
                <a:r>
                  <a:rPr lang="en-US" spc="55" dirty="0">
                    <a:latin typeface="Times New Roman"/>
                    <a:cs typeface="Times New Roman"/>
                  </a:rPr>
                  <a:t> </a:t>
                </a:r>
                <a:r>
                  <a:rPr lang="en-US" spc="-10" dirty="0">
                    <a:latin typeface="Times New Roman"/>
                    <a:cs typeface="Times New Roman"/>
                  </a:rPr>
                  <a:t>calle</a:t>
                </a:r>
                <a:r>
                  <a:rPr lang="en-US" spc="-5" dirty="0">
                    <a:latin typeface="Times New Roman"/>
                    <a:cs typeface="Times New Roman"/>
                  </a:rPr>
                  <a:t>d</a:t>
                </a:r>
                <a:r>
                  <a:rPr lang="en-US" spc="5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55" dirty="0">
                    <a:latin typeface="Times New Roman"/>
                    <a:cs typeface="Times New Roman"/>
                  </a:rPr>
                  <a:t> </a:t>
                </a:r>
                <a:r>
                  <a:rPr lang="en-US" b="1" i="1" spc="-5" dirty="0">
                    <a:latin typeface="Times New Roman"/>
                    <a:cs typeface="Times New Roman"/>
                  </a:rPr>
                  <a:t>center</a:t>
                </a:r>
                <a:r>
                  <a:rPr lang="en-US" b="1" i="1" spc="55" dirty="0">
                    <a:latin typeface="Times New Roman"/>
                    <a:cs typeface="Times New Roman"/>
                  </a:rPr>
                  <a:t> </a:t>
                </a:r>
                <a:r>
                  <a:rPr lang="en-US" b="1" i="1" spc="-5" dirty="0">
                    <a:latin typeface="Times New Roman"/>
                    <a:cs typeface="Times New Roman"/>
                  </a:rPr>
                  <a:t>of</a:t>
                </a:r>
                <a:r>
                  <a:rPr lang="en-US" b="1" i="1" spc="55" dirty="0">
                    <a:latin typeface="Times New Roman"/>
                    <a:cs typeface="Times New Roman"/>
                  </a:rPr>
                  <a:t> </a:t>
                </a:r>
                <a:r>
                  <a:rPr lang="en-US" b="1" i="1" spc="-10" dirty="0">
                    <a:latin typeface="Times New Roman"/>
                    <a:cs typeface="Times New Roman"/>
                  </a:rPr>
                  <a:t>mass</a:t>
                </a:r>
                <a:r>
                  <a:rPr lang="en-US" b="1" i="1" spc="55" dirty="0">
                    <a:latin typeface="Times New Roman"/>
                    <a:cs typeface="Times New Roman"/>
                  </a:rPr>
                  <a:t> </a:t>
                </a:r>
                <a:r>
                  <a:rPr lang="en-US" b="1" i="1" spc="-10" dirty="0">
                    <a:latin typeface="Times New Roman"/>
                    <a:cs typeface="Times New Roman"/>
                  </a:rPr>
                  <a:t>(COM)</a:t>
                </a:r>
                <a:r>
                  <a:rPr lang="en-US" spc="-5" dirty="0">
                    <a:latin typeface="Times New Roman"/>
                    <a:cs typeface="Times New Roman"/>
                  </a:rPr>
                  <a:t>,</a:t>
                </a:r>
                <a:r>
                  <a:rPr lang="en-US" spc="55" dirty="0">
                    <a:latin typeface="Times New Roman"/>
                    <a:cs typeface="Times New Roman"/>
                  </a:rPr>
                  <a:t> </a:t>
                </a:r>
                <a:r>
                  <a:rPr lang="en-US" spc="-10" dirty="0">
                    <a:latin typeface="Times New Roman"/>
                    <a:cs typeface="Times New Roman"/>
                  </a:rPr>
                  <a:t>occur</a:t>
                </a:r>
                <a:r>
                  <a:rPr lang="en-US" spc="-5" dirty="0">
                    <a:latin typeface="Times New Roman"/>
                    <a:cs typeface="Times New Roman"/>
                  </a:rPr>
                  <a:t>s</a:t>
                </a:r>
                <a:r>
                  <a:rPr lang="en-US" spc="5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t</a:t>
                </a:r>
                <a:r>
                  <a:rPr lang="en-US" spc="5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he coordinat</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give</a:t>
                </a:r>
                <a:r>
                  <a:rPr lang="en-US" spc="-5" dirty="0">
                    <a:latin typeface="Times New Roman"/>
                    <a:cs typeface="Times New Roman"/>
                  </a:rPr>
                  <a:t>n</a:t>
                </a:r>
                <a:r>
                  <a:rPr lang="en-US" spc="15"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a:t>
                </a:r>
                <a:r>
                  <a:rPr lang="en-US" spc="10" dirty="0">
                    <a:latin typeface="Times New Roman"/>
                    <a:cs typeface="Times New Roman"/>
                  </a:rPr>
                  <a:t> </a:t>
                </a:r>
                <a:r>
                  <a:rPr lang="en-US" spc="-10" dirty="0">
                    <a:latin typeface="Times New Roman"/>
                    <a:cs typeface="Times New Roman"/>
                  </a:rPr>
                  <a:t>takin</a:t>
                </a:r>
                <a:r>
                  <a:rPr lang="en-US" spc="-5" dirty="0">
                    <a:latin typeface="Times New Roman"/>
                    <a:cs typeface="Times New Roman"/>
                  </a:rPr>
                  <a:t>g</a:t>
                </a:r>
                <a:r>
                  <a:rPr lang="en-US" spc="1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um</a:t>
                </a:r>
                <a:r>
                  <a:rPr lang="en-US" spc="1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0" dirty="0">
                    <a:latin typeface="Times New Roman"/>
                    <a:cs typeface="Times New Roman"/>
                  </a:rPr>
                  <a:t> </a:t>
                </a:r>
                <a:r>
                  <a:rPr lang="en-US" spc="-10" dirty="0">
                    <a:latin typeface="Times New Roman"/>
                    <a:cs typeface="Times New Roman"/>
                  </a:rPr>
                  <a:t>produc</a:t>
                </a:r>
                <a:r>
                  <a:rPr lang="en-US" spc="-5" dirty="0">
                    <a:latin typeface="Times New Roman"/>
                    <a:cs typeface="Times New Roman"/>
                  </a:rPr>
                  <a:t>t</a:t>
                </a:r>
                <a:r>
                  <a:rPr lang="en-US" spc="1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0" dirty="0">
                    <a:latin typeface="Times New Roman"/>
                    <a:cs typeface="Times New Roman"/>
                  </a:rPr>
                  <a:t> </a:t>
                </a:r>
                <a:r>
                  <a:rPr lang="en-US" spc="-10" dirty="0">
                    <a:latin typeface="Times New Roman"/>
                    <a:cs typeface="Times New Roman"/>
                  </a:rPr>
                  <a:t>eac</a:t>
                </a:r>
                <a:r>
                  <a:rPr lang="en-US" spc="-5" dirty="0">
                    <a:latin typeface="Times New Roman"/>
                    <a:cs typeface="Times New Roman"/>
                  </a:rPr>
                  <a:t>h</a:t>
                </a:r>
                <a:r>
                  <a:rPr lang="en-US" spc="15" dirty="0">
                    <a:latin typeface="Times New Roman"/>
                    <a:cs typeface="Times New Roman"/>
                  </a:rPr>
                  <a:t> </a:t>
                </a:r>
                <a:r>
                  <a:rPr lang="en-US" spc="-15" dirty="0">
                    <a:latin typeface="Times New Roman"/>
                    <a:cs typeface="Times New Roman"/>
                  </a:rPr>
                  <a:t>mas</a:t>
                </a:r>
                <a:r>
                  <a:rPr lang="en-US" spc="-5" dirty="0">
                    <a:latin typeface="Times New Roman"/>
                    <a:cs typeface="Times New Roman"/>
                  </a:rPr>
                  <a:t>s</a:t>
                </a:r>
                <a:r>
                  <a:rPr lang="en-US" spc="10" dirty="0">
                    <a:latin typeface="Times New Roman"/>
                    <a:cs typeface="Times New Roman"/>
                  </a:rPr>
                  <a:t> </a:t>
                </a:r>
                <a:r>
                  <a:rPr lang="en-US" spc="-10" dirty="0">
                    <a:latin typeface="Times New Roman"/>
                    <a:cs typeface="Times New Roman"/>
                  </a:rPr>
                  <a:t>time</a:t>
                </a:r>
                <a:r>
                  <a:rPr lang="en-US" spc="-5" dirty="0">
                    <a:latin typeface="Times New Roman"/>
                    <a:cs typeface="Times New Roman"/>
                  </a:rPr>
                  <a:t>s</a:t>
                </a:r>
                <a:r>
                  <a:rPr lang="en-US" spc="10" dirty="0">
                    <a:latin typeface="Times New Roman"/>
                    <a:cs typeface="Times New Roman"/>
                  </a:rPr>
                  <a:t> </a:t>
                </a:r>
                <a:r>
                  <a:rPr lang="en-US" spc="-10" dirty="0">
                    <a:latin typeface="Times New Roman"/>
                    <a:cs typeface="Times New Roman"/>
                  </a:rPr>
                  <a:t>it</a:t>
                </a:r>
                <a:r>
                  <a:rPr lang="en-US" spc="-5" dirty="0">
                    <a:latin typeface="Times New Roman"/>
                    <a:cs typeface="Times New Roman"/>
                  </a:rPr>
                  <a:t>s</a:t>
                </a:r>
                <a:r>
                  <a:rPr lang="en-US" spc="10" dirty="0">
                    <a:latin typeface="Times New Roman"/>
                    <a:cs typeface="Times New Roman"/>
                  </a:rPr>
                  <a:t> </a:t>
                </a:r>
                <a:r>
                  <a:rPr lang="en-US" spc="-10" dirty="0">
                    <a:latin typeface="Times New Roman"/>
                    <a:cs typeface="Times New Roman"/>
                  </a:rPr>
                  <a:t>positio</a:t>
                </a:r>
                <a:r>
                  <a:rPr lang="en-US" spc="-5" dirty="0">
                    <a:latin typeface="Times New Roman"/>
                    <a:cs typeface="Times New Roman"/>
                  </a:rPr>
                  <a:t>n</a:t>
                </a:r>
                <a:r>
                  <a:rPr lang="en-US" spc="1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n</a:t>
                </a:r>
                <a:r>
                  <a:rPr lang="en-US" spc="1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he </a:t>
                </a:r>
                <a:r>
                  <a:rPr lang="en-US" i="1" spc="-5" dirty="0">
                    <a:latin typeface="Times New Roman"/>
                    <a:cs typeface="Times New Roman"/>
                  </a:rPr>
                  <a:t>x</a:t>
                </a:r>
                <a:r>
                  <a:rPr lang="en-US" i="1" spc="95" dirty="0">
                    <a:latin typeface="Times New Roman"/>
                    <a:cs typeface="Times New Roman"/>
                  </a:rPr>
                  <a:t>-</a:t>
                </a:r>
                <a:r>
                  <a:rPr lang="en-US" spc="-5" dirty="0">
                    <a:latin typeface="Times New Roman"/>
                    <a:cs typeface="Times New Roman"/>
                  </a:rPr>
                  <a:t>axis</a:t>
                </a:r>
                <a:r>
                  <a:rPr lang="en-US" spc="5" dirty="0">
                    <a:latin typeface="Times New Roman"/>
                    <a:cs typeface="Times New Roman"/>
                  </a:rPr>
                  <a:t> </a:t>
                </a:r>
                <a:r>
                  <a:rPr lang="en-US" spc="-5" dirty="0">
                    <a:latin typeface="Times New Roman"/>
                    <a:cs typeface="Times New Roman"/>
                  </a:rPr>
                  <a:t>and</a:t>
                </a:r>
                <a:r>
                  <a:rPr lang="en-US" spc="5" dirty="0">
                    <a:latin typeface="Times New Roman"/>
                    <a:cs typeface="Times New Roman"/>
                  </a:rPr>
                  <a:t> </a:t>
                </a:r>
                <a:r>
                  <a:rPr lang="en-US" spc="-5" dirty="0">
                    <a:latin typeface="Times New Roman"/>
                    <a:cs typeface="Times New Roman"/>
                  </a:rPr>
                  <a:t>then</a:t>
                </a:r>
                <a:r>
                  <a:rPr lang="en-US" spc="5" dirty="0">
                    <a:latin typeface="Times New Roman"/>
                    <a:cs typeface="Times New Roman"/>
                  </a:rPr>
                  <a:t> </a:t>
                </a:r>
                <a:r>
                  <a:rPr lang="en-US" spc="-5" dirty="0">
                    <a:latin typeface="Times New Roman"/>
                    <a:cs typeface="Times New Roman"/>
                  </a:rPr>
                  <a:t>dividing</a:t>
                </a:r>
                <a:r>
                  <a:rPr lang="en-US" spc="5" dirty="0">
                    <a:latin typeface="Times New Roman"/>
                    <a:cs typeface="Times New Roman"/>
                  </a:rPr>
                  <a:t> </a:t>
                </a:r>
                <a:r>
                  <a:rPr lang="en-US" spc="-5" dirty="0">
                    <a:latin typeface="Times New Roman"/>
                    <a:cs typeface="Times New Roman"/>
                  </a:rPr>
                  <a:t>this</a:t>
                </a:r>
                <a:r>
                  <a:rPr lang="en-US" spc="5" dirty="0">
                    <a:latin typeface="Times New Roman"/>
                    <a:cs typeface="Times New Roman"/>
                  </a:rPr>
                  <a:t> </a:t>
                </a:r>
                <a:r>
                  <a:rPr lang="en-US" spc="-10" dirty="0">
                    <a:latin typeface="Times New Roman"/>
                    <a:cs typeface="Times New Roman"/>
                  </a:rPr>
                  <a:t>sum</a:t>
                </a:r>
                <a:r>
                  <a:rPr lang="en-US" spc="5"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a:t>
                </a:r>
                <a:r>
                  <a:rPr lang="en-US" spc="5" dirty="0">
                    <a:latin typeface="Times New Roman"/>
                    <a:cs typeface="Times New Roman"/>
                  </a:rPr>
                  <a:t> </a:t>
                </a:r>
                <a:r>
                  <a:rPr lang="en-US" spc="-5" dirty="0">
                    <a:latin typeface="Times New Roman"/>
                    <a:cs typeface="Times New Roman"/>
                  </a:rPr>
                  <a:t>the</a:t>
                </a:r>
                <a:r>
                  <a:rPr lang="en-US" spc="5" dirty="0">
                    <a:latin typeface="Times New Roman"/>
                    <a:cs typeface="Times New Roman"/>
                  </a:rPr>
                  <a:t> </a:t>
                </a:r>
                <a:r>
                  <a:rPr lang="en-US" spc="-5" dirty="0">
                    <a:latin typeface="Times New Roman"/>
                    <a:cs typeface="Times New Roman"/>
                  </a:rPr>
                  <a:t>total</a:t>
                </a:r>
                <a:r>
                  <a:rPr lang="en-US" spc="5" dirty="0">
                    <a:latin typeface="Times New Roman"/>
                    <a:cs typeface="Times New Roman"/>
                  </a:rPr>
                  <a:t> </a:t>
                </a:r>
                <a:r>
                  <a:rPr lang="en-US" spc="-15" dirty="0">
                    <a:latin typeface="Times New Roman"/>
                    <a:cs typeface="Times New Roman"/>
                  </a:rPr>
                  <a:t>m</a:t>
                </a:r>
                <a:r>
                  <a:rPr lang="en-US" spc="-5" dirty="0">
                    <a:latin typeface="Times New Roman"/>
                    <a:cs typeface="Times New Roman"/>
                  </a:rPr>
                  <a:t>ass.</a:t>
                </a:r>
                <a:r>
                  <a:rPr lang="en-US" spc="5" dirty="0">
                    <a:latin typeface="Times New Roman"/>
                    <a:cs typeface="Times New Roman"/>
                  </a:rPr>
                  <a:t> </a:t>
                </a:r>
                <a:r>
                  <a:rPr lang="en-US" spc="-5" dirty="0">
                    <a:latin typeface="Times New Roman"/>
                    <a:cs typeface="Times New Roman"/>
                  </a:rPr>
                  <a:t>These</a:t>
                </a:r>
                <a:r>
                  <a:rPr lang="en-US" spc="5" dirty="0">
                    <a:latin typeface="Times New Roman"/>
                    <a:cs typeface="Times New Roman"/>
                  </a:rPr>
                  <a:t> </a:t>
                </a:r>
                <a:r>
                  <a:rPr lang="en-US" spc="-5" dirty="0">
                    <a:latin typeface="Times New Roman"/>
                    <a:cs typeface="Times New Roman"/>
                  </a:rPr>
                  <a:t>quantities</a:t>
                </a:r>
                <a:r>
                  <a:rPr lang="en-US" spc="5" dirty="0">
                    <a:latin typeface="Times New Roman"/>
                    <a:cs typeface="Times New Roman"/>
                  </a:rPr>
                  <a:t> </a:t>
                </a:r>
                <a:r>
                  <a:rPr lang="en-US" i="1" spc="45" dirty="0">
                    <a:latin typeface="Times New Roman"/>
                    <a:cs typeface="Times New Roman"/>
                  </a:rPr>
                  <a:t>m</a:t>
                </a:r>
                <a:r>
                  <a:rPr lang="en-US" baseline="-25000" dirty="0">
                    <a:latin typeface="Times New Roman"/>
                    <a:cs typeface="Times New Roman"/>
                  </a:rPr>
                  <a:t>i</a:t>
                </a:r>
                <a:r>
                  <a:rPr lang="en-US" spc="-172" baseline="-11111" dirty="0">
                    <a:latin typeface="Times New Roman"/>
                    <a:cs typeface="Times New Roman"/>
                  </a:rPr>
                  <a:t> </a:t>
                </a:r>
                <a:r>
                  <a:rPr lang="en-US" i="1" spc="20" dirty="0">
                    <a:latin typeface="Times New Roman"/>
                    <a:cs typeface="Times New Roman"/>
                  </a:rPr>
                  <a:t>x</a:t>
                </a:r>
                <a:r>
                  <a:rPr lang="en-US" baseline="-25000" dirty="0">
                    <a:latin typeface="Times New Roman"/>
                    <a:cs typeface="Times New Roman"/>
                  </a:rPr>
                  <a:t>i</a:t>
                </a:r>
                <a:r>
                  <a:rPr lang="en-US" baseline="-11111" dirty="0">
                    <a:latin typeface="Times New Roman"/>
                    <a:cs typeface="Times New Roman"/>
                  </a:rPr>
                  <a:t> </a:t>
                </a:r>
                <a:r>
                  <a:rPr lang="en-US" spc="-104" baseline="-11111" dirty="0">
                    <a:latin typeface="Times New Roman"/>
                    <a:cs typeface="Times New Roman"/>
                  </a:rPr>
                  <a:t>  </a:t>
                </a:r>
                <a:r>
                  <a:rPr lang="en-US" spc="-5" dirty="0">
                    <a:latin typeface="Times New Roman"/>
                    <a:cs typeface="Times New Roman"/>
                  </a:rPr>
                  <a:t>are </a:t>
                </a:r>
                <a:r>
                  <a:rPr lang="en-US" spc="-10" dirty="0">
                    <a:latin typeface="Times New Roman"/>
                    <a:cs typeface="Times New Roman"/>
                  </a:rPr>
                  <a:t>calle</a:t>
                </a:r>
                <a:r>
                  <a:rPr lang="en-US" spc="-5" dirty="0">
                    <a:latin typeface="Times New Roman"/>
                    <a:cs typeface="Times New Roman"/>
                  </a:rPr>
                  <a:t>d</a:t>
                </a:r>
                <a:r>
                  <a:rPr lang="en-US" dirty="0">
                    <a:latin typeface="Times New Roman"/>
                    <a:cs typeface="Times New Roman"/>
                  </a:rPr>
                  <a:t> </a:t>
                </a:r>
                <a:r>
                  <a:rPr lang="en-US" b="1" i="1" spc="-10" dirty="0">
                    <a:latin typeface="Times New Roman"/>
                    <a:cs typeface="Times New Roman"/>
                  </a:rPr>
                  <a:t>moments</a:t>
                </a:r>
                <a:r>
                  <a:rPr lang="en-US" b="1" i="1" spc="-5" dirty="0">
                    <a:latin typeface="Times New Roman"/>
                    <a:cs typeface="Times New Roman"/>
                  </a:rPr>
                  <a:t> (with respect</a:t>
                </a:r>
                <a:r>
                  <a:rPr lang="en-US" b="1" i="1" dirty="0">
                    <a:latin typeface="Times New Roman"/>
                    <a:cs typeface="Times New Roman"/>
                  </a:rPr>
                  <a:t> </a:t>
                </a:r>
                <a:r>
                  <a:rPr lang="en-US" b="1" i="1" spc="-5" dirty="0">
                    <a:latin typeface="Times New Roman"/>
                    <a:cs typeface="Times New Roman"/>
                  </a:rPr>
                  <a:t>to the origin</a:t>
                </a:r>
                <a:r>
                  <a:rPr lang="en-US" b="1" i="1" spc="-10" dirty="0">
                    <a:latin typeface="Times New Roman"/>
                    <a:cs typeface="Times New Roman"/>
                  </a:rPr>
                  <a:t>)</a:t>
                </a:r>
                <a:r>
                  <a:rPr lang="en-US" spc="-5" dirty="0">
                    <a:latin typeface="Times New Roman"/>
                    <a:cs typeface="Times New Roman"/>
                  </a:rPr>
                  <a:t>.</a:t>
                </a:r>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2999756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8.1  Probability and </a:t>
            </a:r>
            <a:r>
              <a:rPr lang="en-US" sz="3100" dirty="0"/>
              <a:t>Integration </a:t>
            </a:r>
            <a:r>
              <a:rPr lang="en-US" sz="3100" dirty="0" smtClean="0"/>
              <a:t>(4 </a:t>
            </a:r>
            <a:r>
              <a:rPr lang="en-US" sz="3100" dirty="0"/>
              <a:t>of 13)</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dirty="0">
                    <a:solidFill>
                      <a:schemeClr val="tx1"/>
                    </a:solidFill>
                  </a:rPr>
                  <a:t>  </a:t>
                </a:r>
                <a:r>
                  <a:rPr lang="en-US" spc="-140" dirty="0">
                    <a:solidFill>
                      <a:schemeClr val="tx1"/>
                    </a:solidFill>
                  </a:rPr>
                  <a:t> </a:t>
                </a:r>
                <a:r>
                  <a:rPr lang="en-US" spc="-10" dirty="0">
                    <a:solidFill>
                      <a:schemeClr val="tx1"/>
                    </a:solidFill>
                  </a:rPr>
                  <a:t>Fin</a:t>
                </a:r>
                <a:r>
                  <a:rPr lang="en-US" spc="-5" dirty="0">
                    <a:solidFill>
                      <a:schemeClr val="tx1"/>
                    </a:solidFill>
                  </a:rPr>
                  <a:t>d a </a:t>
                </a:r>
                <a:r>
                  <a:rPr lang="en-US" spc="-10" dirty="0">
                    <a:solidFill>
                      <a:schemeClr val="tx1"/>
                    </a:solidFill>
                  </a:rPr>
                  <a:t>constan</a:t>
                </a:r>
                <a:r>
                  <a:rPr lang="en-US" spc="-5" dirty="0">
                    <a:solidFill>
                      <a:schemeClr val="tx1"/>
                    </a:solidFill>
                  </a:rPr>
                  <a:t>t</a:t>
                </a:r>
                <a:r>
                  <a:rPr lang="en-US" spc="-10" dirty="0">
                    <a:solidFill>
                      <a:schemeClr val="tx1"/>
                    </a:solidFill>
                  </a:rPr>
                  <a:t> </a:t>
                </a:r>
                <a:r>
                  <a:rPr lang="en-US" i="1" spc="-10" dirty="0">
                    <a:solidFill>
                      <a:schemeClr val="tx1"/>
                    </a:solidFill>
                  </a:rPr>
                  <a:t>C</a:t>
                </a:r>
                <a:r>
                  <a:rPr lang="en-US" i="1" spc="80" dirty="0">
                    <a:solidFill>
                      <a:schemeClr val="tx1"/>
                    </a:solidFill>
                  </a:rPr>
                  <a:t> </a:t>
                </a:r>
                <a:r>
                  <a:rPr lang="en-US" spc="-10" dirty="0">
                    <a:solidFill>
                      <a:schemeClr val="tx1"/>
                    </a:solidFill>
                  </a:rPr>
                  <a:t>fo</a:t>
                </a:r>
                <a:r>
                  <a:rPr lang="en-US" spc="-5" dirty="0">
                    <a:solidFill>
                      <a:schemeClr val="tx1"/>
                    </a:solidFill>
                  </a:rPr>
                  <a:t>r </a:t>
                </a:r>
                <a:r>
                  <a:rPr lang="en-US" spc="-10" dirty="0">
                    <a:solidFill>
                      <a:schemeClr val="tx1"/>
                    </a:solidFill>
                  </a:rPr>
                  <a:t>whic</a:t>
                </a:r>
                <a:r>
                  <a:rPr lang="en-US" spc="-5" dirty="0">
                    <a:solidFill>
                      <a:schemeClr val="tx1"/>
                    </a:solidFill>
                  </a:rPr>
                  <a:t>h </a:t>
                </a:r>
                <a14:m>
                  <m:oMath xmlns:m="http://schemas.openxmlformats.org/officeDocument/2006/math">
                    <m:r>
                      <a:rPr lang="en-US" b="0" i="1" spc="-5" smtClean="0">
                        <a:solidFill>
                          <a:schemeClr val="tx1"/>
                        </a:solidFill>
                        <a:latin typeface="Cambria Math" panose="02040503050406030204" pitchFamily="18" charset="0"/>
                        <a:cs typeface="Times New Roman"/>
                      </a:rPr>
                      <m:t>𝑝</m:t>
                    </m:r>
                    <m:d>
                      <m:dPr>
                        <m:ctrlPr>
                          <a:rPr lang="en-US" b="0"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𝑥</m:t>
                        </m:r>
                      </m:e>
                    </m:d>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𝐶</m:t>
                        </m:r>
                      </m:num>
                      <m:den>
                        <m:r>
                          <a:rPr lang="en-US" b="0" i="1" spc="-5" smtClean="0">
                            <a:solidFill>
                              <a:schemeClr val="tx1"/>
                            </a:solidFill>
                            <a:latin typeface="Cambria Math" panose="02040503050406030204" pitchFamily="18" charset="0"/>
                            <a:cs typeface="Times New Roman"/>
                          </a:rPr>
                          <m:t>1 + </m:t>
                        </m:r>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𝑥</m:t>
                            </m:r>
                          </m:e>
                          <m:sup>
                            <m:r>
                              <a:rPr lang="en-US" b="0" i="1" spc="-5" smtClean="0">
                                <a:solidFill>
                                  <a:schemeClr val="tx1"/>
                                </a:solidFill>
                                <a:latin typeface="Cambria Math" panose="02040503050406030204" pitchFamily="18" charset="0"/>
                                <a:cs typeface="Times New Roman"/>
                              </a:rPr>
                              <m:t>2</m:t>
                            </m:r>
                          </m:sup>
                        </m:sSup>
                      </m:den>
                    </m:f>
                  </m:oMath>
                </a14:m>
                <a:r>
                  <a:rPr lang="en-US" dirty="0">
                    <a:solidFill>
                      <a:schemeClr val="tx1"/>
                    </a:solidFill>
                  </a:rPr>
                  <a:t>  </a:t>
                </a:r>
                <a:r>
                  <a:rPr lang="en-US" spc="-5" dirty="0">
                    <a:solidFill>
                      <a:schemeClr val="tx1"/>
                    </a:solidFill>
                  </a:rPr>
                  <a:t>is a </a:t>
                </a:r>
                <a:r>
                  <a:rPr lang="en-US" spc="-10" dirty="0">
                    <a:solidFill>
                      <a:schemeClr val="tx1"/>
                    </a:solidFill>
                  </a:rPr>
                  <a:t>p</a:t>
                </a:r>
                <a:r>
                  <a:rPr lang="en-US" spc="-5" dirty="0">
                    <a:solidFill>
                      <a:schemeClr val="tx1"/>
                    </a:solidFill>
                  </a:rPr>
                  <a:t>robability density function </a:t>
                </a:r>
                <a:r>
                  <a:rPr lang="en-US" spc="-15" dirty="0">
                    <a:solidFill>
                      <a:schemeClr val="tx1"/>
                    </a:solidFill>
                  </a:rPr>
                  <a:t>w</a:t>
                </a:r>
                <a:r>
                  <a:rPr lang="en-US" spc="-5" dirty="0">
                    <a:solidFill>
                      <a:schemeClr val="tx1"/>
                    </a:solidFill>
                  </a:rPr>
                  <a:t>ith domain</a:t>
                </a:r>
                <a:r>
                  <a:rPr lang="en-US" dirty="0">
                    <a:solidFill>
                      <a:schemeClr val="tx1"/>
                    </a:solidFill>
                  </a:rPr>
                  <a:t> </a:t>
                </a:r>
                <a:r>
                  <a:rPr lang="en-US" spc="-5" dirty="0">
                    <a:solidFill>
                      <a:schemeClr val="tx1"/>
                    </a:solidFill>
                  </a:rPr>
                  <a:t>(</a:t>
                </a:r>
                <a:r>
                  <a:rPr lang="en-US" spc="20" dirty="0">
                    <a:solidFill>
                      <a:schemeClr val="tx1"/>
                    </a:solidFill>
                  </a:rPr>
                  <a:t>−∞</a:t>
                </a:r>
                <a:r>
                  <a:rPr lang="en-US" spc="-5" dirty="0">
                    <a:solidFill>
                      <a:schemeClr val="tx1"/>
                    </a:solidFill>
                  </a:rPr>
                  <a:t>,</a:t>
                </a:r>
                <a:r>
                  <a:rPr lang="en-US" spc="-85" dirty="0">
                    <a:solidFill>
                      <a:schemeClr val="tx1"/>
                    </a:solidFill>
                  </a:rPr>
                  <a:t> </a:t>
                </a:r>
                <a:r>
                  <a:rPr lang="en-US" spc="70" dirty="0">
                    <a:solidFill>
                      <a:schemeClr val="tx1"/>
                    </a:solidFill>
                  </a:rPr>
                  <a:t>∞</a:t>
                </a:r>
                <a:r>
                  <a:rPr lang="en-US" spc="-5" dirty="0">
                    <a:solidFill>
                      <a:schemeClr val="tx1"/>
                    </a:solidFill>
                  </a:rPr>
                  <a:t>). </a:t>
                </a:r>
                <a:r>
                  <a:rPr lang="en-US" spc="-15" dirty="0">
                    <a:solidFill>
                      <a:schemeClr val="tx1"/>
                    </a:solidFill>
                  </a:rPr>
                  <a:t>The</a:t>
                </a:r>
                <a:r>
                  <a:rPr lang="en-US" spc="-5" dirty="0">
                    <a:solidFill>
                      <a:schemeClr val="tx1"/>
                    </a:solidFill>
                  </a:rPr>
                  <a:t>n</a:t>
                </a:r>
                <a:r>
                  <a:rPr lang="en-US" dirty="0">
                    <a:solidFill>
                      <a:schemeClr val="tx1"/>
                    </a:solidFill>
                  </a:rPr>
                  <a:t> </a:t>
                </a:r>
                <a:r>
                  <a:rPr lang="en-US" spc="-10" dirty="0">
                    <a:solidFill>
                      <a:schemeClr val="tx1"/>
                    </a:solidFill>
                  </a:rPr>
                  <a:t>comput</a:t>
                </a:r>
                <a:r>
                  <a:rPr lang="en-US" spc="-5" dirty="0">
                    <a:solidFill>
                      <a:schemeClr val="tx1"/>
                    </a:solidFill>
                  </a:rPr>
                  <a:t>e</a:t>
                </a:r>
                <a:r>
                  <a:rPr lang="en-US" spc="85" dirty="0">
                    <a:solidFill>
                      <a:schemeClr val="tx1"/>
                    </a:solidFill>
                  </a:rPr>
                  <a:t> </a:t>
                </a:r>
                <a:r>
                  <a:rPr lang="en-US" i="1" spc="70" dirty="0">
                    <a:solidFill>
                      <a:schemeClr val="tx1"/>
                    </a:solidFill>
                  </a:rPr>
                  <a:t>P</a:t>
                </a:r>
                <a:r>
                  <a:rPr lang="en-US" spc="-5" dirty="0">
                    <a:solidFill>
                      <a:schemeClr val="tx1"/>
                    </a:solidFill>
                  </a:rPr>
                  <a:t>(1</a:t>
                </a:r>
                <a:r>
                  <a:rPr lang="en-US" spc="25" dirty="0">
                    <a:solidFill>
                      <a:schemeClr val="tx1"/>
                    </a:solidFill>
                  </a:rPr>
                  <a:t> </a:t>
                </a:r>
                <a:r>
                  <a:rPr lang="en-US" spc="-50" dirty="0">
                    <a:solidFill>
                      <a:schemeClr val="tx1"/>
                    </a:solidFill>
                  </a:rPr>
                  <a:t>≤</a:t>
                </a:r>
                <a:r>
                  <a:rPr lang="en-US" spc="35" dirty="0">
                    <a:solidFill>
                      <a:schemeClr val="tx1"/>
                    </a:solidFill>
                  </a:rPr>
                  <a:t> </a:t>
                </a:r>
                <a:r>
                  <a:rPr lang="en-US" i="1" spc="-10" dirty="0">
                    <a:solidFill>
                      <a:schemeClr val="tx1"/>
                    </a:solidFill>
                  </a:rPr>
                  <a:t>X</a:t>
                </a:r>
                <a:r>
                  <a:rPr lang="en-US" i="1" dirty="0">
                    <a:solidFill>
                      <a:schemeClr val="tx1"/>
                    </a:solidFill>
                  </a:rPr>
                  <a:t> </a:t>
                </a:r>
                <a:r>
                  <a:rPr lang="en-US" i="1" spc="-125" dirty="0">
                    <a:solidFill>
                      <a:schemeClr val="tx1"/>
                    </a:solidFill>
                  </a:rPr>
                  <a:t> </a:t>
                </a:r>
                <a:r>
                  <a:rPr lang="en-US" spc="-50" dirty="0">
                    <a:solidFill>
                      <a:schemeClr val="tx1"/>
                    </a:solidFill>
                  </a:rPr>
                  <a:t>≤</a:t>
                </a:r>
                <a:r>
                  <a:rPr lang="en-US" spc="-40" dirty="0">
                    <a:solidFill>
                      <a:schemeClr val="tx1"/>
                    </a:solidFill>
                  </a:rPr>
                  <a:t> </a:t>
                </a:r>
                <a:r>
                  <a:rPr lang="en-US" spc="-10" dirty="0">
                    <a:solidFill>
                      <a:schemeClr val="tx1"/>
                    </a:solidFill>
                  </a:rPr>
                  <a:t>4</a:t>
                </a:r>
                <a:r>
                  <a:rPr lang="en-US" spc="-5" dirty="0">
                    <a:solidFill>
                      <a:schemeClr val="tx1"/>
                    </a:solidFill>
                  </a:rPr>
                  <a:t>).</a:t>
                </a:r>
                <a:r>
                  <a:rPr lang="en-US" b="1" spc="95" dirty="0">
                    <a:solidFill>
                      <a:schemeClr val="tx1"/>
                    </a:solidFill>
                  </a:rPr>
                  <a:t> </a:t>
                </a:r>
                <a:r>
                  <a:rPr lang="en-US" spc="-10" dirty="0">
                    <a:solidFill>
                      <a:schemeClr val="tx1"/>
                    </a:solidFill>
                  </a:rPr>
                  <a:t>We</a:t>
                </a:r>
                <a:r>
                  <a:rPr lang="en-US" spc="25" dirty="0">
                    <a:solidFill>
                      <a:schemeClr val="tx1"/>
                    </a:solidFill>
                  </a:rPr>
                  <a:t> </a:t>
                </a:r>
                <a:r>
                  <a:rPr lang="en-US" spc="-5" dirty="0">
                    <a:solidFill>
                      <a:schemeClr val="tx1"/>
                    </a:solidFill>
                  </a:rPr>
                  <a:t>must</a:t>
                </a:r>
                <a:r>
                  <a:rPr lang="en-US" spc="25" dirty="0">
                    <a:solidFill>
                      <a:schemeClr val="tx1"/>
                    </a:solidFill>
                  </a:rPr>
                  <a:t> </a:t>
                </a:r>
                <a:r>
                  <a:rPr lang="en-US" spc="-5" dirty="0">
                    <a:solidFill>
                      <a:schemeClr val="tx1"/>
                    </a:solidFill>
                  </a:rPr>
                  <a:t>choose</a:t>
                </a:r>
                <a:r>
                  <a:rPr lang="en-US" spc="20" dirty="0">
                    <a:solidFill>
                      <a:schemeClr val="tx1"/>
                    </a:solidFill>
                  </a:rPr>
                  <a:t> </a:t>
                </a:r>
                <a:r>
                  <a:rPr lang="en-US" i="1" spc="-10" dirty="0">
                    <a:solidFill>
                      <a:schemeClr val="tx1"/>
                    </a:solidFill>
                  </a:rPr>
                  <a:t>C</a:t>
                </a:r>
                <a:r>
                  <a:rPr lang="en-US" i="1" spc="110" dirty="0">
                    <a:solidFill>
                      <a:schemeClr val="tx1"/>
                    </a:solidFill>
                  </a:rPr>
                  <a:t> </a:t>
                </a:r>
                <a:r>
                  <a:rPr lang="en-US" spc="-5" dirty="0">
                    <a:solidFill>
                      <a:schemeClr val="tx1"/>
                    </a:solidFill>
                  </a:rPr>
                  <a:t>so</a:t>
                </a:r>
                <a:r>
                  <a:rPr lang="en-US" spc="25" dirty="0">
                    <a:solidFill>
                      <a:schemeClr val="tx1"/>
                    </a:solidFill>
                  </a:rPr>
                  <a:t> </a:t>
                </a:r>
                <a:r>
                  <a:rPr lang="en-US" spc="-5" dirty="0">
                    <a:solidFill>
                      <a:schemeClr val="tx1"/>
                    </a:solidFill>
                  </a:rPr>
                  <a:t>that</a:t>
                </a:r>
                <a:r>
                  <a:rPr lang="en-US" spc="25" dirty="0">
                    <a:solidFill>
                      <a:schemeClr val="tx1"/>
                    </a:solidFill>
                  </a:rPr>
                  <a:t> </a:t>
                </a:r>
                <a:r>
                  <a:rPr lang="en-US" spc="-5" dirty="0">
                    <a:solidFill>
                      <a:schemeClr val="tx1"/>
                    </a:solidFill>
                  </a:rPr>
                  <a:t>Eq.</a:t>
                </a:r>
                <a:r>
                  <a:rPr lang="en-US" spc="25" dirty="0">
                    <a:solidFill>
                      <a:schemeClr val="tx1"/>
                    </a:solidFill>
                  </a:rPr>
                  <a:t> </a:t>
                </a:r>
                <a:r>
                  <a:rPr lang="en-US" spc="-5" dirty="0">
                    <a:solidFill>
                      <a:schemeClr val="tx1"/>
                    </a:solidFill>
                  </a:rPr>
                  <a:t>(1)</a:t>
                </a:r>
                <a:r>
                  <a:rPr lang="en-US" spc="25" dirty="0">
                    <a:solidFill>
                      <a:schemeClr val="tx1"/>
                    </a:solidFill>
                  </a:rPr>
                  <a:t> </a:t>
                </a:r>
                <a:r>
                  <a:rPr lang="en-US" spc="-5" dirty="0">
                    <a:solidFill>
                      <a:schemeClr val="tx1"/>
                    </a:solidFill>
                  </a:rPr>
                  <a:t>is</a:t>
                </a:r>
                <a:r>
                  <a:rPr lang="en-US" spc="25" dirty="0">
                    <a:solidFill>
                      <a:schemeClr val="tx1"/>
                    </a:solidFill>
                  </a:rPr>
                  <a:t> </a:t>
                </a:r>
                <a:r>
                  <a:rPr lang="en-US" spc="-5" dirty="0">
                    <a:solidFill>
                      <a:schemeClr val="tx1"/>
                    </a:solidFill>
                  </a:rPr>
                  <a:t>satisfied.</a:t>
                </a:r>
                <a:r>
                  <a:rPr lang="en-US" spc="25" dirty="0">
                    <a:solidFill>
                      <a:schemeClr val="tx1"/>
                    </a:solidFill>
                  </a:rPr>
                  <a:t> </a:t>
                </a:r>
                <a:r>
                  <a:rPr lang="en-US" spc="-10" dirty="0">
                    <a:solidFill>
                      <a:schemeClr val="tx1"/>
                    </a:solidFill>
                  </a:rPr>
                  <a:t>The</a:t>
                </a:r>
                <a:r>
                  <a:rPr lang="en-US" spc="25" dirty="0">
                    <a:solidFill>
                      <a:schemeClr val="tx1"/>
                    </a:solidFill>
                  </a:rPr>
                  <a:t> </a:t>
                </a:r>
                <a:r>
                  <a:rPr lang="en-US" spc="-5" dirty="0">
                    <a:solidFill>
                      <a:schemeClr val="tx1"/>
                    </a:solidFill>
                  </a:rPr>
                  <a:t>improper</a:t>
                </a:r>
                <a:r>
                  <a:rPr lang="en-US" spc="25" dirty="0">
                    <a:solidFill>
                      <a:schemeClr val="tx1"/>
                    </a:solidFill>
                  </a:rPr>
                  <a:t> </a:t>
                </a:r>
                <a:r>
                  <a:rPr lang="en-US" spc="-5" dirty="0">
                    <a:solidFill>
                      <a:schemeClr val="tx1"/>
                    </a:solidFill>
                  </a:rPr>
                  <a:t>integral</a:t>
                </a:r>
                <a:r>
                  <a:rPr lang="en-US" spc="25" dirty="0">
                    <a:solidFill>
                      <a:schemeClr val="tx1"/>
                    </a:solidFill>
                  </a:rPr>
                  <a:t> </a:t>
                </a:r>
                <a:r>
                  <a:rPr lang="en-US" spc="-5" dirty="0">
                    <a:solidFill>
                      <a:schemeClr val="tx1"/>
                    </a:solidFill>
                  </a:rPr>
                  <a:t>is</a:t>
                </a:r>
                <a:r>
                  <a:rPr lang="en-US" spc="25" dirty="0">
                    <a:solidFill>
                      <a:schemeClr val="tx1"/>
                    </a:solidFill>
                  </a:rPr>
                  <a:t> </a:t>
                </a:r>
                <a:r>
                  <a:rPr lang="en-US" spc="-5" dirty="0">
                    <a:solidFill>
                      <a:schemeClr val="tx1"/>
                    </a:solidFill>
                  </a:rPr>
                  <a:t>a</a:t>
                </a:r>
                <a:r>
                  <a:rPr lang="en-US" spc="25" dirty="0">
                    <a:solidFill>
                      <a:schemeClr val="tx1"/>
                    </a:solidFill>
                  </a:rPr>
                  <a:t> </a:t>
                </a:r>
                <a:r>
                  <a:rPr lang="en-US" spc="-10" dirty="0">
                    <a:solidFill>
                      <a:schemeClr val="tx1"/>
                    </a:solidFill>
                  </a:rPr>
                  <a:t>sum</a:t>
                </a:r>
                <a:r>
                  <a:rPr lang="en-US" spc="-5" dirty="0">
                    <a:solidFill>
                      <a:schemeClr val="tx1"/>
                    </a:solidFill>
                  </a:rPr>
                  <a:t> of two integrals (see </a:t>
                </a:r>
                <a:r>
                  <a:rPr lang="en-US" spc="-15" dirty="0">
                    <a:solidFill>
                      <a:schemeClr val="tx1"/>
                    </a:solidFill>
                  </a:rPr>
                  <a:t>E</a:t>
                </a:r>
                <a:r>
                  <a:rPr lang="en-US" spc="-5" dirty="0">
                    <a:solidFill>
                      <a:schemeClr val="tx1"/>
                    </a:solidFill>
                  </a:rPr>
                  <a:t>xample</a:t>
                </a:r>
                <a:r>
                  <a:rPr lang="en-US" dirty="0">
                    <a:solidFill>
                      <a:schemeClr val="tx1"/>
                    </a:solidFill>
                  </a:rPr>
                  <a:t> </a:t>
                </a:r>
                <a:r>
                  <a:rPr lang="en-US" spc="-5" dirty="0">
                    <a:solidFill>
                      <a:schemeClr val="tx1"/>
                    </a:solidFill>
                  </a:rPr>
                  <a:t>4 of Section </a:t>
                </a:r>
                <a:r>
                  <a:rPr lang="en-US" spc="-10" dirty="0">
                    <a:solidFill>
                      <a:schemeClr val="tx1"/>
                    </a:solidFill>
                  </a:rPr>
                  <a:t>7</a:t>
                </a:r>
                <a:r>
                  <a:rPr lang="en-US" spc="-5" dirty="0">
                    <a:solidFill>
                      <a:schemeClr val="tx1"/>
                    </a:solidFill>
                  </a:rPr>
                  <a:t>.7):</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m:t>
                          </m:r>
                        </m:sub>
                        <m:sup>
                          <m:r>
                            <a:rPr lang="en-US" i="1" smtClean="0">
                              <a:solidFill>
                                <a:schemeClr val="tx1"/>
                              </a:solidFill>
                              <a:latin typeface="Cambria Math" panose="02040503050406030204" pitchFamily="18" charset="0"/>
                              <a:ea typeface="Cambria Math" panose="02040503050406030204" pitchFamily="18" charset="0"/>
                              <a:cs typeface="Times New Roman"/>
                            </a:rPr>
                            <m:t>∞</m:t>
                          </m:r>
                        </m:sup>
                        <m:e>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𝐶</m:t>
                              </m:r>
                            </m:num>
                            <m:den>
                              <m:r>
                                <a:rPr lang="en-US" b="0" i="1" smtClean="0">
                                  <a:solidFill>
                                    <a:schemeClr val="tx1"/>
                                  </a:solidFill>
                                  <a:latin typeface="Cambria Math" panose="02040503050406030204" pitchFamily="18" charset="0"/>
                                  <a:cs typeface="Times New Roman"/>
                                </a:rPr>
                                <m:t>1+</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den>
                          </m:f>
                        </m:e>
                      </m:nary>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nary>
                        <m:naryPr>
                          <m:ctrlPr>
                            <a:rPr lang="en-US" i="1">
                              <a:solidFill>
                                <a:schemeClr val="tx1"/>
                              </a:solidFill>
                              <a:latin typeface="Cambria Math" panose="02040503050406030204" pitchFamily="18" charset="0"/>
                              <a:cs typeface="Times New Roman"/>
                            </a:rPr>
                          </m:ctrlPr>
                        </m:naryPr>
                        <m:sub>
                          <m:r>
                            <m:rPr>
                              <m:brk m:alnAt="23"/>
                            </m:rP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ea typeface="Cambria Math" panose="02040503050406030204" pitchFamily="18" charset="0"/>
                              <a:cs typeface="Times New Roman"/>
                            </a:rPr>
                            <m:t>∞</m:t>
                          </m:r>
                        </m:sub>
                        <m:sup>
                          <m:r>
                            <a:rPr lang="en-US" b="0" i="1" smtClean="0">
                              <a:solidFill>
                                <a:schemeClr val="tx1"/>
                              </a:solidFill>
                              <a:latin typeface="Cambria Math" panose="02040503050406030204" pitchFamily="18" charset="0"/>
                              <a:ea typeface="Cambria Math" panose="02040503050406030204" pitchFamily="18" charset="0"/>
                              <a:cs typeface="Times New Roman"/>
                            </a:rPr>
                            <m:t>0</m:t>
                          </m:r>
                        </m:sup>
                        <m:e>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𝑑𝑥</m:t>
                              </m:r>
                            </m:num>
                            <m:den>
                              <m:r>
                                <a:rPr lang="en-US" i="1">
                                  <a:solidFill>
                                    <a:schemeClr val="tx1"/>
                                  </a:solidFill>
                                  <a:latin typeface="Cambria Math" panose="02040503050406030204" pitchFamily="18" charset="0"/>
                                  <a:cs typeface="Times New Roman"/>
                                </a:rPr>
                                <m:t>1+</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den>
                          </m:f>
                        </m:e>
                      </m:nary>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nary>
                        <m:naryPr>
                          <m:ctrlPr>
                            <a:rPr lang="en-US" i="1">
                              <a:solidFill>
                                <a:schemeClr val="tx1"/>
                              </a:solidFill>
                              <a:latin typeface="Cambria Math" panose="02040503050406030204" pitchFamily="18" charset="0"/>
                              <a:cs typeface="Times New Roman"/>
                            </a:rPr>
                          </m:ctrlPr>
                        </m:naryPr>
                        <m:sub>
                          <m:r>
                            <a:rPr lang="en-US" b="0" i="1" smtClean="0">
                              <a:solidFill>
                                <a:schemeClr val="tx1"/>
                              </a:solidFill>
                              <a:latin typeface="Cambria Math" panose="02040503050406030204" pitchFamily="18" charset="0"/>
                              <a:cs typeface="Times New Roman"/>
                            </a:rPr>
                            <m:t>0</m:t>
                          </m:r>
                        </m:sub>
                        <m:sup>
                          <m:r>
                            <a:rPr lang="en-US" i="1">
                              <a:solidFill>
                                <a:schemeClr val="tx1"/>
                              </a:solidFill>
                              <a:latin typeface="Cambria Math" panose="02040503050406030204" pitchFamily="18" charset="0"/>
                              <a:ea typeface="Cambria Math" panose="02040503050406030204" pitchFamily="18" charset="0"/>
                              <a:cs typeface="Times New Roman"/>
                            </a:rPr>
                            <m:t>∞</m:t>
                          </m:r>
                        </m:sup>
                        <m:e>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𝑑𝑥</m:t>
                              </m:r>
                            </m:num>
                            <m:den>
                              <m:r>
                                <a:rPr lang="en-US" i="1">
                                  <a:solidFill>
                                    <a:schemeClr val="tx1"/>
                                  </a:solidFill>
                                  <a:latin typeface="Cambria Math" panose="02040503050406030204" pitchFamily="18" charset="0"/>
                                  <a:cs typeface="Times New Roman"/>
                                </a:rPr>
                                <m:t>1+</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den>
                          </m:f>
                        </m:e>
                      </m:nary>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𝜋</m:t>
                          </m:r>
                        </m:num>
                        <m:den>
                          <m:r>
                            <a:rPr lang="en-US" b="0" i="1" smtClean="0">
                              <a:solidFill>
                                <a:schemeClr val="tx1"/>
                              </a:solidFill>
                              <a:latin typeface="Cambria Math" panose="02040503050406030204" pitchFamily="18" charset="0"/>
                              <a:cs typeface="Times New Roman"/>
                            </a:rPr>
                            <m:t>2</m:t>
                          </m:r>
                        </m:den>
                      </m:f>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𝜋</m:t>
                          </m:r>
                        </m:num>
                        <m:den>
                          <m:r>
                            <a:rPr lang="en-US" b="0" i="1" smtClean="0">
                              <a:solidFill>
                                <a:schemeClr val="tx1"/>
                              </a:solidFill>
                              <a:latin typeface="Cambria Math" panose="02040503050406030204" pitchFamily="18" charset="0"/>
                              <a:cs typeface="Times New Roman"/>
                            </a:rPr>
                            <m:t>2</m:t>
                          </m:r>
                        </m:den>
                      </m:f>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r>
                        <a:rPr lang="en-US" b="0" i="1" smtClean="0">
                          <a:solidFill>
                            <a:schemeClr val="tx1"/>
                          </a:solidFill>
                          <a:latin typeface="Cambria Math" panose="02040503050406030204" pitchFamily="18" charset="0"/>
                          <a:ea typeface="Cambria Math" panose="02040503050406030204" pitchFamily="18" charset="0"/>
                          <a:cs typeface="Times New Roman"/>
                        </a:rPr>
                        <m:t>𝜋</m:t>
                      </m:r>
                    </m:oMath>
                  </m:oMathPara>
                </a14:m>
                <a:endParaRPr lang="en-US" dirty="0">
                  <a:solidFill>
                    <a:schemeClr val="tx1"/>
                  </a:solidFill>
                </a:endParaRPr>
              </a:p>
              <a:p>
                <a:pPr marL="0" marR="5080" indent="0" algn="just">
                  <a:lnSpc>
                    <a:spcPct val="100000"/>
                  </a:lnSpc>
                  <a:buNone/>
                </a:pPr>
                <a:r>
                  <a:rPr lang="en-US" spc="-5" dirty="0">
                    <a:solidFill>
                      <a:schemeClr val="tx1"/>
                    </a:solidFill>
                  </a:rPr>
                  <a:t>Therefore, Eq. (1) is satisfied if </a:t>
                </a:r>
                <a:r>
                  <a:rPr lang="en-US" i="1" spc="75" dirty="0">
                    <a:solidFill>
                      <a:schemeClr val="tx1"/>
                    </a:solidFill>
                  </a:rPr>
                  <a:t>C</a:t>
                </a:r>
                <a:r>
                  <a:rPr lang="en-US" i="1" spc="-45" dirty="0">
                    <a:solidFill>
                      <a:schemeClr val="tx1"/>
                    </a:solidFill>
                  </a:rPr>
                  <a:t>π</a:t>
                </a:r>
                <a:r>
                  <a:rPr lang="en-US" i="1"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1 </a:t>
                </a:r>
                <a:r>
                  <a:rPr lang="en-US" spc="-10" dirty="0">
                    <a:solidFill>
                      <a:schemeClr val="tx1"/>
                    </a:solidFill>
                  </a:rPr>
                  <a:t>o</a:t>
                </a:r>
                <a:r>
                  <a:rPr lang="en-US" spc="-5" dirty="0">
                    <a:solidFill>
                      <a:schemeClr val="tx1"/>
                    </a:solidFill>
                  </a:rPr>
                  <a:t>r </a:t>
                </a:r>
                <a:r>
                  <a:rPr lang="en-US" i="1" spc="-10" dirty="0">
                    <a:solidFill>
                      <a:schemeClr val="tx1"/>
                    </a:solidFill>
                  </a:rPr>
                  <a:t>C</a:t>
                </a:r>
                <a:r>
                  <a:rPr lang="en-US" i="1" spc="110" dirty="0">
                    <a:solidFill>
                      <a:schemeClr val="tx1"/>
                    </a:solidFill>
                  </a:rPr>
                  <a:t> </a:t>
                </a:r>
                <a:r>
                  <a:rPr lang="en-US" spc="-25" dirty="0">
                    <a:solidFill>
                      <a:schemeClr val="tx1"/>
                    </a:solidFill>
                  </a:rPr>
                  <a:t>=</a:t>
                </a:r>
                <a:r>
                  <a:rPr lang="en-US" spc="-40" dirty="0">
                    <a:solidFill>
                      <a:schemeClr val="tx1"/>
                    </a:solidFill>
                  </a:rPr>
                  <a:t> </a:t>
                </a:r>
                <a:r>
                  <a:rPr lang="en-US" i="1" spc="-45" dirty="0">
                    <a:solidFill>
                      <a:schemeClr val="tx1"/>
                    </a:solidFill>
                  </a:rPr>
                  <a:t>π</a:t>
                </a:r>
                <a:r>
                  <a:rPr lang="en-US" i="1" spc="-254" dirty="0">
                    <a:solidFill>
                      <a:schemeClr val="tx1"/>
                    </a:solidFill>
                  </a:rPr>
                  <a:t> </a:t>
                </a:r>
                <a:r>
                  <a:rPr lang="en-US" spc="-22" baseline="25925" dirty="0">
                    <a:solidFill>
                      <a:schemeClr val="tx1"/>
                    </a:solidFill>
                  </a:rPr>
                  <a:t>−</a:t>
                </a:r>
                <a:r>
                  <a:rPr lang="en-US" spc="67" baseline="25925" dirty="0">
                    <a:solidFill>
                      <a:schemeClr val="tx1"/>
                    </a:solidFill>
                  </a:rPr>
                  <a:t>1</a:t>
                </a:r>
                <a:r>
                  <a:rPr lang="en-US" spc="-5" dirty="0">
                    <a:solidFill>
                      <a:schemeClr val="tx1"/>
                    </a:solidFill>
                  </a:rPr>
                  <a:t>. </a:t>
                </a:r>
              </a:p>
              <a:p>
                <a:pPr marL="0" marR="5080" indent="0" algn="just">
                  <a:lnSpc>
                    <a:spcPct val="100000"/>
                  </a:lnSpc>
                  <a:buNone/>
                </a:pPr>
                <a:r>
                  <a:rPr lang="en-US" spc="-10" dirty="0">
                    <a:solidFill>
                      <a:schemeClr val="tx1"/>
                    </a:solidFill>
                  </a:rPr>
                  <a:t>We</a:t>
                </a:r>
                <a:r>
                  <a:rPr lang="en-US" spc="-5" dirty="0">
                    <a:solidFill>
                      <a:schemeClr val="tx1"/>
                    </a:solidFill>
                  </a:rPr>
                  <a:t> </a:t>
                </a:r>
                <a:r>
                  <a:rPr lang="en-US" spc="-10" dirty="0">
                    <a:solidFill>
                      <a:schemeClr val="tx1"/>
                    </a:solidFill>
                  </a:rPr>
                  <a:t>have </a:t>
                </a:r>
                <a14:m>
                  <m:oMath xmlns:m="http://schemas.openxmlformats.org/officeDocument/2006/math">
                    <m:r>
                      <a:rPr lang="en-US" b="0" i="1" smtClean="0">
                        <a:solidFill>
                          <a:schemeClr val="tx1"/>
                        </a:solidFill>
                        <a:latin typeface="Cambria Math" panose="02040503050406030204" pitchFamily="18" charset="0"/>
                        <a:cs typeface="Times New Roman"/>
                      </a:rPr>
                      <m:t>𝑃</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1</m:t>
                        </m:r>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𝑋</m:t>
                        </m:r>
                        <m:r>
                          <a:rPr lang="en-US" b="0" i="1" smtClean="0">
                            <a:solidFill>
                              <a:schemeClr val="tx1"/>
                            </a:solidFill>
                            <a:latin typeface="Cambria Math" panose="02040503050406030204" pitchFamily="18" charset="0"/>
                            <a:ea typeface="Cambria Math" panose="02040503050406030204" pitchFamily="18" charset="0"/>
                            <a:cs typeface="Times New Roman"/>
                          </a:rPr>
                          <m:t>≤4</m:t>
                        </m:r>
                      </m:e>
                    </m:d>
                    <m:r>
                      <a:rPr lang="en-US" b="0" i="1"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1</m:t>
                        </m:r>
                      </m:num>
                      <m:den>
                        <m:r>
                          <a:rPr lang="en-US" b="0" i="1" smtClean="0">
                            <a:solidFill>
                              <a:schemeClr val="tx1"/>
                            </a:solidFill>
                            <a:latin typeface="Cambria Math" panose="02040503050406030204" pitchFamily="18" charset="0"/>
                            <a:ea typeface="Cambria Math" panose="02040503050406030204" pitchFamily="18" charset="0"/>
                            <a:cs typeface="Times New Roman"/>
                          </a:rPr>
                          <m:t>𝜋</m:t>
                        </m:r>
                      </m:den>
                    </m:f>
                    <m:nary>
                      <m:naryPr>
                        <m:ctrlPr>
                          <a:rPr lang="en-US" b="0" i="1" smtClean="0">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ea typeface="Cambria Math" panose="02040503050406030204" pitchFamily="18" charset="0"/>
                            <a:cs typeface="Times New Roman"/>
                          </a:rPr>
                          <m:t>1</m:t>
                        </m:r>
                      </m:sub>
                      <m:sup>
                        <m:r>
                          <a:rPr lang="en-US" b="0" i="1" smtClean="0">
                            <a:solidFill>
                              <a:schemeClr val="tx1"/>
                            </a:solidFill>
                            <a:latin typeface="Cambria Math" panose="02040503050406030204" pitchFamily="18" charset="0"/>
                            <a:ea typeface="Cambria Math" panose="02040503050406030204" pitchFamily="18" charset="0"/>
                            <a:cs typeface="Times New Roman"/>
                          </a:rPr>
                          <m:t>4</m:t>
                        </m:r>
                      </m:sup>
                      <m:e>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𝑑𝑥</m:t>
                            </m:r>
                          </m:num>
                          <m:den>
                            <m:r>
                              <a:rPr lang="en-US" b="0" i="1" smtClean="0">
                                <a:solidFill>
                                  <a:schemeClr val="tx1"/>
                                </a:solidFill>
                                <a:latin typeface="Cambria Math" panose="02040503050406030204" pitchFamily="18" charset="0"/>
                                <a:ea typeface="Cambria Math" panose="02040503050406030204" pitchFamily="18" charset="0"/>
                                <a:cs typeface="Times New Roman"/>
                              </a:rPr>
                              <m:t>1 + </m:t>
                            </m:r>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𝑥</m:t>
                                </m:r>
                              </m:e>
                              <m:sup>
                                <m:r>
                                  <a:rPr lang="en-US" b="0" i="1" smtClean="0">
                                    <a:solidFill>
                                      <a:schemeClr val="tx1"/>
                                    </a:solidFill>
                                    <a:latin typeface="Cambria Math" panose="02040503050406030204" pitchFamily="18" charset="0"/>
                                    <a:ea typeface="Cambria Math" panose="02040503050406030204" pitchFamily="18" charset="0"/>
                                    <a:cs typeface="Times New Roman"/>
                                  </a:rPr>
                                  <m:t>2</m:t>
                                </m:r>
                              </m:sup>
                            </m:sSup>
                          </m:den>
                        </m:f>
                      </m:e>
                    </m:nary>
                    <m:r>
                      <a:rPr lang="en-US" b="0" i="1"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1</m:t>
                        </m:r>
                      </m:num>
                      <m:den>
                        <m:r>
                          <a:rPr lang="en-US" b="0" i="1" smtClean="0">
                            <a:solidFill>
                              <a:schemeClr val="tx1"/>
                            </a:solidFill>
                            <a:latin typeface="Cambria Math" panose="02040503050406030204" pitchFamily="18" charset="0"/>
                            <a:ea typeface="Cambria Math" panose="02040503050406030204" pitchFamily="18" charset="0"/>
                            <a:cs typeface="Times New Roman"/>
                          </a:rPr>
                          <m:t>𝜋</m:t>
                        </m:r>
                      </m:den>
                    </m:f>
                    <m:func>
                      <m:funcPr>
                        <m:ctrlPr>
                          <a:rPr lang="en-US" b="0" i="1" smtClean="0">
                            <a:solidFill>
                              <a:schemeClr val="tx1"/>
                            </a:solidFill>
                            <a:latin typeface="Cambria Math" panose="02040503050406030204" pitchFamily="18" charset="0"/>
                            <a:ea typeface="Cambria Math" panose="02040503050406030204" pitchFamily="18" charset="0"/>
                            <a:cs typeface="Times New Roman"/>
                          </a:rPr>
                        </m:ctrlPr>
                      </m:funcPr>
                      <m:fName>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m:rPr>
                                <m:sty m:val="p"/>
                              </m:rPr>
                              <a:rPr lang="en-US" b="0" i="0" smtClean="0">
                                <a:solidFill>
                                  <a:schemeClr val="tx1"/>
                                </a:solidFill>
                                <a:latin typeface="Cambria Math" panose="02040503050406030204" pitchFamily="18" charset="0"/>
                                <a:ea typeface="Cambria Math" panose="02040503050406030204" pitchFamily="18" charset="0"/>
                                <a:cs typeface="Times New Roman"/>
                              </a:rPr>
                              <m:t>tan</m:t>
                            </m:r>
                          </m:e>
                          <m:sup>
                            <m:r>
                              <a:rPr lang="en-US" b="0" i="1" smtClean="0">
                                <a:solidFill>
                                  <a:schemeClr val="tx1"/>
                                </a:solidFill>
                                <a:latin typeface="Cambria Math" panose="02040503050406030204" pitchFamily="18" charset="0"/>
                                <a:ea typeface="Cambria Math" panose="02040503050406030204" pitchFamily="18" charset="0"/>
                                <a:cs typeface="Times New Roman"/>
                              </a:rPr>
                              <m:t>−1</m:t>
                            </m:r>
                          </m:sup>
                        </m:sSup>
                      </m:fName>
                      <m:e>
                        <m:r>
                          <a:rPr lang="en-US" b="0" i="1" smtClean="0">
                            <a:solidFill>
                              <a:schemeClr val="tx1"/>
                            </a:solidFill>
                            <a:latin typeface="Cambria Math" panose="02040503050406030204" pitchFamily="18" charset="0"/>
                            <a:ea typeface="Cambria Math" panose="02040503050406030204" pitchFamily="18" charset="0"/>
                            <a:cs typeface="Times New Roman"/>
                          </a:rPr>
                          <m:t>𝑥</m:t>
                        </m:r>
                      </m:e>
                    </m:func>
                    <m:sSubSup>
                      <m:sSub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bSupPr>
                      <m:e>
                        <m:r>
                          <a:rPr lang="en-US" b="0" i="1" smtClean="0">
                            <a:solidFill>
                              <a:schemeClr val="tx1"/>
                            </a:solidFill>
                            <a:latin typeface="Cambria Math" panose="02040503050406030204" pitchFamily="18" charset="0"/>
                            <a:ea typeface="Cambria Math" panose="02040503050406030204" pitchFamily="18" charset="0"/>
                            <a:cs typeface="Times New Roman"/>
                          </a:rPr>
                          <m:t>|</m:t>
                        </m:r>
                      </m:e>
                      <m:sub>
                        <m:r>
                          <a:rPr lang="en-US" b="0" i="1" smtClean="0">
                            <a:solidFill>
                              <a:schemeClr val="tx1"/>
                            </a:solidFill>
                            <a:latin typeface="Cambria Math" panose="02040503050406030204" pitchFamily="18" charset="0"/>
                            <a:ea typeface="Cambria Math" panose="02040503050406030204" pitchFamily="18" charset="0"/>
                            <a:cs typeface="Times New Roman"/>
                          </a:rPr>
                          <m:t>1</m:t>
                        </m:r>
                      </m:sub>
                      <m:sup>
                        <m:r>
                          <a:rPr lang="en-US" b="0" i="1" smtClean="0">
                            <a:solidFill>
                              <a:schemeClr val="tx1"/>
                            </a:solidFill>
                            <a:latin typeface="Cambria Math" panose="02040503050406030204" pitchFamily="18" charset="0"/>
                            <a:ea typeface="Cambria Math" panose="02040503050406030204" pitchFamily="18" charset="0"/>
                            <a:cs typeface="Times New Roman"/>
                          </a:rPr>
                          <m:t>4</m:t>
                        </m:r>
                      </m:sup>
                    </m:sSubSup>
                    <m:r>
                      <a:rPr lang="en-US" i="1">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0.17.</m:t>
                    </m:r>
                  </m:oMath>
                </a14:m>
                <a:r>
                  <a:rPr lang="en-US" dirty="0">
                    <a:solidFill>
                      <a:schemeClr val="tx1"/>
                    </a:solidFill>
                  </a:rPr>
                  <a:t> </a:t>
                </a:r>
              </a:p>
              <a:p>
                <a:pPr marL="0" marR="5080" indent="0" algn="just">
                  <a:lnSpc>
                    <a:spcPct val="100000"/>
                  </a:lnSpc>
                  <a:buNone/>
                </a:pPr>
                <a:r>
                  <a:rPr lang="en-US" spc="-10" dirty="0">
                    <a:latin typeface="Times New Roman"/>
                    <a:cs typeface="Times New Roman"/>
                  </a:rPr>
                  <a:t>Thus</a:t>
                </a:r>
                <a:r>
                  <a:rPr lang="en-US" spc="-5" dirty="0">
                    <a:latin typeface="Times New Roman"/>
                    <a:cs typeface="Times New Roman"/>
                  </a:rPr>
                  <a:t>,</a:t>
                </a:r>
                <a:r>
                  <a:rPr lang="en-US" dirty="0">
                    <a:latin typeface="Times New Roman"/>
                    <a:cs typeface="Times New Roman"/>
                  </a:rPr>
                  <a:t> </a:t>
                </a:r>
                <a:r>
                  <a:rPr lang="en-US" spc="-45" dirty="0">
                    <a:latin typeface="Times New Roman"/>
                    <a:cs typeface="Times New Roman"/>
                  </a:rPr>
                  <a:t> </a:t>
                </a:r>
                <a:r>
                  <a:rPr lang="en-US" i="1" spc="-10" dirty="0">
                    <a:latin typeface="Times New Roman"/>
                    <a:cs typeface="Times New Roman"/>
                  </a:rPr>
                  <a:t>X</a:t>
                </a:r>
                <a:r>
                  <a:rPr lang="en-US" i="1" dirty="0">
                    <a:latin typeface="Times New Roman"/>
                    <a:cs typeface="Times New Roman"/>
                  </a:rPr>
                  <a:t> </a:t>
                </a:r>
                <a:r>
                  <a:rPr lang="en-US" i="1" spc="-20" dirty="0">
                    <a:latin typeface="Times New Roman"/>
                    <a:cs typeface="Times New Roman"/>
                  </a:rPr>
                  <a:t> </a:t>
                </a:r>
                <a:r>
                  <a:rPr lang="en-US" spc="-10" dirty="0">
                    <a:latin typeface="Times New Roman"/>
                    <a:cs typeface="Times New Roman"/>
                  </a:rPr>
                  <a:t>lie</a:t>
                </a:r>
                <a:r>
                  <a:rPr lang="en-US" spc="-5" dirty="0">
                    <a:latin typeface="Times New Roman"/>
                    <a:cs typeface="Times New Roman"/>
                  </a:rPr>
                  <a:t>s</a:t>
                </a:r>
                <a:r>
                  <a:rPr lang="en-US" dirty="0">
                    <a:latin typeface="Times New Roman"/>
                    <a:cs typeface="Times New Roman"/>
                  </a:rPr>
                  <a:t> </a:t>
                </a:r>
                <a:r>
                  <a:rPr lang="en-US" spc="-120" dirty="0">
                    <a:latin typeface="Times New Roman"/>
                    <a:cs typeface="Times New Roman"/>
                  </a:rPr>
                  <a:t> </a:t>
                </a:r>
                <a:r>
                  <a:rPr lang="en-US" spc="-10" dirty="0">
                    <a:latin typeface="Times New Roman"/>
                    <a:cs typeface="Times New Roman"/>
                  </a:rPr>
                  <a:t>betwee</a:t>
                </a:r>
                <a:r>
                  <a:rPr lang="en-US" spc="-5" dirty="0">
                    <a:latin typeface="Times New Roman"/>
                    <a:cs typeface="Times New Roman"/>
                  </a:rPr>
                  <a:t>n</a:t>
                </a:r>
                <a:r>
                  <a:rPr lang="en-US" dirty="0">
                    <a:latin typeface="Times New Roman"/>
                    <a:cs typeface="Times New Roman"/>
                  </a:rPr>
                  <a:t> </a:t>
                </a:r>
                <a:r>
                  <a:rPr lang="en-US" spc="-120" dirty="0">
                    <a:latin typeface="Times New Roman"/>
                    <a:cs typeface="Times New Roman"/>
                  </a:rPr>
                  <a:t> </a:t>
                </a:r>
                <a:r>
                  <a:rPr lang="en-US" spc="-5" dirty="0">
                    <a:latin typeface="Times New Roman"/>
                    <a:cs typeface="Times New Roman"/>
                  </a:rPr>
                  <a:t>1</a:t>
                </a:r>
                <a:r>
                  <a:rPr lang="en-US" dirty="0">
                    <a:latin typeface="Times New Roman"/>
                    <a:cs typeface="Times New Roman"/>
                  </a:rPr>
                  <a:t> </a:t>
                </a:r>
                <a:r>
                  <a:rPr lang="en-US" spc="-12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dirty="0">
                    <a:latin typeface="Times New Roman"/>
                    <a:cs typeface="Times New Roman"/>
                  </a:rPr>
                  <a:t> </a:t>
                </a:r>
                <a:r>
                  <a:rPr lang="en-US" spc="-120" dirty="0">
                    <a:latin typeface="Times New Roman"/>
                    <a:cs typeface="Times New Roman"/>
                  </a:rPr>
                  <a:t> </a:t>
                </a:r>
                <a:r>
                  <a:rPr lang="en-US" spc="-5" dirty="0">
                    <a:latin typeface="Times New Roman"/>
                    <a:cs typeface="Times New Roman"/>
                  </a:rPr>
                  <a:t>4</a:t>
                </a:r>
                <a:r>
                  <a:rPr lang="en-US" dirty="0">
                    <a:latin typeface="Times New Roman"/>
                    <a:cs typeface="Times New Roman"/>
                  </a:rPr>
                  <a:t> </a:t>
                </a:r>
                <a:r>
                  <a:rPr lang="en-US" spc="-120" dirty="0">
                    <a:latin typeface="Times New Roman"/>
                    <a:cs typeface="Times New Roman"/>
                  </a:rPr>
                  <a:t> </a:t>
                </a:r>
                <a:r>
                  <a:rPr lang="en-US" spc="-5" dirty="0">
                    <a:latin typeface="Times New Roman"/>
                    <a:cs typeface="Times New Roman"/>
                  </a:rPr>
                  <a:t>with</a:t>
                </a:r>
                <a:r>
                  <a:rPr lang="en-US" dirty="0">
                    <a:latin typeface="Times New Roman"/>
                    <a:cs typeface="Times New Roman"/>
                  </a:rPr>
                  <a:t> </a:t>
                </a:r>
                <a:r>
                  <a:rPr lang="en-US" spc="-120" dirty="0">
                    <a:latin typeface="Times New Roman"/>
                    <a:cs typeface="Times New Roman"/>
                  </a:rPr>
                  <a:t> </a:t>
                </a:r>
                <a:r>
                  <a:rPr lang="en-US" spc="-5" dirty="0">
                    <a:latin typeface="Times New Roman"/>
                    <a:cs typeface="Times New Roman"/>
                  </a:rPr>
                  <a:t>probability</a:t>
                </a:r>
                <a:r>
                  <a:rPr lang="en-US" dirty="0">
                    <a:latin typeface="Times New Roman"/>
                    <a:cs typeface="Times New Roman"/>
                  </a:rPr>
                  <a:t> </a:t>
                </a:r>
                <a:r>
                  <a:rPr lang="en-US" spc="-120" dirty="0">
                    <a:latin typeface="Times New Roman"/>
                    <a:cs typeface="Times New Roman"/>
                  </a:rPr>
                  <a:t> </a:t>
                </a:r>
              </a:p>
              <a:p>
                <a:pPr marL="0" marR="5080" indent="0" algn="just">
                  <a:lnSpc>
                    <a:spcPct val="100000"/>
                  </a:lnSpc>
                  <a:buNone/>
                </a:pPr>
                <a:r>
                  <a:rPr lang="en-US" spc="-5" dirty="0">
                    <a:latin typeface="Times New Roman"/>
                    <a:cs typeface="Times New Roman"/>
                  </a:rPr>
                  <a:t>approximately</a:t>
                </a:r>
                <a:r>
                  <a:rPr lang="en-US" dirty="0">
                    <a:latin typeface="Times New Roman"/>
                    <a:cs typeface="Times New Roman"/>
                  </a:rPr>
                  <a:t> </a:t>
                </a:r>
                <a:r>
                  <a:rPr lang="en-US" spc="-120" dirty="0">
                    <a:latin typeface="Times New Roman"/>
                    <a:cs typeface="Times New Roman"/>
                  </a:rPr>
                  <a:t> </a:t>
                </a:r>
                <a:r>
                  <a:rPr lang="en-US" spc="-10" dirty="0">
                    <a:latin typeface="Times New Roman"/>
                    <a:cs typeface="Times New Roman"/>
                  </a:rPr>
                  <a:t>0.1</a:t>
                </a:r>
                <a:r>
                  <a:rPr lang="en-US" spc="-5" dirty="0">
                    <a:latin typeface="Times New Roman"/>
                    <a:cs typeface="Times New Roman"/>
                  </a:rPr>
                  <a:t>7,</a:t>
                </a:r>
                <a:r>
                  <a:rPr lang="en-US" dirty="0">
                    <a:latin typeface="Times New Roman"/>
                    <a:cs typeface="Times New Roman"/>
                  </a:rPr>
                  <a:t> </a:t>
                </a:r>
                <a:r>
                  <a:rPr lang="en-US" spc="-120" dirty="0">
                    <a:latin typeface="Times New Roman"/>
                    <a:cs typeface="Times New Roman"/>
                  </a:rPr>
                  <a:t> </a:t>
                </a:r>
                <a:r>
                  <a:rPr lang="en-US" spc="-10" dirty="0">
                    <a:latin typeface="Times New Roman"/>
                    <a:cs typeface="Times New Roman"/>
                  </a:rPr>
                  <a:t>o</a:t>
                </a:r>
                <a:r>
                  <a:rPr lang="en-US" spc="125" dirty="0">
                    <a:latin typeface="Times New Roman"/>
                    <a:cs typeface="Times New Roman"/>
                  </a:rPr>
                  <a:t>r</a:t>
                </a:r>
                <a:r>
                  <a:rPr lang="en-US" dirty="0">
                    <a:latin typeface="Times New Roman"/>
                    <a:cs typeface="Times New Roman"/>
                  </a:rPr>
                  <a:t> </a:t>
                </a:r>
                <a:r>
                  <a:rPr lang="en-US" spc="-5" dirty="0">
                    <a:latin typeface="Times New Roman"/>
                    <a:cs typeface="Times New Roman"/>
                  </a:rPr>
                  <a:t>a</a:t>
                </a:r>
                <a:r>
                  <a:rPr lang="en-US" dirty="0">
                    <a:latin typeface="Times New Roman"/>
                    <a:cs typeface="Times New Roman"/>
                  </a:rPr>
                  <a:t> </a:t>
                </a:r>
                <a:r>
                  <a:rPr lang="en-US" spc="-120" dirty="0">
                    <a:latin typeface="Times New Roman"/>
                    <a:cs typeface="Times New Roman"/>
                  </a:rPr>
                  <a:t> </a:t>
                </a:r>
                <a:r>
                  <a:rPr lang="en-US" spc="-10" dirty="0">
                    <a:latin typeface="Times New Roman"/>
                    <a:cs typeface="Times New Roman"/>
                  </a:rPr>
                  <a:t>17%</a:t>
                </a:r>
                <a:r>
                  <a:rPr lang="en-US" dirty="0">
                    <a:latin typeface="Times New Roman"/>
                    <a:cs typeface="Times New Roman"/>
                  </a:rPr>
                  <a:t> </a:t>
                </a:r>
                <a:r>
                  <a:rPr lang="en-US" spc="-120" dirty="0">
                    <a:latin typeface="Times New Roman"/>
                    <a:cs typeface="Times New Roman"/>
                  </a:rPr>
                  <a:t> </a:t>
                </a:r>
                <a:r>
                  <a:rPr lang="en-US" spc="-10" dirty="0">
                    <a:latin typeface="Times New Roman"/>
                    <a:cs typeface="Times New Roman"/>
                  </a:rPr>
                  <a:t>chance </a:t>
                </a:r>
                <a:r>
                  <a:rPr lang="en-US" spc="-5" dirty="0">
                    <a:latin typeface="Times New Roman"/>
                    <a:cs typeface="Times New Roman"/>
                  </a:rPr>
                  <a:t>(Figure </a:t>
                </a:r>
                <a:r>
                  <a:rPr lang="en-US" spc="-10" dirty="0">
                    <a:latin typeface="Times New Roman"/>
                    <a:cs typeface="Times New Roman"/>
                  </a:rPr>
                  <a:t>2</a:t>
                </a:r>
                <a:r>
                  <a:rPr lang="en-US" spc="-5" dirty="0">
                    <a:latin typeface="Times New Roman"/>
                    <a:cs typeface="Times New Roman"/>
                  </a:rPr>
                  <a:t>).</a:t>
                </a:r>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r="-677"/>
                </a:stretch>
              </a:blipFill>
            </p:spPr>
            <p:txBody>
              <a:bodyPr/>
              <a:lstStyle/>
              <a:p>
                <a:r>
                  <a:rPr lang="en-US">
                    <a:noFill/>
                  </a:rPr>
                  <a:t> </a:t>
                </a:r>
              </a:p>
            </p:txBody>
          </p:sp>
        </mc:Fallback>
      </mc:AlternateContent>
      <p:pic>
        <p:nvPicPr>
          <p:cNvPr id="5" name="Picture 2" descr="A graph shows a region under a bell-shaped curve y equals p of x. The x axis ranges from negative 6 to 6, in increments of 1. The y axis has points 0.1 and 0.3 labeled. The curve is smooth and is increasing and concave up with an inflection point in quadrant 2, then concave down with a maximum on the y axis slightly above y equals 0.3, decreases through quadrant 1 with an inflection point changing the concavity to concave up.  The region under the curve from x equals 1 to x equals 4 is shaded."/>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87887" y="3444536"/>
            <a:ext cx="4305991" cy="308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3473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8.4  Center of </a:t>
            </a:r>
            <a:r>
              <a:rPr lang="en-US" sz="3100" dirty="0"/>
              <a:t>Mass </a:t>
            </a:r>
            <a:r>
              <a:rPr lang="en-US" sz="3100" dirty="0" smtClean="0"/>
              <a:t>(3 </a:t>
            </a:r>
            <a:r>
              <a:rPr lang="en-US" sz="3100" dirty="0"/>
              <a:t>of 27)</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11429" indent="0">
                  <a:lnSpc>
                    <a:spcPct val="100000"/>
                  </a:lnSpc>
                  <a:buNone/>
                </a:pPr>
                <a:r>
                  <a:rPr lang="en-US" spc="-5" dirty="0"/>
                  <a:t>This</a:t>
                </a:r>
                <a:r>
                  <a:rPr lang="en-US" spc="-35" dirty="0"/>
                  <a:t> </a:t>
                </a:r>
                <a:r>
                  <a:rPr lang="en-US" spc="-5" dirty="0"/>
                  <a:t>idea</a:t>
                </a:r>
                <a:r>
                  <a:rPr lang="en-US" spc="-35" dirty="0"/>
                  <a:t> </a:t>
                </a:r>
                <a:r>
                  <a:rPr lang="en-US" spc="-5" dirty="0"/>
                  <a:t>generalizes</a:t>
                </a:r>
                <a:r>
                  <a:rPr lang="en-US" spc="-35" dirty="0"/>
                  <a:t> </a:t>
                </a:r>
                <a:r>
                  <a:rPr lang="en-US" spc="-5" dirty="0"/>
                  <a:t>to</a:t>
                </a:r>
                <a:r>
                  <a:rPr lang="en-US" spc="-35" dirty="0"/>
                  <a:t> </a:t>
                </a:r>
                <a:r>
                  <a:rPr lang="en-US" spc="-5" dirty="0"/>
                  <a:t>finitely</a:t>
                </a:r>
                <a:r>
                  <a:rPr lang="en-US" spc="-40" dirty="0"/>
                  <a:t> </a:t>
                </a:r>
                <a:r>
                  <a:rPr lang="en-US" spc="-10" dirty="0"/>
                  <a:t>many</a:t>
                </a:r>
                <a:r>
                  <a:rPr lang="en-US" spc="-35" dirty="0"/>
                  <a:t> </a:t>
                </a:r>
                <a:r>
                  <a:rPr lang="en-US" spc="-5" dirty="0"/>
                  <a:t>particles</a:t>
                </a:r>
                <a:r>
                  <a:rPr lang="en-US" spc="-35" dirty="0"/>
                  <a:t> </a:t>
                </a:r>
                <a:r>
                  <a:rPr lang="en-US" spc="-10" dirty="0"/>
                  <a:t>o</a:t>
                </a:r>
                <a:r>
                  <a:rPr lang="en-US" spc="-5" dirty="0"/>
                  <a:t>n</a:t>
                </a:r>
                <a:r>
                  <a:rPr lang="en-US" spc="-35" dirty="0"/>
                  <a:t> </a:t>
                </a:r>
                <a:r>
                  <a:rPr lang="en-US" spc="-5" dirty="0"/>
                  <a:t>a</a:t>
                </a:r>
                <a:r>
                  <a:rPr lang="en-US" spc="-35" dirty="0"/>
                  <a:t> </a:t>
                </a:r>
                <a:r>
                  <a:rPr lang="en-US" spc="-5" dirty="0"/>
                  <a:t>line.</a:t>
                </a:r>
                <a:r>
                  <a:rPr lang="en-US" spc="-35" dirty="0"/>
                  <a:t> </a:t>
                </a:r>
                <a:r>
                  <a:rPr lang="en-US" spc="-5" dirty="0"/>
                  <a:t>If</a:t>
                </a:r>
                <a:r>
                  <a:rPr lang="en-US" spc="-35" dirty="0"/>
                  <a:t> </a:t>
                </a:r>
                <a:r>
                  <a:rPr lang="en-US" spc="-10" dirty="0"/>
                  <a:t>we</a:t>
                </a:r>
                <a:r>
                  <a:rPr lang="en-US" spc="-35" dirty="0"/>
                  <a:t> </a:t>
                </a:r>
                <a:r>
                  <a:rPr lang="en-US" spc="-5" dirty="0"/>
                  <a:t>have</a:t>
                </a:r>
                <a:r>
                  <a:rPr lang="en-US" spc="-35" dirty="0"/>
                  <a:t> </a:t>
                </a:r>
                <a:r>
                  <a:rPr lang="en-US" spc="-5" dirty="0"/>
                  <a:t>particles</a:t>
                </a:r>
                <a:r>
                  <a:rPr lang="en-US" spc="-35" dirty="0"/>
                  <a:t> </a:t>
                </a:r>
                <a:r>
                  <a:rPr lang="en-US" spc="-10" dirty="0"/>
                  <a:t>o</a:t>
                </a:r>
                <a:r>
                  <a:rPr lang="en-US" spc="-5" dirty="0"/>
                  <a:t>f</a:t>
                </a:r>
                <a:r>
                  <a:rPr lang="en-US" spc="-35" dirty="0"/>
                  <a:t> </a:t>
                </a:r>
                <a:r>
                  <a:rPr lang="en-US" spc="-15" dirty="0"/>
                  <a:t>m</a:t>
                </a:r>
                <a:r>
                  <a:rPr lang="en-US" spc="-5" dirty="0"/>
                  <a:t>ass</a:t>
                </a:r>
                <a:endParaRPr lang="en-US" dirty="0"/>
              </a:p>
              <a:p>
                <a:pPr marL="0" indent="0">
                  <a:lnSpc>
                    <a:spcPct val="100000"/>
                  </a:lnSpc>
                  <a:buNone/>
                </a:pPr>
                <a:r>
                  <a:rPr lang="en-US" i="1" spc="45" dirty="0"/>
                  <a:t>m</a:t>
                </a:r>
                <a:r>
                  <a:rPr lang="en-US" spc="67" baseline="-25000" dirty="0"/>
                  <a:t>1</a:t>
                </a:r>
                <a:r>
                  <a:rPr lang="en-US" spc="-5" dirty="0"/>
                  <a:t>,</a:t>
                </a:r>
                <a:r>
                  <a:rPr lang="en-US" spc="-85" dirty="0"/>
                  <a:t> </a:t>
                </a:r>
                <a:r>
                  <a:rPr lang="en-US" i="1" spc="45" dirty="0"/>
                  <a:t>m</a:t>
                </a:r>
                <a:r>
                  <a:rPr lang="en-US" spc="67" baseline="-25000" dirty="0"/>
                  <a:t>2</a:t>
                </a:r>
                <a:r>
                  <a:rPr lang="en-US" spc="-5" dirty="0"/>
                  <a:t>,</a:t>
                </a:r>
                <a:r>
                  <a:rPr lang="en-US" spc="-85" dirty="0"/>
                  <a:t> </a:t>
                </a:r>
                <a:r>
                  <a:rPr lang="en-US" i="1" spc="70" dirty="0"/>
                  <a:t>..</a:t>
                </a:r>
                <a:r>
                  <a:rPr lang="en-US" i="1" spc="-95" dirty="0"/>
                  <a:t>.</a:t>
                </a:r>
                <a:r>
                  <a:rPr lang="en-US" i="1" spc="-185" dirty="0"/>
                  <a:t> </a:t>
                </a:r>
                <a:r>
                  <a:rPr lang="en-US" spc="-5" dirty="0"/>
                  <a:t>,</a:t>
                </a:r>
                <a:r>
                  <a:rPr lang="en-US" spc="-85" dirty="0"/>
                  <a:t> </a:t>
                </a:r>
                <a:r>
                  <a:rPr lang="en-US" i="1" spc="45" dirty="0" err="1"/>
                  <a:t>m</a:t>
                </a:r>
                <a:r>
                  <a:rPr lang="en-US" i="1" baseline="-25000" dirty="0" err="1"/>
                  <a:t>n</a:t>
                </a:r>
                <a:r>
                  <a:rPr lang="en-US" i="1" baseline="-11111" dirty="0"/>
                  <a:t> </a:t>
                </a:r>
                <a:r>
                  <a:rPr lang="en-US" i="1" spc="-67" baseline="-11111" dirty="0"/>
                  <a:t> </a:t>
                </a:r>
                <a:r>
                  <a:rPr lang="en-US" spc="-10" dirty="0"/>
                  <a:t>a</a:t>
                </a:r>
                <a:r>
                  <a:rPr lang="en-US" spc="-5" dirty="0"/>
                  <a:t>t </a:t>
                </a:r>
                <a:r>
                  <a:rPr lang="en-US" spc="-10" dirty="0"/>
                  <a:t>position</a:t>
                </a:r>
                <a:r>
                  <a:rPr lang="en-US" spc="-5" dirty="0"/>
                  <a:t>s</a:t>
                </a:r>
                <a:r>
                  <a:rPr lang="en-US" spc="25" dirty="0"/>
                  <a:t> </a:t>
                </a:r>
                <a:r>
                  <a:rPr lang="en-US" i="1" spc="20" dirty="0"/>
                  <a:t>x</a:t>
                </a:r>
                <a:r>
                  <a:rPr lang="en-US" spc="75" baseline="-25000" dirty="0"/>
                  <a:t>1</a:t>
                </a:r>
                <a:r>
                  <a:rPr lang="en-US" spc="-5" dirty="0"/>
                  <a:t>,</a:t>
                </a:r>
                <a:r>
                  <a:rPr lang="en-US" spc="-60" dirty="0"/>
                  <a:t> </a:t>
                </a:r>
                <a:r>
                  <a:rPr lang="en-US" i="1" spc="20" dirty="0"/>
                  <a:t>x</a:t>
                </a:r>
                <a:r>
                  <a:rPr lang="en-US" spc="67" baseline="-25000" dirty="0"/>
                  <a:t>2</a:t>
                </a:r>
                <a:r>
                  <a:rPr lang="en-US" spc="-5" dirty="0"/>
                  <a:t>,</a:t>
                </a:r>
                <a:r>
                  <a:rPr lang="en-US" spc="-85" dirty="0"/>
                  <a:t> </a:t>
                </a:r>
                <a:r>
                  <a:rPr lang="en-US" i="1" spc="70" dirty="0"/>
                  <a:t>..</a:t>
                </a:r>
                <a:r>
                  <a:rPr lang="en-US" i="1" spc="-95" dirty="0"/>
                  <a:t>.</a:t>
                </a:r>
                <a:r>
                  <a:rPr lang="en-US" i="1" spc="-185" dirty="0"/>
                  <a:t> </a:t>
                </a:r>
                <a:r>
                  <a:rPr lang="en-US" spc="-5" dirty="0"/>
                  <a:t>,</a:t>
                </a:r>
                <a:r>
                  <a:rPr lang="en-US" spc="-60" dirty="0"/>
                  <a:t> </a:t>
                </a:r>
                <a:r>
                  <a:rPr lang="en-US" i="1" spc="20" dirty="0" err="1"/>
                  <a:t>x</a:t>
                </a:r>
                <a:r>
                  <a:rPr lang="en-US" i="1" baseline="-25000" dirty="0" err="1"/>
                  <a:t>n</a:t>
                </a:r>
                <a:r>
                  <a:rPr lang="en-US" i="1" spc="-157" baseline="-11111" dirty="0"/>
                  <a:t> </a:t>
                </a:r>
                <a:r>
                  <a:rPr lang="en-US" spc="-5" dirty="0"/>
                  <a:t>, r</a:t>
                </a:r>
                <a:r>
                  <a:rPr lang="en-US" spc="-10" dirty="0"/>
                  <a:t>espectively</a:t>
                </a:r>
                <a:r>
                  <a:rPr lang="en-US" spc="-5" dirty="0"/>
                  <a:t>,</a:t>
                </a:r>
                <a:r>
                  <a:rPr lang="en-US" dirty="0"/>
                  <a:t> </a:t>
                </a:r>
                <a:r>
                  <a:rPr lang="en-US" spc="-10" dirty="0"/>
                  <a:t>the</a:t>
                </a:r>
                <a:r>
                  <a:rPr lang="en-US" spc="-5" dirty="0"/>
                  <a:t>n </a:t>
                </a:r>
                <a:r>
                  <a:rPr lang="en-US" spc="-10" dirty="0"/>
                  <a:t>th</a:t>
                </a:r>
                <a:r>
                  <a:rPr lang="en-US" spc="-5" dirty="0"/>
                  <a:t>e </a:t>
                </a:r>
                <a:r>
                  <a:rPr lang="en-US" spc="-15" dirty="0"/>
                  <a:t>CO</a:t>
                </a:r>
                <a:r>
                  <a:rPr lang="en-US" spc="-10" dirty="0"/>
                  <a:t>M</a:t>
                </a:r>
                <a:r>
                  <a:rPr lang="en-US" spc="-5" dirty="0"/>
                  <a:t> </a:t>
                </a:r>
                <a:r>
                  <a:rPr lang="en-US" spc="-10" dirty="0"/>
                  <a:t>i</a:t>
                </a:r>
                <a:r>
                  <a:rPr lang="en-US" spc="-5" dirty="0"/>
                  <a:t>s </a:t>
                </a:r>
                <a:r>
                  <a:rPr lang="en-US" spc="-10" dirty="0"/>
                  <a:t>locate</a:t>
                </a:r>
                <a:r>
                  <a:rPr lang="en-US" spc="-5" dirty="0"/>
                  <a:t>d</a:t>
                </a:r>
                <a:r>
                  <a:rPr lang="en-US" dirty="0"/>
                  <a:t> </a:t>
                </a:r>
                <a:r>
                  <a:rPr lang="en-US" spc="-10" dirty="0"/>
                  <a:t>at</a:t>
                </a:r>
              </a:p>
              <a:p>
                <a:pPr marL="0" indent="0">
                  <a:lnSpc>
                    <a:spcPct val="100000"/>
                  </a:lnSpc>
                  <a:buNone/>
                </a:pPr>
                <a:endParaRPr lang="en-US" spc="-10" dirty="0"/>
              </a:p>
              <a:p>
                <a:pPr marL="0" indent="0">
                  <a:lnSpc>
                    <a:spcPct val="100000"/>
                  </a:lnSpc>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𝑚</m:t>
                              </m:r>
                            </m:e>
                            <m:sub>
                              <m:r>
                                <a:rPr lang="en-US" b="0" i="1" smtClean="0">
                                  <a:latin typeface="Cambria Math" panose="02040503050406030204" pitchFamily="18" charset="0"/>
                                  <a:ea typeface="Cambria Math" panose="02040503050406030204" pitchFamily="18" charset="0"/>
                                </a:rPr>
                                <m:t>𝑛</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𝑛</m:t>
                              </m:r>
                            </m:sub>
                          </m:sSub>
                        </m:num>
                        <m:den>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𝑚</m:t>
                              </m:r>
                            </m:e>
                            <m:sub>
                              <m:r>
                                <a:rPr lang="en-US" b="0" i="1" smtClean="0">
                                  <a:latin typeface="Cambria Math" panose="02040503050406030204" pitchFamily="18" charset="0"/>
                                  <a:ea typeface="Cambria Math" panose="02040503050406030204" pitchFamily="18" charset="0"/>
                                </a:rPr>
                                <m:t>𝑛</m:t>
                              </m:r>
                            </m:sub>
                          </m:sSub>
                        </m:den>
                      </m:f>
                    </m:oMath>
                  </m:oMathPara>
                </a14:m>
                <a:endParaRPr lang="en-US" dirty="0"/>
              </a:p>
              <a:p>
                <a:pPr marL="0" marR="508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t>:</a:t>
                </a:r>
                <a:r>
                  <a:rPr lang="en-US" dirty="0">
                    <a:solidFill>
                      <a:schemeClr val="tx1"/>
                    </a:solidFill>
                  </a:rPr>
                  <a:t> </a:t>
                </a:r>
                <a:r>
                  <a:rPr lang="en-US" spc="-140" dirty="0">
                    <a:solidFill>
                      <a:schemeClr val="tx1"/>
                    </a:solidFill>
                  </a:rPr>
                  <a:t> </a:t>
                </a:r>
                <a:r>
                  <a:rPr lang="en-US" spc="-15" dirty="0">
                    <a:solidFill>
                      <a:schemeClr val="tx1"/>
                    </a:solidFill>
                  </a:rPr>
                  <a:t>O</a:t>
                </a:r>
                <a:r>
                  <a:rPr lang="en-US" spc="-5" dirty="0">
                    <a:solidFill>
                      <a:schemeClr val="tx1"/>
                    </a:solidFill>
                  </a:rPr>
                  <a:t>n</a:t>
                </a:r>
                <a:r>
                  <a:rPr lang="en-US" spc="-10" dirty="0">
                    <a:solidFill>
                      <a:schemeClr val="tx1"/>
                    </a:solidFill>
                  </a:rPr>
                  <a:t> th</a:t>
                </a:r>
                <a:r>
                  <a:rPr lang="en-US" spc="-5" dirty="0">
                    <a:solidFill>
                      <a:schemeClr val="tx1"/>
                    </a:solidFill>
                  </a:rPr>
                  <a:t>e</a:t>
                </a:r>
                <a:r>
                  <a:rPr lang="en-US" spc="-10" dirty="0">
                    <a:solidFill>
                      <a:schemeClr val="tx1"/>
                    </a:solidFill>
                  </a:rPr>
                  <a:t> line</a:t>
                </a:r>
                <a:r>
                  <a:rPr lang="en-US" spc="-5" dirty="0">
                    <a:solidFill>
                      <a:schemeClr val="tx1"/>
                    </a:solidFill>
                  </a:rPr>
                  <a:t>,</a:t>
                </a:r>
                <a:r>
                  <a:rPr lang="en-US" spc="-10" dirty="0">
                    <a:solidFill>
                      <a:schemeClr val="tx1"/>
                    </a:solidFill>
                  </a:rPr>
                  <a:t> </a:t>
                </a:r>
                <a:r>
                  <a:rPr lang="en-US" spc="-15" dirty="0">
                    <a:solidFill>
                      <a:schemeClr val="tx1"/>
                    </a:solidFill>
                  </a:rPr>
                  <a:t>w</a:t>
                </a:r>
                <a:r>
                  <a:rPr lang="en-US" spc="-5" dirty="0">
                    <a:solidFill>
                      <a:schemeClr val="tx1"/>
                    </a:solidFill>
                  </a:rPr>
                  <a:t>e</a:t>
                </a:r>
                <a:r>
                  <a:rPr lang="en-US" spc="-10" dirty="0">
                    <a:solidFill>
                      <a:schemeClr val="tx1"/>
                    </a:solidFill>
                  </a:rPr>
                  <a:t> hav</a:t>
                </a:r>
                <a:r>
                  <a:rPr lang="en-US" spc="-5" dirty="0">
                    <a:solidFill>
                      <a:schemeClr val="tx1"/>
                    </a:solidFill>
                  </a:rPr>
                  <a:t>e</a:t>
                </a:r>
                <a:r>
                  <a:rPr lang="en-US" spc="-10" dirty="0">
                    <a:solidFill>
                      <a:schemeClr val="tx1"/>
                    </a:solidFill>
                  </a:rPr>
                  <a:t> </a:t>
                </a:r>
                <a:r>
                  <a:rPr lang="en-US" spc="-5" dirty="0">
                    <a:solidFill>
                      <a:schemeClr val="tx1"/>
                    </a:solidFill>
                  </a:rPr>
                  <a:t>a</a:t>
                </a:r>
                <a:r>
                  <a:rPr lang="en-US" spc="-10" dirty="0">
                    <a:solidFill>
                      <a:schemeClr val="tx1"/>
                    </a:solidFill>
                  </a:rPr>
                  <a:t> </a:t>
                </a:r>
                <a:r>
                  <a:rPr lang="en-US" spc="-15" dirty="0">
                    <a:solidFill>
                      <a:schemeClr val="tx1"/>
                    </a:solidFill>
                  </a:rPr>
                  <a:t>mas</a:t>
                </a:r>
                <a:r>
                  <a:rPr lang="en-US" spc="-5" dirty="0">
                    <a:solidFill>
                      <a:schemeClr val="tx1"/>
                    </a:solidFill>
                  </a:rPr>
                  <a:t>s</a:t>
                </a:r>
                <a:r>
                  <a:rPr lang="en-US" spc="-10" dirty="0">
                    <a:solidFill>
                      <a:schemeClr val="tx1"/>
                    </a:solidFill>
                  </a:rPr>
                  <a:t> o</a:t>
                </a:r>
                <a:r>
                  <a:rPr lang="en-US" spc="-5" dirty="0">
                    <a:solidFill>
                      <a:schemeClr val="tx1"/>
                    </a:solidFill>
                  </a:rPr>
                  <a:t>f</a:t>
                </a:r>
                <a:r>
                  <a:rPr lang="en-US" spc="-10" dirty="0">
                    <a:solidFill>
                      <a:schemeClr val="tx1"/>
                    </a:solidFill>
                  </a:rPr>
                  <a:t> </a:t>
                </a:r>
                <a:r>
                  <a:rPr lang="en-US" spc="-5" dirty="0">
                    <a:solidFill>
                      <a:schemeClr val="tx1"/>
                    </a:solidFill>
                  </a:rPr>
                  <a:t>3</a:t>
                </a:r>
                <a:r>
                  <a:rPr lang="en-US" spc="-10" dirty="0">
                    <a:solidFill>
                      <a:schemeClr val="tx1"/>
                    </a:solidFill>
                  </a:rPr>
                  <a:t> a</a:t>
                </a:r>
                <a:r>
                  <a:rPr lang="en-US" spc="-5" dirty="0">
                    <a:solidFill>
                      <a:schemeClr val="tx1"/>
                    </a:solidFill>
                  </a:rPr>
                  <a:t>t</a:t>
                </a:r>
                <a:r>
                  <a:rPr lang="en-US" spc="-10" dirty="0">
                    <a:solidFill>
                      <a:schemeClr val="tx1"/>
                    </a:solidFill>
                  </a:rPr>
                  <a:t> </a:t>
                </a:r>
                <a:r>
                  <a:rPr lang="en-US" spc="-190" dirty="0">
                    <a:solidFill>
                      <a:schemeClr val="tx1"/>
                    </a:solidFill>
                  </a:rPr>
                  <a:t>−</a:t>
                </a:r>
                <a:r>
                  <a:rPr lang="en-US" spc="-10" dirty="0">
                    <a:solidFill>
                      <a:schemeClr val="tx1"/>
                    </a:solidFill>
                  </a:rPr>
                  <a:t>2</a:t>
                </a:r>
                <a:r>
                  <a:rPr lang="en-US" spc="-5" dirty="0">
                    <a:solidFill>
                      <a:schemeClr val="tx1"/>
                    </a:solidFill>
                  </a:rPr>
                  <a:t>,</a:t>
                </a:r>
                <a:r>
                  <a:rPr lang="en-US" spc="-10" dirty="0">
                    <a:solidFill>
                      <a:schemeClr val="tx1"/>
                    </a:solidFill>
                  </a:rPr>
                  <a:t> </a:t>
                </a:r>
                <a:r>
                  <a:rPr lang="en-US" spc="-5" dirty="0">
                    <a:solidFill>
                      <a:schemeClr val="tx1"/>
                    </a:solidFill>
                  </a:rPr>
                  <a:t>a</a:t>
                </a:r>
                <a:r>
                  <a:rPr lang="en-US" spc="-10" dirty="0">
                    <a:solidFill>
                      <a:schemeClr val="tx1"/>
                    </a:solidFill>
                  </a:rPr>
                  <a:t> </a:t>
                </a:r>
                <a:r>
                  <a:rPr lang="en-US" spc="-15" dirty="0">
                    <a:solidFill>
                      <a:schemeClr val="tx1"/>
                    </a:solidFill>
                  </a:rPr>
                  <a:t>mas</a:t>
                </a:r>
                <a:r>
                  <a:rPr lang="en-US" spc="-5" dirty="0">
                    <a:solidFill>
                      <a:schemeClr val="tx1"/>
                    </a:solidFill>
                  </a:rPr>
                  <a:t>s</a:t>
                </a:r>
                <a:r>
                  <a:rPr lang="en-US" spc="-10" dirty="0">
                    <a:solidFill>
                      <a:schemeClr val="tx1"/>
                    </a:solidFill>
                  </a:rPr>
                  <a:t> o</a:t>
                </a:r>
                <a:r>
                  <a:rPr lang="en-US" spc="-5" dirty="0">
                    <a:solidFill>
                      <a:schemeClr val="tx1"/>
                    </a:solidFill>
                  </a:rPr>
                  <a:t>f</a:t>
                </a:r>
                <a:r>
                  <a:rPr lang="en-US" spc="-10" dirty="0">
                    <a:solidFill>
                      <a:schemeClr val="tx1"/>
                    </a:solidFill>
                  </a:rPr>
                  <a:t> </a:t>
                </a:r>
                <a:r>
                  <a:rPr lang="en-US" spc="-5" dirty="0">
                    <a:solidFill>
                      <a:schemeClr val="tx1"/>
                    </a:solidFill>
                  </a:rPr>
                  <a:t>2</a:t>
                </a:r>
                <a:r>
                  <a:rPr lang="en-US" spc="-10" dirty="0">
                    <a:solidFill>
                      <a:schemeClr val="tx1"/>
                    </a:solidFill>
                  </a:rPr>
                  <a:t> a</a:t>
                </a:r>
                <a:r>
                  <a:rPr lang="en-US" spc="-5" dirty="0">
                    <a:solidFill>
                      <a:schemeClr val="tx1"/>
                    </a:solidFill>
                  </a:rPr>
                  <a:t>t</a:t>
                </a:r>
                <a:r>
                  <a:rPr lang="en-US" spc="-10" dirty="0">
                    <a:solidFill>
                      <a:schemeClr val="tx1"/>
                    </a:solidFill>
                  </a:rPr>
                  <a:t> 1</a:t>
                </a:r>
                <a:r>
                  <a:rPr lang="en-US" spc="-5" dirty="0">
                    <a:solidFill>
                      <a:schemeClr val="tx1"/>
                    </a:solidFill>
                  </a:rPr>
                  <a:t>,</a:t>
                </a:r>
                <a:r>
                  <a:rPr lang="en-US" spc="-10" dirty="0">
                    <a:solidFill>
                      <a:schemeClr val="tx1"/>
                    </a:solidFill>
                  </a:rPr>
                  <a:t> an</a:t>
                </a:r>
                <a:r>
                  <a:rPr lang="en-US" spc="-5" dirty="0">
                    <a:solidFill>
                      <a:schemeClr val="tx1"/>
                    </a:solidFill>
                  </a:rPr>
                  <a:t>d</a:t>
                </a:r>
                <a:r>
                  <a:rPr lang="en-US" spc="-10" dirty="0">
                    <a:solidFill>
                      <a:schemeClr val="tx1"/>
                    </a:solidFill>
                  </a:rPr>
                  <a:t> </a:t>
                </a:r>
                <a:r>
                  <a:rPr lang="en-US" spc="-5" dirty="0">
                    <a:solidFill>
                      <a:schemeClr val="tx1"/>
                    </a:solidFill>
                  </a:rPr>
                  <a:t>a</a:t>
                </a:r>
                <a:r>
                  <a:rPr lang="en-US" spc="-10" dirty="0">
                    <a:solidFill>
                      <a:schemeClr val="tx1"/>
                    </a:solidFill>
                  </a:rPr>
                  <a:t> </a:t>
                </a:r>
                <a:r>
                  <a:rPr lang="en-US" spc="-15" dirty="0">
                    <a:solidFill>
                      <a:schemeClr val="tx1"/>
                    </a:solidFill>
                  </a:rPr>
                  <a:t>mas</a:t>
                </a:r>
                <a:r>
                  <a:rPr lang="en-US" spc="-5" dirty="0">
                    <a:solidFill>
                      <a:schemeClr val="tx1"/>
                    </a:solidFill>
                  </a:rPr>
                  <a:t>s</a:t>
                </a:r>
                <a:r>
                  <a:rPr lang="en-US" spc="-10" dirty="0">
                    <a:solidFill>
                      <a:schemeClr val="tx1"/>
                    </a:solidFill>
                  </a:rPr>
                  <a:t> o</a:t>
                </a:r>
                <a:r>
                  <a:rPr lang="en-US" spc="-5" dirty="0">
                    <a:solidFill>
                      <a:schemeClr val="tx1"/>
                    </a:solidFill>
                  </a:rPr>
                  <a:t>f</a:t>
                </a:r>
                <a:r>
                  <a:rPr lang="en-US" spc="-10" dirty="0">
                    <a:solidFill>
                      <a:schemeClr val="tx1"/>
                    </a:solidFill>
                  </a:rPr>
                  <a:t> 1</a:t>
                </a:r>
                <a:r>
                  <a:rPr lang="en-US" spc="-5" dirty="0">
                    <a:solidFill>
                      <a:schemeClr val="tx1"/>
                    </a:solidFill>
                  </a:rPr>
                  <a:t>5 </a:t>
                </a:r>
                <a:r>
                  <a:rPr lang="en-US" spc="-10" dirty="0">
                    <a:solidFill>
                      <a:schemeClr val="tx1"/>
                    </a:solidFill>
                  </a:rPr>
                  <a:t>a</a:t>
                </a:r>
                <a:r>
                  <a:rPr lang="en-US" spc="-5" dirty="0">
                    <a:solidFill>
                      <a:schemeClr val="tx1"/>
                    </a:solidFill>
                  </a:rPr>
                  <a:t>t 6 (</a:t>
                </a:r>
                <a:r>
                  <a:rPr lang="en-US" spc="-10" dirty="0">
                    <a:solidFill>
                      <a:schemeClr val="tx1"/>
                    </a:solidFill>
                  </a:rPr>
                  <a:t>Figur</a:t>
                </a:r>
                <a:r>
                  <a:rPr lang="en-US" spc="-5" dirty="0">
                    <a:solidFill>
                      <a:schemeClr val="tx1"/>
                    </a:solidFill>
                  </a:rPr>
                  <a:t>e </a:t>
                </a:r>
                <a:r>
                  <a:rPr lang="en-US" spc="-10" dirty="0">
                    <a:solidFill>
                      <a:schemeClr val="tx1"/>
                    </a:solidFill>
                  </a:rPr>
                  <a:t>3)</a:t>
                </a:r>
                <a:r>
                  <a:rPr lang="en-US" spc="-5" dirty="0">
                    <a:solidFill>
                      <a:schemeClr val="tx1"/>
                    </a:solidFill>
                  </a:rPr>
                  <a:t>. </a:t>
                </a:r>
                <a:r>
                  <a:rPr lang="en-US" spc="-15" dirty="0">
                    <a:solidFill>
                      <a:schemeClr val="tx1"/>
                    </a:solidFill>
                  </a:rPr>
                  <a:t>Wha</a:t>
                </a:r>
                <a:r>
                  <a:rPr lang="en-US" spc="-5" dirty="0">
                    <a:solidFill>
                      <a:schemeClr val="tx1"/>
                    </a:solidFill>
                  </a:rPr>
                  <a:t>t </a:t>
                </a:r>
                <a:r>
                  <a:rPr lang="en-US" spc="-10" dirty="0">
                    <a:solidFill>
                      <a:schemeClr val="tx1"/>
                    </a:solidFill>
                  </a:rPr>
                  <a:t>i</a:t>
                </a:r>
                <a:r>
                  <a:rPr lang="en-US" spc="-5" dirty="0">
                    <a:solidFill>
                      <a:schemeClr val="tx1"/>
                    </a:solidFill>
                  </a:rPr>
                  <a:t>s </a:t>
                </a:r>
                <a:r>
                  <a:rPr lang="en-US" spc="-10" dirty="0">
                    <a:solidFill>
                      <a:schemeClr val="tx1"/>
                    </a:solidFill>
                  </a:rPr>
                  <a:t>th</a:t>
                </a:r>
                <a:r>
                  <a:rPr lang="en-US" spc="-5" dirty="0">
                    <a:solidFill>
                      <a:schemeClr val="tx1"/>
                    </a:solidFill>
                  </a:rPr>
                  <a:t>e l</a:t>
                </a:r>
                <a:r>
                  <a:rPr lang="en-US" spc="-10" dirty="0">
                    <a:solidFill>
                      <a:schemeClr val="tx1"/>
                    </a:solidFill>
                  </a:rPr>
                  <a:t>ocatio</a:t>
                </a:r>
                <a:r>
                  <a:rPr lang="en-US" spc="-5" dirty="0">
                    <a:solidFill>
                      <a:schemeClr val="tx1"/>
                    </a:solidFill>
                  </a:rPr>
                  <a:t>n </a:t>
                </a:r>
                <a:r>
                  <a:rPr lang="en-US" spc="-10" dirty="0">
                    <a:solidFill>
                      <a:schemeClr val="tx1"/>
                    </a:solidFill>
                  </a:rPr>
                  <a:t>o</a:t>
                </a:r>
                <a:r>
                  <a:rPr lang="en-US" spc="-5" dirty="0">
                    <a:solidFill>
                      <a:schemeClr val="tx1"/>
                    </a:solidFill>
                  </a:rPr>
                  <a:t>f t</a:t>
                </a:r>
                <a:r>
                  <a:rPr lang="en-US" spc="-10" dirty="0">
                    <a:solidFill>
                      <a:schemeClr val="tx1"/>
                    </a:solidFill>
                  </a:rPr>
                  <a:t>h</a:t>
                </a:r>
                <a:r>
                  <a:rPr lang="en-US" spc="-5" dirty="0">
                    <a:solidFill>
                      <a:schemeClr val="tx1"/>
                    </a:solidFill>
                  </a:rPr>
                  <a:t>e </a:t>
                </a:r>
                <a:r>
                  <a:rPr lang="en-US" spc="-10" dirty="0">
                    <a:solidFill>
                      <a:schemeClr val="tx1"/>
                    </a:solidFill>
                  </a:rPr>
                  <a:t>cente</a:t>
                </a:r>
                <a:r>
                  <a:rPr lang="en-US" spc="-5" dirty="0">
                    <a:solidFill>
                      <a:schemeClr val="tx1"/>
                    </a:solidFill>
                  </a:rPr>
                  <a:t>r</a:t>
                </a:r>
                <a:r>
                  <a:rPr lang="en-US" dirty="0">
                    <a:solidFill>
                      <a:schemeClr val="tx1"/>
                    </a:solidFill>
                  </a:rPr>
                  <a:t> </a:t>
                </a:r>
                <a:r>
                  <a:rPr lang="en-US" spc="-10" dirty="0">
                    <a:solidFill>
                      <a:schemeClr val="tx1"/>
                    </a:solidFill>
                  </a:rPr>
                  <a:t>o</a:t>
                </a:r>
                <a:r>
                  <a:rPr lang="en-US" spc="-5" dirty="0">
                    <a:solidFill>
                      <a:schemeClr val="tx1"/>
                    </a:solidFill>
                  </a:rPr>
                  <a:t>f </a:t>
                </a:r>
                <a:r>
                  <a:rPr lang="en-US" spc="-10" dirty="0">
                    <a:solidFill>
                      <a:schemeClr val="tx1"/>
                    </a:solidFill>
                  </a:rPr>
                  <a:t>mass?</a:t>
                </a:r>
                <a:endParaRPr lang="en-US" dirty="0">
                  <a:solidFill>
                    <a:schemeClr val="tx1"/>
                  </a:solidFill>
                </a:endParaRPr>
              </a:p>
              <a:p>
                <a:pPr marL="0" indent="0">
                  <a:lnSpc>
                    <a:spcPct val="100000"/>
                  </a:lnSpc>
                  <a:spcBef>
                    <a:spcPts val="590"/>
                  </a:spcBef>
                  <a:buNone/>
                </a:pPr>
                <a:r>
                  <a:rPr lang="en-US" b="1" spc="-5" dirty="0">
                    <a:solidFill>
                      <a:schemeClr val="tx1"/>
                    </a:solidFill>
                  </a:rPr>
                  <a:t>Solution </a:t>
                </a:r>
                <a:r>
                  <a:rPr lang="en-US" b="1" spc="95"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have</a:t>
                </a:r>
                <a:r>
                  <a:rPr lang="en-US" dirty="0">
                    <a:solidFill>
                      <a:schemeClr val="tx1"/>
                    </a:solidFill>
                  </a:rPr>
                  <a:t> </a:t>
                </a:r>
                <a:endParaRPr lang="en-US" i="1" dirty="0">
                  <a:solidFill>
                    <a:schemeClr val="tx1"/>
                  </a:solidFill>
                </a:endParaRPr>
              </a:p>
              <a:p>
                <a:pPr marL="0" indent="0" algn="ctr">
                  <a:lnSpc>
                    <a:spcPct val="100000"/>
                  </a:lnSpc>
                  <a:spcBef>
                    <a:spcPts val="590"/>
                  </a:spcBef>
                  <a:buNone/>
                </a:pP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𝑥</m:t>
                        </m:r>
                      </m:e>
                    </m:acc>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m:rPr>
                            <m:nor/>
                          </m:rPr>
                          <a:rPr lang="en-US" spc="-5" dirty="0">
                            <a:solidFill>
                              <a:schemeClr val="tx1"/>
                            </a:solidFill>
                          </a:rPr>
                          <m:t>(3)(</m:t>
                        </m:r>
                        <m:r>
                          <m:rPr>
                            <m:nor/>
                          </m:rPr>
                          <a:rPr lang="en-US" spc="-190" dirty="0">
                            <a:solidFill>
                              <a:schemeClr val="tx1"/>
                            </a:solidFill>
                          </a:rPr>
                          <m:t>−</m:t>
                        </m:r>
                        <m:r>
                          <m:rPr>
                            <m:nor/>
                          </m:rPr>
                          <a:rPr lang="en-US" spc="-10" dirty="0">
                            <a:solidFill>
                              <a:schemeClr val="tx1"/>
                            </a:solidFill>
                          </a:rPr>
                          <m:t>2)</m:t>
                        </m:r>
                        <m:r>
                          <m:rPr>
                            <m:nor/>
                          </m:rPr>
                          <a:rPr lang="en-US" spc="-35" dirty="0">
                            <a:solidFill>
                              <a:schemeClr val="tx1"/>
                            </a:solidFill>
                          </a:rPr>
                          <m:t> </m:t>
                        </m:r>
                        <m:r>
                          <m:rPr>
                            <m:nor/>
                          </m:rPr>
                          <a:rPr lang="en-US" spc="-25" dirty="0">
                            <a:solidFill>
                              <a:schemeClr val="tx1"/>
                            </a:solidFill>
                          </a:rPr>
                          <m:t>+</m:t>
                        </m:r>
                        <m:r>
                          <m:rPr>
                            <m:nor/>
                          </m:rPr>
                          <a:rPr lang="en-US" spc="-35" dirty="0">
                            <a:solidFill>
                              <a:schemeClr val="tx1"/>
                            </a:solidFill>
                          </a:rPr>
                          <m:t> </m:t>
                        </m:r>
                        <m:r>
                          <m:rPr>
                            <m:nor/>
                          </m:rPr>
                          <a:rPr lang="en-US" spc="-5" dirty="0">
                            <a:solidFill>
                              <a:schemeClr val="tx1"/>
                            </a:solidFill>
                          </a:rPr>
                          <m:t>(2)(1)</m:t>
                        </m:r>
                        <m:r>
                          <m:rPr>
                            <m:nor/>
                          </m:rPr>
                          <a:rPr lang="en-US" spc="-35" dirty="0">
                            <a:solidFill>
                              <a:schemeClr val="tx1"/>
                            </a:solidFill>
                          </a:rPr>
                          <m:t> </m:t>
                        </m:r>
                        <m:r>
                          <m:rPr>
                            <m:nor/>
                          </m:rPr>
                          <a:rPr lang="en-US" spc="-25" dirty="0">
                            <a:solidFill>
                              <a:schemeClr val="tx1"/>
                            </a:solidFill>
                          </a:rPr>
                          <m:t>+</m:t>
                        </m:r>
                        <m:r>
                          <m:rPr>
                            <m:nor/>
                          </m:rPr>
                          <a:rPr lang="en-US" spc="-35" dirty="0">
                            <a:solidFill>
                              <a:schemeClr val="tx1"/>
                            </a:solidFill>
                          </a:rPr>
                          <m:t> </m:t>
                        </m:r>
                        <m:r>
                          <m:rPr>
                            <m:nor/>
                          </m:rPr>
                          <a:rPr lang="en-US" spc="-5" dirty="0">
                            <a:solidFill>
                              <a:schemeClr val="tx1"/>
                            </a:solidFill>
                          </a:rPr>
                          <m:t>(15)(6)</m:t>
                        </m:r>
                      </m:num>
                      <m:den>
                        <m:r>
                          <m:rPr>
                            <m:nor/>
                          </m:rPr>
                          <a:rPr lang="en-US" spc="-5" dirty="0">
                            <a:solidFill>
                              <a:schemeClr val="tx1"/>
                            </a:solidFill>
                          </a:rPr>
                          <m:t>3</m:t>
                        </m:r>
                        <m:r>
                          <m:rPr>
                            <m:nor/>
                          </m:rPr>
                          <a:rPr lang="en-US" spc="-30"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5" dirty="0">
                            <a:solidFill>
                              <a:schemeClr val="tx1"/>
                            </a:solidFill>
                          </a:rPr>
                          <m:t>2</m:t>
                        </m:r>
                        <m:r>
                          <m:rPr>
                            <m:nor/>
                          </m:rPr>
                          <a:rPr lang="en-US" spc="-30"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10" dirty="0">
                            <a:solidFill>
                              <a:schemeClr val="tx1"/>
                            </a:solidFill>
                          </a:rPr>
                          <m:t>15</m:t>
                        </m:r>
                      </m:den>
                    </m:f>
                    <m:r>
                      <a:rPr lang="en-US" b="0" i="1" smtClean="0">
                        <a:solidFill>
                          <a:schemeClr val="tx1"/>
                        </a:solidFill>
                        <a:latin typeface="Cambria Math" panose="02040503050406030204" pitchFamily="18" charset="0"/>
                        <a:ea typeface="Cambria Math" panose="02040503050406030204" pitchFamily="18" charset="0"/>
                      </a:rPr>
                      <m:t>=4.3</m:t>
                    </m:r>
                  </m:oMath>
                </a14:m>
                <a:r>
                  <a:rPr lang="en-US" dirty="0">
                    <a:solidFill>
                      <a:schemeClr val="tx1"/>
                    </a:solidFill>
                  </a:rPr>
                  <a:t> </a:t>
                </a: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pic>
        <p:nvPicPr>
          <p:cNvPr id="5" name="Picture 2" descr="A graph of three masses placed at points on a number line. A number line is labeled x and ranges from negative 6 to 7, in increments of 1, and has points negative 6, negative 3, 0, 3, and 6 labeled. A point at x equals negative 2 is labeled m subscript 1 equals 3. A point at x equals 1 is labeled m subscript 2 equals 2. A point at x equals 6 is labeled m subscript 3 equals 1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90913" y="5273059"/>
            <a:ext cx="4705178" cy="13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4539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8.4  Center of </a:t>
            </a:r>
            <a:r>
              <a:rPr lang="en-US" sz="3100" dirty="0"/>
              <a:t>Mass </a:t>
            </a:r>
            <a:r>
              <a:rPr lang="en-US" sz="3100" dirty="0" smtClean="0"/>
              <a:t>(4 </a:t>
            </a:r>
            <a:r>
              <a:rPr lang="en-US" sz="3100" dirty="0"/>
              <a:t>of 27)</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15" dirty="0"/>
                  <a:t>Now</a:t>
                </a:r>
                <a:r>
                  <a:rPr lang="en-US" spc="-5" dirty="0"/>
                  <a:t>,</a:t>
                </a:r>
                <a:r>
                  <a:rPr lang="en-US" spc="60" dirty="0"/>
                  <a:t> </a:t>
                </a:r>
                <a:r>
                  <a:rPr lang="en-US" spc="-10" dirty="0"/>
                  <a:t>how</a:t>
                </a:r>
                <a:r>
                  <a:rPr lang="en-US" spc="60" dirty="0"/>
                  <a:t> </a:t>
                </a:r>
                <a:r>
                  <a:rPr lang="en-US" spc="-10" dirty="0"/>
                  <a:t>d</a:t>
                </a:r>
                <a:r>
                  <a:rPr lang="en-US" spc="-5" dirty="0"/>
                  <a:t>o</a:t>
                </a:r>
                <a:r>
                  <a:rPr lang="en-US" spc="60" dirty="0"/>
                  <a:t> </a:t>
                </a:r>
                <a:r>
                  <a:rPr lang="en-US" spc="-15" dirty="0"/>
                  <a:t>w</a:t>
                </a:r>
                <a:r>
                  <a:rPr lang="en-US" spc="-5" dirty="0"/>
                  <a:t>e</a:t>
                </a:r>
                <a:r>
                  <a:rPr lang="en-US" spc="60" dirty="0"/>
                  <a:t> </a:t>
                </a:r>
                <a:r>
                  <a:rPr lang="en-US" spc="-10" dirty="0"/>
                  <a:t>exten</a:t>
                </a:r>
                <a:r>
                  <a:rPr lang="en-US" spc="-5" dirty="0"/>
                  <a:t>d</a:t>
                </a:r>
                <a:r>
                  <a:rPr lang="en-US" spc="60" dirty="0"/>
                  <a:t> </a:t>
                </a:r>
                <a:r>
                  <a:rPr lang="en-US" spc="-10" dirty="0"/>
                  <a:t>thi</a:t>
                </a:r>
                <a:r>
                  <a:rPr lang="en-US" spc="-5" dirty="0"/>
                  <a:t>s</a:t>
                </a:r>
                <a:r>
                  <a:rPr lang="en-US" spc="60" dirty="0"/>
                  <a:t> </a:t>
                </a:r>
                <a:r>
                  <a:rPr lang="en-US" spc="-10" dirty="0"/>
                  <a:t>ide</a:t>
                </a:r>
                <a:r>
                  <a:rPr lang="en-US" spc="-5" dirty="0"/>
                  <a:t>a</a:t>
                </a:r>
                <a:r>
                  <a:rPr lang="en-US" spc="60" dirty="0"/>
                  <a:t> </a:t>
                </a:r>
                <a:r>
                  <a:rPr lang="en-US" spc="-10" dirty="0"/>
                  <a:t>t</a:t>
                </a:r>
                <a:r>
                  <a:rPr lang="en-US" spc="-5" dirty="0"/>
                  <a:t>o</a:t>
                </a:r>
                <a:r>
                  <a:rPr lang="en-US" spc="60" dirty="0"/>
                  <a:t> </a:t>
                </a:r>
                <a:r>
                  <a:rPr lang="en-US" spc="-10" dirty="0"/>
                  <a:t>particle</a:t>
                </a:r>
                <a:r>
                  <a:rPr lang="en-US" spc="-5" dirty="0"/>
                  <a:t>s</a:t>
                </a:r>
                <a:r>
                  <a:rPr lang="en-US" spc="60" dirty="0"/>
                  <a:t> </a:t>
                </a:r>
                <a:r>
                  <a:rPr lang="en-US" spc="-5" dirty="0"/>
                  <a:t>in</a:t>
                </a:r>
                <a:r>
                  <a:rPr lang="en-US" spc="60" dirty="0"/>
                  <a:t> </a:t>
                </a:r>
                <a:r>
                  <a:rPr lang="en-US" spc="-5" dirty="0"/>
                  <a:t>t</a:t>
                </a:r>
                <a:r>
                  <a:rPr lang="en-US" spc="-10" dirty="0"/>
                  <a:t>h</a:t>
                </a:r>
                <a:r>
                  <a:rPr lang="en-US" spc="-5" dirty="0"/>
                  <a:t>e</a:t>
                </a:r>
                <a:r>
                  <a:rPr lang="en-US" spc="85" dirty="0"/>
                  <a:t> </a:t>
                </a:r>
                <a:r>
                  <a:rPr lang="en-US" i="1" spc="100" dirty="0" err="1"/>
                  <a:t>x</a:t>
                </a:r>
                <a:r>
                  <a:rPr lang="en-US" i="1" spc="45" dirty="0" err="1"/>
                  <a:t>y</a:t>
                </a:r>
                <a:r>
                  <a:rPr lang="en-US" spc="-5" dirty="0"/>
                  <a:t>-plane</a:t>
                </a:r>
                <a:r>
                  <a:rPr lang="en-US" spc="60" dirty="0"/>
                  <a:t> </a:t>
                </a:r>
                <a:r>
                  <a:rPr lang="en-US" spc="-5" dirty="0"/>
                  <a:t>(Figure</a:t>
                </a:r>
                <a:r>
                  <a:rPr lang="en-US" spc="60" dirty="0"/>
                  <a:t> </a:t>
                </a:r>
                <a:r>
                  <a:rPr lang="en-US" spc="-10" dirty="0"/>
                  <a:t>4</a:t>
                </a:r>
                <a:r>
                  <a:rPr lang="en-US" spc="-5" dirty="0"/>
                  <a:t>)?</a:t>
                </a:r>
                <a:r>
                  <a:rPr lang="en-US" spc="60" dirty="0"/>
                  <a:t> </a:t>
                </a:r>
                <a:r>
                  <a:rPr lang="en-US" spc="-5" dirty="0"/>
                  <a:t>Suppose we</a:t>
                </a:r>
                <a:r>
                  <a:rPr lang="en-US" dirty="0"/>
                  <a:t> </a:t>
                </a:r>
                <a:r>
                  <a:rPr lang="en-US" spc="-20" dirty="0"/>
                  <a:t> </a:t>
                </a:r>
                <a:r>
                  <a:rPr lang="en-US" spc="-5" dirty="0"/>
                  <a:t>have</a:t>
                </a:r>
                <a:r>
                  <a:rPr lang="en-US" dirty="0"/>
                  <a:t> </a:t>
                </a:r>
                <a:r>
                  <a:rPr lang="en-US" spc="-15" dirty="0"/>
                  <a:t> </a:t>
                </a:r>
                <a:r>
                  <a:rPr lang="en-US" spc="-5" dirty="0"/>
                  <a:t>a</a:t>
                </a:r>
                <a:r>
                  <a:rPr lang="en-US" dirty="0"/>
                  <a:t> </a:t>
                </a:r>
                <a:r>
                  <a:rPr lang="en-US" spc="-15" dirty="0"/>
                  <a:t> </a:t>
                </a:r>
                <a:r>
                  <a:rPr lang="en-US" spc="-5" dirty="0"/>
                  <a:t>collection</a:t>
                </a:r>
                <a:r>
                  <a:rPr lang="en-US" dirty="0"/>
                  <a:t> </a:t>
                </a:r>
                <a:r>
                  <a:rPr lang="en-US" spc="-15" dirty="0"/>
                  <a:t> </a:t>
                </a:r>
                <a:r>
                  <a:rPr lang="en-US" spc="-10" dirty="0"/>
                  <a:t>o</a:t>
                </a:r>
                <a:r>
                  <a:rPr lang="en-US" spc="-5" dirty="0"/>
                  <a:t>f</a:t>
                </a:r>
                <a:r>
                  <a:rPr lang="en-US" dirty="0"/>
                  <a:t> </a:t>
                </a:r>
                <a:r>
                  <a:rPr lang="en-US" spc="-15" dirty="0"/>
                  <a:t> </a:t>
                </a:r>
                <a:r>
                  <a:rPr lang="en-US" spc="-5" dirty="0"/>
                  <a:t>particles</a:t>
                </a:r>
                <a:r>
                  <a:rPr lang="en-US" dirty="0"/>
                  <a:t> </a:t>
                </a:r>
                <a:r>
                  <a:rPr lang="en-US" spc="-15" dirty="0"/>
                  <a:t>w</a:t>
                </a:r>
                <a:r>
                  <a:rPr lang="en-US" spc="-5" dirty="0"/>
                  <a:t>ith</a:t>
                </a:r>
                <a:r>
                  <a:rPr lang="en-US" dirty="0"/>
                  <a:t> </a:t>
                </a:r>
                <a:r>
                  <a:rPr lang="en-US" spc="-20" dirty="0"/>
                  <a:t> </a:t>
                </a:r>
                <a:r>
                  <a:rPr lang="en-US" spc="-5" dirty="0"/>
                  <a:t>masses</a:t>
                </a:r>
                <a:r>
                  <a:rPr lang="en-US" dirty="0"/>
                  <a:t> </a:t>
                </a:r>
                <a:r>
                  <a:rPr lang="en-US" spc="-15" dirty="0"/>
                  <a:t> </a:t>
                </a:r>
                <a:r>
                  <a:rPr lang="en-US" i="1" spc="45" dirty="0"/>
                  <a:t>m</a:t>
                </a:r>
                <a:r>
                  <a:rPr lang="en-US" spc="67" baseline="-25000" dirty="0"/>
                  <a:t>1</a:t>
                </a:r>
                <a:r>
                  <a:rPr lang="en-US" spc="-5" dirty="0"/>
                  <a:t>,</a:t>
                </a:r>
                <a:r>
                  <a:rPr lang="en-US" spc="-85" dirty="0"/>
                  <a:t> </a:t>
                </a:r>
                <a:r>
                  <a:rPr lang="en-US" i="1" spc="45" dirty="0"/>
                  <a:t>m</a:t>
                </a:r>
                <a:r>
                  <a:rPr lang="en-US" spc="67" baseline="-25000" dirty="0"/>
                  <a:t>2</a:t>
                </a:r>
                <a:r>
                  <a:rPr lang="en-US" spc="-5" dirty="0"/>
                  <a:t>,</a:t>
                </a:r>
                <a:r>
                  <a:rPr lang="en-US" spc="-85" dirty="0"/>
                  <a:t> </a:t>
                </a:r>
                <a:r>
                  <a:rPr lang="en-US" i="1" spc="70" dirty="0"/>
                  <a:t>..</a:t>
                </a:r>
                <a:r>
                  <a:rPr lang="en-US" i="1" spc="-95" dirty="0"/>
                  <a:t>.</a:t>
                </a:r>
                <a:r>
                  <a:rPr lang="en-US" i="1" spc="-185" dirty="0"/>
                  <a:t> </a:t>
                </a:r>
                <a:r>
                  <a:rPr lang="en-US" spc="-5" dirty="0"/>
                  <a:t>,</a:t>
                </a:r>
                <a:r>
                  <a:rPr lang="en-US" spc="-85" dirty="0"/>
                  <a:t> </a:t>
                </a:r>
                <a:r>
                  <a:rPr lang="en-US" i="1" spc="45" dirty="0" err="1"/>
                  <a:t>m</a:t>
                </a:r>
                <a:r>
                  <a:rPr lang="en-US" i="1" baseline="-25000" dirty="0" err="1"/>
                  <a:t>n</a:t>
                </a:r>
                <a:r>
                  <a:rPr lang="en-US" i="1" baseline="-11111" dirty="0"/>
                  <a:t>  </a:t>
                </a:r>
                <a:r>
                  <a:rPr lang="en-US" i="1" spc="7" baseline="-11111" dirty="0"/>
                  <a:t> </a:t>
                </a:r>
                <a:r>
                  <a:rPr lang="en-US" spc="-10" dirty="0"/>
                  <a:t>a</a:t>
                </a:r>
                <a:r>
                  <a:rPr lang="en-US" spc="-5" dirty="0"/>
                  <a:t>t</a:t>
                </a:r>
                <a:r>
                  <a:rPr lang="en-US" dirty="0"/>
                  <a:t> </a:t>
                </a:r>
                <a:r>
                  <a:rPr lang="en-US" spc="-15" dirty="0"/>
                  <a:t> </a:t>
                </a:r>
                <a:r>
                  <a:rPr lang="en-US" spc="-10" dirty="0"/>
                  <a:t>position</a:t>
                </a:r>
                <a:r>
                  <a:rPr lang="en-US" spc="-5" dirty="0"/>
                  <a:t>s</a:t>
                </a:r>
                <a:r>
                  <a:rPr lang="en-US" dirty="0"/>
                  <a:t> </a:t>
                </a:r>
                <a:r>
                  <a:rPr lang="en-US" spc="-15" dirty="0"/>
                  <a:t> </a:t>
                </a:r>
                <a:r>
                  <a:rPr lang="en-US" spc="20" dirty="0"/>
                  <a:t>(</a:t>
                </a:r>
                <a:r>
                  <a:rPr lang="en-US" i="1" spc="20" dirty="0"/>
                  <a:t>x</a:t>
                </a:r>
                <a:r>
                  <a:rPr lang="en-US" spc="67" baseline="-25000" dirty="0"/>
                  <a:t>1</a:t>
                </a:r>
                <a:r>
                  <a:rPr lang="en-US" spc="-5" dirty="0"/>
                  <a:t>,</a:t>
                </a:r>
                <a:r>
                  <a:rPr lang="en-US" spc="-25" dirty="0"/>
                  <a:t> </a:t>
                </a:r>
                <a:r>
                  <a:rPr lang="en-US" i="1" spc="-15" dirty="0"/>
                  <a:t>y</a:t>
                </a:r>
                <a:r>
                  <a:rPr lang="en-US" spc="75" baseline="-25000" dirty="0"/>
                  <a:t>1</a:t>
                </a:r>
                <a:r>
                  <a:rPr lang="en-US" spc="-5" dirty="0"/>
                  <a:t>), </a:t>
                </a:r>
                <a:r>
                  <a:rPr lang="en-US" spc="20" dirty="0"/>
                  <a:t>(</a:t>
                </a:r>
                <a:r>
                  <a:rPr lang="en-US" i="1" spc="20" dirty="0"/>
                  <a:t>x</a:t>
                </a:r>
                <a:r>
                  <a:rPr lang="en-US" spc="67" baseline="-25000" dirty="0"/>
                  <a:t>2</a:t>
                </a:r>
                <a:r>
                  <a:rPr lang="en-US" spc="-5" dirty="0"/>
                  <a:t>,</a:t>
                </a:r>
                <a:r>
                  <a:rPr lang="en-US" spc="-25" dirty="0"/>
                  <a:t> </a:t>
                </a:r>
                <a:r>
                  <a:rPr lang="en-US" i="1" spc="-15" dirty="0"/>
                  <a:t>y</a:t>
                </a:r>
                <a:r>
                  <a:rPr lang="en-US" spc="67" baseline="-25000" dirty="0"/>
                  <a:t>2</a:t>
                </a:r>
                <a:r>
                  <a:rPr lang="en-US" spc="-5" dirty="0"/>
                  <a:t>),</a:t>
                </a:r>
                <a:r>
                  <a:rPr lang="en-US" spc="-85" dirty="0"/>
                  <a:t> </a:t>
                </a:r>
                <a:r>
                  <a:rPr lang="en-US" i="1" spc="70" dirty="0"/>
                  <a:t>..</a:t>
                </a:r>
                <a:r>
                  <a:rPr lang="en-US" i="1" spc="-95" dirty="0"/>
                  <a:t>.</a:t>
                </a:r>
                <a:r>
                  <a:rPr lang="en-US" i="1" spc="-185" dirty="0"/>
                  <a:t> </a:t>
                </a:r>
                <a:r>
                  <a:rPr lang="en-US" spc="-5" dirty="0"/>
                  <a:t>,</a:t>
                </a:r>
                <a:r>
                  <a:rPr lang="en-US" spc="-85" dirty="0"/>
                  <a:t> </a:t>
                </a:r>
                <a:r>
                  <a:rPr lang="en-US" spc="20" dirty="0"/>
                  <a:t>(</a:t>
                </a:r>
                <a:r>
                  <a:rPr lang="en-US" i="1" spc="20" dirty="0" err="1"/>
                  <a:t>x</a:t>
                </a:r>
                <a:r>
                  <a:rPr lang="en-US" i="1" baseline="-25000" dirty="0" err="1"/>
                  <a:t>n</a:t>
                </a:r>
                <a:r>
                  <a:rPr lang="en-US" i="1" spc="-157" baseline="-11111" dirty="0"/>
                  <a:t> </a:t>
                </a:r>
                <a:r>
                  <a:rPr lang="en-US" spc="-5" dirty="0"/>
                  <a:t>,</a:t>
                </a:r>
                <a:r>
                  <a:rPr lang="en-US" spc="-25" dirty="0"/>
                  <a:t> </a:t>
                </a:r>
                <a:r>
                  <a:rPr lang="en-US" i="1" spc="-15" dirty="0" err="1"/>
                  <a:t>y</a:t>
                </a:r>
                <a:r>
                  <a:rPr lang="en-US" i="1" baseline="-25000" dirty="0" err="1"/>
                  <a:t>n</a:t>
                </a:r>
                <a:r>
                  <a:rPr lang="en-US" spc="-5" dirty="0"/>
                  <a:t>),</a:t>
                </a:r>
                <a:r>
                  <a:rPr lang="en-US" dirty="0"/>
                  <a:t> </a:t>
                </a:r>
                <a:r>
                  <a:rPr lang="en-US" spc="-105" dirty="0"/>
                  <a:t> </a:t>
                </a:r>
                <a:r>
                  <a:rPr lang="en-US" spc="-5" dirty="0"/>
                  <a:t>r</a:t>
                </a:r>
                <a:r>
                  <a:rPr lang="en-US" spc="-10" dirty="0"/>
                  <a:t>espectively</a:t>
                </a:r>
                <a:r>
                  <a:rPr lang="en-US" spc="-5" dirty="0"/>
                  <a:t>.</a:t>
                </a:r>
                <a:r>
                  <a:rPr lang="en-US" dirty="0"/>
                  <a:t> </a:t>
                </a:r>
                <a:r>
                  <a:rPr lang="en-US" spc="-100" dirty="0"/>
                  <a:t> </a:t>
                </a:r>
                <a:r>
                  <a:rPr lang="en-US" spc="-15" dirty="0"/>
                  <a:t>Th</a:t>
                </a:r>
                <a:r>
                  <a:rPr lang="en-US" spc="-5" dirty="0"/>
                  <a:t>e</a:t>
                </a:r>
                <a:r>
                  <a:rPr lang="en-US" dirty="0"/>
                  <a:t> </a:t>
                </a:r>
                <a:r>
                  <a:rPr lang="en-US" spc="-100" dirty="0"/>
                  <a:t> </a:t>
                </a:r>
                <a:r>
                  <a:rPr lang="en-US" spc="-15" dirty="0"/>
                  <a:t>CO</a:t>
                </a:r>
                <a:r>
                  <a:rPr lang="en-US" spc="-10" dirty="0"/>
                  <a:t>M</a:t>
                </a:r>
                <a:r>
                  <a:rPr lang="en-US" dirty="0"/>
                  <a:t> </a:t>
                </a:r>
                <a:r>
                  <a:rPr lang="en-US" spc="-105" dirty="0"/>
                  <a:t> </a:t>
                </a:r>
                <a:r>
                  <a:rPr lang="en-US" spc="-10" dirty="0"/>
                  <a:t>i</a:t>
                </a:r>
                <a:r>
                  <a:rPr lang="en-US" spc="-5" dirty="0"/>
                  <a:t>s</a:t>
                </a:r>
                <a:r>
                  <a:rPr lang="en-US" dirty="0"/>
                  <a:t> </a:t>
                </a:r>
                <a:r>
                  <a:rPr lang="en-US" spc="-105" dirty="0"/>
                  <a:t> </a:t>
                </a:r>
                <a:r>
                  <a:rPr lang="en-US" spc="-5" dirty="0"/>
                  <a:t>a</a:t>
                </a:r>
                <a:r>
                  <a:rPr lang="en-US" dirty="0"/>
                  <a:t> </a:t>
                </a:r>
                <a:r>
                  <a:rPr lang="en-US" spc="-105" dirty="0"/>
                  <a:t> </a:t>
                </a:r>
                <a:r>
                  <a:rPr lang="en-US" spc="-10" dirty="0"/>
                  <a:t>poin</a:t>
                </a:r>
                <a:r>
                  <a:rPr lang="en-US" spc="-5" dirty="0"/>
                  <a:t>t</a:t>
                </a:r>
                <a:r>
                  <a:rPr lang="en-US" dirty="0"/>
                  <a:t> </a:t>
                </a:r>
                <a:r>
                  <a:rPr lang="en-US" spc="-105" dirty="0"/>
                  <a:t> </a:t>
                </a:r>
                <a:r>
                  <a:rPr lang="en-US" spc="-10" dirty="0"/>
                  <a:t>i</a:t>
                </a:r>
                <a:r>
                  <a:rPr lang="en-US" spc="-5" dirty="0"/>
                  <a:t>n</a:t>
                </a:r>
                <a:r>
                  <a:rPr lang="en-US" dirty="0"/>
                  <a:t> </a:t>
                </a:r>
                <a:r>
                  <a:rPr lang="en-US" spc="-105" dirty="0"/>
                  <a:t> </a:t>
                </a:r>
                <a:r>
                  <a:rPr lang="en-US" spc="-10" dirty="0"/>
                  <a:t>th</a:t>
                </a:r>
                <a:r>
                  <a:rPr lang="en-US" spc="-5" dirty="0"/>
                  <a:t>e</a:t>
                </a:r>
                <a:r>
                  <a:rPr lang="en-US" dirty="0"/>
                  <a:t> </a:t>
                </a:r>
                <a:r>
                  <a:rPr lang="en-US" spc="-105" dirty="0"/>
                  <a:t> </a:t>
                </a:r>
                <a:r>
                  <a:rPr lang="en-US" spc="-10" dirty="0"/>
                  <a:t>plan</a:t>
                </a:r>
                <a:r>
                  <a:rPr lang="en-US" spc="-5" dirty="0"/>
                  <a:t>e</a:t>
                </a:r>
                <a:r>
                  <a:rPr lang="en-US" dirty="0"/>
                  <a:t> </a:t>
                </a:r>
                <a:r>
                  <a:rPr lang="en-US" spc="-100" dirty="0"/>
                  <a:t> </a:t>
                </a:r>
                <a:r>
                  <a:rPr lang="en-US" spc="-10" dirty="0"/>
                  <a:t>wit</a:t>
                </a:r>
                <a:r>
                  <a:rPr lang="en-US" spc="-5" dirty="0"/>
                  <a:t>h</a:t>
                </a:r>
                <a:r>
                  <a:rPr lang="en-US" dirty="0"/>
                  <a:t> </a:t>
                </a:r>
                <a:r>
                  <a:rPr lang="en-US" spc="-105" dirty="0"/>
                  <a:t> </a:t>
                </a:r>
                <a:r>
                  <a:rPr lang="en-US" spc="-10" dirty="0"/>
                  <a:t>coordinates </a:t>
                </a:r>
                <a:r>
                  <a:rPr lang="en-US" spc="20" dirty="0"/>
                  <a:t>(</a:t>
                </a:r>
                <a14:m>
                  <m:oMath xmlns:m="http://schemas.openxmlformats.org/officeDocument/2006/math">
                    <m:acc>
                      <m:accPr>
                        <m:chr m:val="̅"/>
                        <m:ctrlPr>
                          <a:rPr lang="en-US" i="1" spc="-335" dirty="0" smtClean="0">
                            <a:latin typeface="Cambria Math" panose="02040503050406030204" pitchFamily="18" charset="0"/>
                          </a:rPr>
                        </m:ctrlPr>
                      </m:accPr>
                      <m:e>
                        <m:r>
                          <a:rPr lang="en-US" b="0" i="1" spc="-335" dirty="0" smtClean="0">
                            <a:latin typeface="Cambria Math" panose="02040503050406030204" pitchFamily="18" charset="0"/>
                          </a:rPr>
                          <m:t>𝑥</m:t>
                        </m:r>
                      </m:e>
                    </m:acc>
                    <m:r>
                      <a:rPr lang="en-US" b="0" i="1" spc="-335" dirty="0" smtClean="0">
                        <a:latin typeface="Cambria Math" panose="02040503050406030204" pitchFamily="18" charset="0"/>
                      </a:rPr>
                      <m:t>,  </m:t>
                    </m:r>
                    <m:bar>
                      <m:barPr>
                        <m:pos m:val="top"/>
                        <m:ctrlPr>
                          <a:rPr lang="en-US" i="1" spc="-90" dirty="0">
                            <a:latin typeface="Cambria Math" panose="02040503050406030204" pitchFamily="18" charset="0"/>
                          </a:rPr>
                        </m:ctrlPr>
                      </m:barPr>
                      <m:e>
                        <m:r>
                          <a:rPr lang="en-US" b="0" i="1" spc="-90" dirty="0" smtClean="0">
                            <a:latin typeface="Cambria Math" panose="02040503050406030204" pitchFamily="18" charset="0"/>
                          </a:rPr>
                          <m:t>𝑦</m:t>
                        </m:r>
                      </m:e>
                    </m:bar>
                  </m:oMath>
                </a14:m>
                <a:r>
                  <a:rPr lang="en-US" spc="-5" dirty="0"/>
                  <a:t>).</a:t>
                </a:r>
                <a:r>
                  <a:rPr lang="en-US" spc="-10" dirty="0"/>
                  <a:t> Thes</a:t>
                </a:r>
                <a:r>
                  <a:rPr lang="en-US" spc="-5" dirty="0"/>
                  <a:t>e</a:t>
                </a:r>
                <a:r>
                  <a:rPr lang="en-US" spc="-10" dirty="0"/>
                  <a:t> coordinate</a:t>
                </a:r>
                <a:r>
                  <a:rPr lang="en-US" spc="-5" dirty="0"/>
                  <a:t>s</a:t>
                </a:r>
                <a:r>
                  <a:rPr lang="en-US" spc="-10" dirty="0"/>
                  <a:t> ar</a:t>
                </a:r>
                <a:r>
                  <a:rPr lang="en-US" spc="-5" dirty="0"/>
                  <a:t>e</a:t>
                </a:r>
                <a:r>
                  <a:rPr lang="en-US" spc="-10" dirty="0"/>
                  <a:t> determine</a:t>
                </a:r>
                <a:r>
                  <a:rPr lang="en-US" spc="-5" dirty="0"/>
                  <a:t>d</a:t>
                </a:r>
                <a:r>
                  <a:rPr lang="en-US" spc="-10" dirty="0"/>
                  <a:t> i</a:t>
                </a:r>
                <a:r>
                  <a:rPr lang="en-US" spc="-5" dirty="0"/>
                  <a:t>n</a:t>
                </a:r>
                <a:r>
                  <a:rPr lang="en-US" spc="-10" dirty="0"/>
                  <a:t> th</a:t>
                </a:r>
                <a:r>
                  <a:rPr lang="en-US" spc="-5" dirty="0"/>
                  <a:t>e</a:t>
                </a:r>
                <a:r>
                  <a:rPr lang="en-US" spc="-10" dirty="0"/>
                  <a:t> </a:t>
                </a:r>
                <a:r>
                  <a:rPr lang="en-US" spc="-5" dirty="0"/>
                  <a:t>s</a:t>
                </a:r>
                <a:r>
                  <a:rPr lang="en-US" spc="-15" dirty="0"/>
                  <a:t>am</a:t>
                </a:r>
                <a:r>
                  <a:rPr lang="en-US" spc="-5" dirty="0"/>
                  <a:t>e</a:t>
                </a:r>
                <a:r>
                  <a:rPr lang="en-US" spc="-10" dirty="0"/>
                  <a:t> </a:t>
                </a:r>
                <a:r>
                  <a:rPr lang="en-US" spc="-15" dirty="0"/>
                  <a:t>manne</a:t>
                </a:r>
                <a:r>
                  <a:rPr lang="en-US" spc="-5" dirty="0"/>
                  <a:t>r</a:t>
                </a:r>
                <a:r>
                  <a:rPr lang="en-US" spc="-10" dirty="0"/>
                  <a:t> a</a:t>
                </a:r>
                <a:r>
                  <a:rPr lang="en-US" spc="-5" dirty="0"/>
                  <a:t>s</a:t>
                </a:r>
                <a:r>
                  <a:rPr lang="en-US" spc="-10" dirty="0"/>
                  <a:t> th</a:t>
                </a:r>
                <a:r>
                  <a:rPr lang="en-US" spc="-5" dirty="0"/>
                  <a:t>e</a:t>
                </a:r>
                <a:r>
                  <a:rPr lang="en-US" spc="-10" dirty="0"/>
                  <a:t> </a:t>
                </a:r>
                <a:r>
                  <a:rPr lang="en-US" spc="-15" dirty="0"/>
                  <a:t>CO</a:t>
                </a:r>
                <a:r>
                  <a:rPr lang="en-US" spc="-10" dirty="0"/>
                  <a:t>M o</a:t>
                </a:r>
                <a:r>
                  <a:rPr lang="en-US" spc="-5" dirty="0"/>
                  <a:t>f</a:t>
                </a:r>
                <a:r>
                  <a:rPr lang="en-US" spc="-10" dirty="0"/>
                  <a:t> th</a:t>
                </a:r>
                <a:r>
                  <a:rPr lang="en-US" spc="-5" dirty="0"/>
                  <a:t>e</a:t>
                </a:r>
                <a:r>
                  <a:rPr lang="en-US" spc="-10" dirty="0"/>
                  <a:t> particles o</a:t>
                </a:r>
                <a:r>
                  <a:rPr lang="en-US" spc="-5" dirty="0"/>
                  <a:t>n </a:t>
                </a:r>
                <a:r>
                  <a:rPr lang="en-US" spc="-10" dirty="0"/>
                  <a:t>th</a:t>
                </a:r>
                <a:r>
                  <a:rPr lang="en-US" spc="-5" dirty="0"/>
                  <a:t>e </a:t>
                </a:r>
                <a:r>
                  <a:rPr lang="en-US" spc="-10" dirty="0"/>
                  <a:t>line</a:t>
                </a:r>
                <a:r>
                  <a:rPr lang="en-US" spc="-5" dirty="0"/>
                  <a:t>. </a:t>
                </a:r>
                <a:r>
                  <a:rPr lang="en-US" spc="-15" dirty="0"/>
                  <a:t>Tha</a:t>
                </a:r>
                <a:r>
                  <a:rPr lang="en-US" spc="-5" dirty="0"/>
                  <a:t>t </a:t>
                </a:r>
                <a:r>
                  <a:rPr lang="en-US" spc="-10" dirty="0"/>
                  <a:t>is,</a:t>
                </a:r>
              </a:p>
              <a:p>
                <a:pPr marL="0" marR="5080" indent="0">
                  <a:lnSpc>
                    <a:spcPct val="100000"/>
                  </a:lnSpc>
                  <a:buNone/>
                </a:pPr>
                <a:endParaRPr lang="en-US" dirty="0"/>
              </a:p>
              <a:p>
                <a:pPr marL="0" marR="5080" indent="0" algn="just">
                  <a:lnSpc>
                    <a:spcPct val="100000"/>
                  </a:lnSpc>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𝑛</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𝑛</m:t>
                              </m:r>
                            </m:sub>
                          </m:sSub>
                        </m:num>
                        <m:den>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𝑛</m:t>
                              </m:r>
                            </m:sub>
                          </m:sSub>
                        </m:den>
                      </m:f>
                    </m:oMath>
                  </m:oMathPara>
                </a14:m>
                <a:endParaRPr lang="en-US" dirty="0">
                  <a:solidFill>
                    <a:schemeClr val="tx1"/>
                  </a:solidFill>
                </a:endParaRPr>
              </a:p>
              <a:p>
                <a:pPr marL="0" marR="5080" indent="0" algn="just">
                  <a:lnSpc>
                    <a:spcPct val="100000"/>
                  </a:lnSpc>
                  <a:buNone/>
                </a:pP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𝑛</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𝑛</m:t>
                              </m:r>
                            </m:sub>
                          </m:sSub>
                        </m:num>
                        <m:den>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𝑛</m:t>
                              </m:r>
                            </m:sub>
                          </m:sSub>
                        </m:den>
                      </m:f>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pic>
        <p:nvPicPr>
          <p:cNvPr id="5" name="Picture 2" descr="A graph of mass m located at (x, y). The x axis and the y axis are not scaled. A point in quadrant 1 is labeled mass m located at (x, y). A vertical line from the x axis to the point is labeled y. A horizontal line from the y axis to the point is labeled x."/>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3273" y="3045041"/>
            <a:ext cx="3702675" cy="3687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133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8.4  Center of </a:t>
            </a:r>
            <a:r>
              <a:rPr lang="en-US" sz="3100" dirty="0"/>
              <a:t>Mass </a:t>
            </a:r>
            <a:r>
              <a:rPr lang="en-US" sz="3100" dirty="0" smtClean="0"/>
              <a:t>(5 </a:t>
            </a:r>
            <a:r>
              <a:rPr lang="en-US" sz="3100" dirty="0"/>
              <a:t>of 27)</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5" dirty="0"/>
                  <a:t>Like</a:t>
                </a:r>
                <a:r>
                  <a:rPr lang="en-US" spc="-50" dirty="0"/>
                  <a:t> </a:t>
                </a:r>
                <a:r>
                  <a:rPr lang="en-US" spc="-5" dirty="0"/>
                  <a:t>the</a:t>
                </a:r>
                <a:r>
                  <a:rPr lang="en-US" spc="-50" dirty="0"/>
                  <a:t> </a:t>
                </a:r>
                <a:r>
                  <a:rPr lang="en-US" spc="-5" dirty="0"/>
                  <a:t>particles</a:t>
                </a:r>
                <a:r>
                  <a:rPr lang="en-US" spc="-50" dirty="0"/>
                  <a:t> </a:t>
                </a:r>
                <a:r>
                  <a:rPr lang="en-US" spc="-10" dirty="0"/>
                  <a:t>o</a:t>
                </a:r>
                <a:r>
                  <a:rPr lang="en-US" spc="-5" dirty="0"/>
                  <a:t>n</a:t>
                </a:r>
                <a:r>
                  <a:rPr lang="en-US" spc="-50" dirty="0"/>
                  <a:t> </a:t>
                </a:r>
                <a:r>
                  <a:rPr lang="en-US" spc="-5" dirty="0"/>
                  <a:t>the</a:t>
                </a:r>
                <a:r>
                  <a:rPr lang="en-US" spc="-50" dirty="0"/>
                  <a:t> </a:t>
                </a:r>
                <a:r>
                  <a:rPr lang="en-US" spc="-5" dirty="0"/>
                  <a:t>line,</a:t>
                </a:r>
                <a:r>
                  <a:rPr lang="en-US" spc="-45" dirty="0"/>
                  <a:t> </a:t>
                </a:r>
                <a:r>
                  <a:rPr lang="en-US" spc="-5" dirty="0"/>
                  <a:t>the</a:t>
                </a:r>
                <a:r>
                  <a:rPr lang="en-US" spc="-50" dirty="0"/>
                  <a:t> </a:t>
                </a:r>
                <a:r>
                  <a:rPr lang="en-US" spc="-5" dirty="0"/>
                  <a:t>terms</a:t>
                </a:r>
                <a:r>
                  <a:rPr lang="en-US" spc="-50" dirty="0"/>
                  <a:t> </a:t>
                </a:r>
                <a:r>
                  <a:rPr lang="en-US" spc="-5" dirty="0"/>
                  <a:t>in</a:t>
                </a:r>
                <a:r>
                  <a:rPr lang="en-US" spc="-50" dirty="0"/>
                  <a:t> </a:t>
                </a:r>
                <a:r>
                  <a:rPr lang="en-US" spc="-5" dirty="0"/>
                  <a:t>the</a:t>
                </a:r>
                <a:r>
                  <a:rPr lang="en-US" spc="-50" dirty="0"/>
                  <a:t> </a:t>
                </a:r>
                <a:r>
                  <a:rPr lang="en-US" spc="-5" dirty="0"/>
                  <a:t>numerators</a:t>
                </a:r>
                <a:r>
                  <a:rPr lang="en-US" spc="-45" dirty="0"/>
                  <a:t> </a:t>
                </a:r>
                <a:r>
                  <a:rPr lang="en-US" spc="-5" dirty="0"/>
                  <a:t>in</a:t>
                </a:r>
                <a:r>
                  <a:rPr lang="en-US" spc="-50" dirty="0"/>
                  <a:t> </a:t>
                </a:r>
                <a:r>
                  <a:rPr lang="en-US" spc="-5" dirty="0"/>
                  <a:t>these</a:t>
                </a:r>
                <a:r>
                  <a:rPr lang="en-US" spc="-50" dirty="0"/>
                  <a:t> </a:t>
                </a:r>
                <a:r>
                  <a:rPr lang="en-US" spc="-15" dirty="0"/>
                  <a:t>C</a:t>
                </a:r>
                <a:r>
                  <a:rPr lang="en-US" spc="-10" dirty="0"/>
                  <a:t>OM</a:t>
                </a:r>
                <a:r>
                  <a:rPr lang="en-US" spc="-50" dirty="0"/>
                  <a:t> </a:t>
                </a:r>
                <a:r>
                  <a:rPr lang="en-US" spc="-5" dirty="0"/>
                  <a:t>equations</a:t>
                </a:r>
                <a:r>
                  <a:rPr lang="en-US" spc="-45" dirty="0"/>
                  <a:t> </a:t>
                </a:r>
                <a:r>
                  <a:rPr lang="en-US" spc="-5" dirty="0"/>
                  <a:t>are referred</a:t>
                </a:r>
                <a:r>
                  <a:rPr lang="en-US" spc="10" dirty="0"/>
                  <a:t> </a:t>
                </a:r>
                <a:r>
                  <a:rPr lang="en-US" spc="-5" dirty="0"/>
                  <a:t>to</a:t>
                </a:r>
                <a:r>
                  <a:rPr lang="en-US" spc="10" dirty="0"/>
                  <a:t> </a:t>
                </a:r>
                <a:r>
                  <a:rPr lang="en-US" spc="-10" dirty="0"/>
                  <a:t>a</a:t>
                </a:r>
                <a:r>
                  <a:rPr lang="en-US" spc="-5" dirty="0"/>
                  <a:t>s</a:t>
                </a:r>
                <a:r>
                  <a:rPr lang="en-US" spc="10" dirty="0"/>
                  <a:t> </a:t>
                </a:r>
                <a:r>
                  <a:rPr lang="en-US" spc="-15" dirty="0"/>
                  <a:t>m</a:t>
                </a:r>
                <a:r>
                  <a:rPr lang="en-US" spc="-5" dirty="0"/>
                  <a:t>oments.</a:t>
                </a:r>
                <a:r>
                  <a:rPr lang="en-US" spc="10" dirty="0"/>
                  <a:t> </a:t>
                </a:r>
                <a:r>
                  <a:rPr lang="en-US" spc="-5" dirty="0"/>
                  <a:t>For</a:t>
                </a:r>
                <a:r>
                  <a:rPr lang="en-US" spc="10" dirty="0"/>
                  <a:t> </a:t>
                </a:r>
                <a:r>
                  <a:rPr lang="en-US" spc="-5" dirty="0"/>
                  <a:t>a</a:t>
                </a:r>
                <a:r>
                  <a:rPr lang="en-US" spc="10" dirty="0"/>
                  <a:t> </a:t>
                </a:r>
                <a:r>
                  <a:rPr lang="en-US" spc="-5" dirty="0"/>
                  <a:t>particle</a:t>
                </a:r>
                <a:r>
                  <a:rPr lang="en-US" spc="10" dirty="0"/>
                  <a:t> </a:t>
                </a:r>
                <a:r>
                  <a:rPr lang="en-US" spc="-5" dirty="0"/>
                  <a:t>of</a:t>
                </a:r>
                <a:r>
                  <a:rPr lang="en-US" spc="10" dirty="0"/>
                  <a:t> </a:t>
                </a:r>
                <a:r>
                  <a:rPr lang="en-US" spc="-5" dirty="0"/>
                  <a:t>mass</a:t>
                </a:r>
                <a:r>
                  <a:rPr lang="en-US" spc="10" dirty="0"/>
                  <a:t> </a:t>
                </a:r>
                <a:r>
                  <a:rPr lang="en-US" i="1" spc="-10" dirty="0"/>
                  <a:t>m</a:t>
                </a:r>
                <a:r>
                  <a:rPr lang="en-US" i="1" spc="70" dirty="0"/>
                  <a:t> </a:t>
                </a:r>
                <a:r>
                  <a:rPr lang="en-US" spc="-10" dirty="0"/>
                  <a:t>locate</a:t>
                </a:r>
                <a:r>
                  <a:rPr lang="en-US" spc="-5" dirty="0"/>
                  <a:t>d</a:t>
                </a:r>
                <a:r>
                  <a:rPr lang="en-US" spc="10" dirty="0"/>
                  <a:t> </a:t>
                </a:r>
                <a:r>
                  <a:rPr lang="en-US" spc="-10" dirty="0"/>
                  <a:t>a</a:t>
                </a:r>
                <a:r>
                  <a:rPr lang="en-US" spc="-5" dirty="0"/>
                  <a:t>t</a:t>
                </a:r>
                <a:r>
                  <a:rPr lang="en-US" spc="10" dirty="0"/>
                  <a:t> </a:t>
                </a:r>
                <a:r>
                  <a:rPr lang="en-US" spc="-10" dirty="0"/>
                  <a:t>th</a:t>
                </a:r>
                <a:r>
                  <a:rPr lang="en-US" spc="-5" dirty="0"/>
                  <a:t>e</a:t>
                </a:r>
                <a:r>
                  <a:rPr lang="en-US" spc="10" dirty="0"/>
                  <a:t> </a:t>
                </a:r>
                <a:r>
                  <a:rPr lang="en-US" spc="-10" dirty="0"/>
                  <a:t>poin</a:t>
                </a:r>
                <a:r>
                  <a:rPr lang="en-US" spc="-5" dirty="0"/>
                  <a:t>t</a:t>
                </a:r>
                <a:r>
                  <a:rPr lang="en-US" spc="10" dirty="0"/>
                  <a:t> </a:t>
                </a:r>
                <a:r>
                  <a:rPr lang="en-US" spc="20" dirty="0"/>
                  <a:t>(</a:t>
                </a:r>
                <a:r>
                  <a:rPr lang="en-US" i="1" spc="-5" dirty="0"/>
                  <a:t>x</a:t>
                </a:r>
                <a:r>
                  <a:rPr lang="en-US" spc="-5" dirty="0"/>
                  <a:t>,</a:t>
                </a:r>
                <a:r>
                  <a:rPr lang="en-US" spc="-25" dirty="0"/>
                  <a:t> </a:t>
                </a:r>
                <a:r>
                  <a:rPr lang="en-US" i="1" spc="45" dirty="0"/>
                  <a:t>y</a:t>
                </a:r>
                <a:r>
                  <a:rPr lang="en-US" spc="-5" dirty="0"/>
                  <a:t>),</a:t>
                </a:r>
                <a:r>
                  <a:rPr lang="en-US" spc="10" dirty="0"/>
                  <a:t> </a:t>
                </a:r>
                <a:r>
                  <a:rPr lang="en-US" spc="-5" dirty="0"/>
                  <a:t>t</a:t>
                </a:r>
                <a:r>
                  <a:rPr lang="en-US" spc="-10" dirty="0"/>
                  <a:t>h</a:t>
                </a:r>
                <a:r>
                  <a:rPr lang="en-US" spc="-5" dirty="0"/>
                  <a:t>e</a:t>
                </a:r>
                <a:r>
                  <a:rPr lang="en-US" spc="10" dirty="0"/>
                  <a:t> </a:t>
                </a:r>
                <a:r>
                  <a:rPr lang="en-US" b="1" i="1" spc="-15" dirty="0"/>
                  <a:t>moment </a:t>
                </a:r>
                <a:r>
                  <a:rPr lang="en-US" b="1" i="1" spc="-5" dirty="0"/>
                  <a:t>with</a:t>
                </a:r>
                <a:r>
                  <a:rPr lang="en-US" b="1" i="1" spc="85" dirty="0"/>
                  <a:t> </a:t>
                </a:r>
                <a:r>
                  <a:rPr lang="en-US" b="1" i="1" spc="-5" dirty="0"/>
                  <a:t>respect</a:t>
                </a:r>
                <a:r>
                  <a:rPr lang="en-US" b="1" i="1" spc="90" dirty="0"/>
                  <a:t> </a:t>
                </a:r>
                <a:r>
                  <a:rPr lang="en-US" b="1" i="1" spc="-5" dirty="0"/>
                  <a:t>to</a:t>
                </a:r>
                <a:r>
                  <a:rPr lang="en-US" b="1" i="1" spc="85" dirty="0"/>
                  <a:t> </a:t>
                </a:r>
                <a:r>
                  <a:rPr lang="en-US" b="1" i="1" spc="-5" dirty="0"/>
                  <a:t>the</a:t>
                </a:r>
                <a:r>
                  <a:rPr lang="en-US" b="1" i="1" spc="85" dirty="0"/>
                  <a:t> </a:t>
                </a:r>
                <a:r>
                  <a:rPr lang="en-US" b="1" i="1" spc="-10" dirty="0"/>
                  <a:t>x</a:t>
                </a:r>
                <a:r>
                  <a:rPr lang="en-US" b="1" i="1" spc="-5" dirty="0"/>
                  <a:t>-axis</a:t>
                </a:r>
                <a:r>
                  <a:rPr lang="en-US" spc="-5" dirty="0"/>
                  <a:t>,</a:t>
                </a:r>
                <a:r>
                  <a:rPr lang="en-US" dirty="0"/>
                  <a:t> </a:t>
                </a:r>
                <a:r>
                  <a:rPr lang="en-US" spc="-100" dirty="0"/>
                  <a:t> </a:t>
                </a:r>
                <a:r>
                  <a:rPr lang="en-US" i="1" spc="15" dirty="0"/>
                  <a:t>M</a:t>
                </a:r>
                <a:r>
                  <a:rPr lang="en-US" i="1" baseline="-11111" dirty="0"/>
                  <a:t>x</a:t>
                </a:r>
                <a:r>
                  <a:rPr lang="en-US" i="1" spc="-104" baseline="-11111" dirty="0"/>
                  <a:t> </a:t>
                </a:r>
                <a:r>
                  <a:rPr lang="en-US" spc="-5" dirty="0"/>
                  <a:t>,</a:t>
                </a:r>
                <a:r>
                  <a:rPr lang="en-US" spc="85" dirty="0"/>
                  <a:t> </a:t>
                </a:r>
                <a:r>
                  <a:rPr lang="en-US" spc="-10" dirty="0"/>
                  <a:t>an</a:t>
                </a:r>
                <a:r>
                  <a:rPr lang="en-US" spc="-5" dirty="0"/>
                  <a:t>d</a:t>
                </a:r>
                <a:r>
                  <a:rPr lang="en-US" spc="85" dirty="0"/>
                  <a:t> </a:t>
                </a:r>
                <a:r>
                  <a:rPr lang="en-US" spc="-10" dirty="0"/>
                  <a:t>th</a:t>
                </a:r>
                <a:r>
                  <a:rPr lang="en-US" spc="-5" dirty="0"/>
                  <a:t>e</a:t>
                </a:r>
                <a:r>
                  <a:rPr lang="en-US" spc="85" dirty="0"/>
                  <a:t> </a:t>
                </a:r>
                <a:r>
                  <a:rPr lang="en-US" b="1" i="1" spc="-10" dirty="0"/>
                  <a:t>moment</a:t>
                </a:r>
                <a:r>
                  <a:rPr lang="en-US" b="1" i="1" spc="85" dirty="0"/>
                  <a:t> </a:t>
                </a:r>
                <a:r>
                  <a:rPr lang="en-US" b="1" i="1" spc="-5" dirty="0"/>
                  <a:t>with</a:t>
                </a:r>
                <a:r>
                  <a:rPr lang="en-US" b="1" i="1" spc="85" dirty="0"/>
                  <a:t> </a:t>
                </a:r>
                <a:r>
                  <a:rPr lang="en-US" b="1" i="1" spc="-5" dirty="0"/>
                  <a:t>respect</a:t>
                </a:r>
                <a:r>
                  <a:rPr lang="en-US" b="1" i="1" spc="90" dirty="0"/>
                  <a:t> </a:t>
                </a:r>
                <a:r>
                  <a:rPr lang="en-US" b="1" i="1" spc="-5" dirty="0"/>
                  <a:t>to</a:t>
                </a:r>
                <a:r>
                  <a:rPr lang="en-US" b="1" i="1" spc="85" dirty="0"/>
                  <a:t> </a:t>
                </a:r>
                <a:r>
                  <a:rPr lang="en-US" b="1" i="1" spc="-5" dirty="0"/>
                  <a:t>the</a:t>
                </a:r>
                <a:r>
                  <a:rPr lang="en-US" b="1" i="1" spc="85" dirty="0"/>
                  <a:t> </a:t>
                </a:r>
                <a:r>
                  <a:rPr lang="en-US" b="1" i="1" spc="-10" dirty="0"/>
                  <a:t>y</a:t>
                </a:r>
                <a:r>
                  <a:rPr lang="en-US" b="1" i="1" spc="-5" dirty="0"/>
                  <a:t>-axis</a:t>
                </a:r>
                <a:r>
                  <a:rPr lang="en-US" spc="-5" dirty="0"/>
                  <a:t>,</a:t>
                </a:r>
                <a:r>
                  <a:rPr lang="en-US" dirty="0"/>
                  <a:t> </a:t>
                </a:r>
                <a:r>
                  <a:rPr lang="en-US" spc="-100" dirty="0"/>
                  <a:t> </a:t>
                </a:r>
                <a:r>
                  <a:rPr lang="en-US" i="1" spc="40" dirty="0"/>
                  <a:t>M</a:t>
                </a:r>
                <a:r>
                  <a:rPr lang="en-US" i="1" baseline="-11111" dirty="0"/>
                  <a:t>y</a:t>
                </a:r>
                <a:r>
                  <a:rPr lang="en-US" i="1" spc="-150" baseline="-11111" dirty="0"/>
                  <a:t> </a:t>
                </a:r>
                <a:r>
                  <a:rPr lang="en-US" spc="-5" dirty="0"/>
                  <a:t>,</a:t>
                </a:r>
                <a:r>
                  <a:rPr lang="en-US" spc="85" dirty="0"/>
                  <a:t> </a:t>
                </a:r>
                <a:r>
                  <a:rPr lang="en-US" spc="-10" dirty="0"/>
                  <a:t>a</a:t>
                </a:r>
                <a:r>
                  <a:rPr lang="en-US" spc="-5" dirty="0"/>
                  <a:t>re </a:t>
                </a:r>
                <a:r>
                  <a:rPr lang="en-US" spc="-10" dirty="0"/>
                  <a:t>give</a:t>
                </a:r>
                <a:r>
                  <a:rPr lang="en-US" spc="-5" dirty="0"/>
                  <a:t>n </a:t>
                </a:r>
                <a:r>
                  <a:rPr lang="en-US" spc="-10" dirty="0"/>
                  <a:t>by</a:t>
                </a:r>
              </a:p>
              <a:p>
                <a:pPr marR="5080" algn="just">
                  <a:lnSpc>
                    <a:spcPct val="100000"/>
                  </a:lnSpc>
                </a:pPr>
                <a:r>
                  <a:rPr lang="en-US" i="1" spc="15" dirty="0"/>
                  <a:t>M</a:t>
                </a:r>
                <a:r>
                  <a:rPr lang="en-US" i="1" baseline="-11111" dirty="0"/>
                  <a:t>x </a:t>
                </a:r>
                <a:r>
                  <a:rPr lang="en-US" i="1" spc="22" baseline="-11111" dirty="0"/>
                  <a:t> </a:t>
                </a:r>
                <a:r>
                  <a:rPr lang="en-US" spc="-25" dirty="0"/>
                  <a:t>=</a:t>
                </a:r>
                <a:r>
                  <a:rPr lang="en-US" spc="-40" dirty="0"/>
                  <a:t> </a:t>
                </a:r>
                <a:r>
                  <a:rPr lang="en-US" i="1" spc="50" dirty="0"/>
                  <a:t>my </a:t>
                </a:r>
                <a:r>
                  <a:rPr lang="en-US" spc="-5" dirty="0"/>
                  <a:t>(mass times directed distance to</a:t>
                </a:r>
                <a:r>
                  <a:rPr lang="en-US" spc="25" dirty="0"/>
                  <a:t> </a:t>
                </a:r>
                <a:r>
                  <a:rPr lang="en-US" i="1" spc="-5" dirty="0"/>
                  <a:t>x</a:t>
                </a:r>
                <a:r>
                  <a:rPr lang="en-US" spc="-5" dirty="0"/>
                  <a:t>-axis) </a:t>
                </a:r>
                <a:endParaRPr lang="en-US" i="1" spc="50" dirty="0"/>
              </a:p>
              <a:p>
                <a:pPr marR="5080" algn="just">
                  <a:lnSpc>
                    <a:spcPct val="100000"/>
                  </a:lnSpc>
                </a:pPr>
                <a:r>
                  <a:rPr lang="en-US" i="1" spc="40" dirty="0"/>
                  <a:t>M</a:t>
                </a:r>
                <a:r>
                  <a:rPr lang="en-US" i="1" baseline="-11111" dirty="0"/>
                  <a:t>y </a:t>
                </a:r>
                <a:r>
                  <a:rPr lang="en-US" i="1" spc="-15" baseline="-11111" dirty="0"/>
                  <a:t> </a:t>
                </a:r>
                <a:r>
                  <a:rPr lang="en-US" spc="-25" dirty="0"/>
                  <a:t>=</a:t>
                </a:r>
                <a:r>
                  <a:rPr lang="en-US" spc="-40" dirty="0"/>
                  <a:t> </a:t>
                </a:r>
                <a:r>
                  <a:rPr lang="en-US" i="1" spc="75" dirty="0"/>
                  <a:t>mx </a:t>
                </a:r>
                <a:r>
                  <a:rPr lang="en-US" spc="75" dirty="0"/>
                  <a:t>(</a:t>
                </a:r>
                <a:r>
                  <a:rPr lang="en-US" spc="-5" dirty="0"/>
                  <a:t>mass times directed distance</a:t>
                </a:r>
                <a:r>
                  <a:rPr lang="en-US" dirty="0"/>
                  <a:t> </a:t>
                </a:r>
                <a:r>
                  <a:rPr lang="en-US" spc="-5" dirty="0"/>
                  <a:t>to</a:t>
                </a:r>
                <a:r>
                  <a:rPr lang="en-US" spc="60" dirty="0"/>
                  <a:t> </a:t>
                </a:r>
                <a:r>
                  <a:rPr lang="en-US" i="1" spc="45" dirty="0"/>
                  <a:t>y</a:t>
                </a:r>
                <a:r>
                  <a:rPr lang="en-US" spc="-5" dirty="0"/>
                  <a:t>-axis)</a:t>
                </a:r>
                <a:endParaRPr lang="en-US" dirty="0"/>
              </a:p>
              <a:p>
                <a:pPr marL="11429" indent="0">
                  <a:lnSpc>
                    <a:spcPct val="100000"/>
                  </a:lnSpc>
                  <a:buNone/>
                </a:pPr>
                <a:r>
                  <a:rPr lang="en-US" spc="-15" dirty="0"/>
                  <a:t>Moment</a:t>
                </a:r>
                <a:r>
                  <a:rPr lang="en-US" spc="-5" dirty="0"/>
                  <a:t>s</a:t>
                </a:r>
                <a:r>
                  <a:rPr lang="en-US" dirty="0"/>
                  <a:t> </a:t>
                </a:r>
                <a:r>
                  <a:rPr lang="en-US" spc="-80" dirty="0"/>
                  <a:t> </a:t>
                </a:r>
                <a:r>
                  <a:rPr lang="en-US" spc="-10" dirty="0"/>
                  <a:t>ar</a:t>
                </a:r>
                <a:r>
                  <a:rPr lang="en-US" spc="-5" dirty="0"/>
                  <a:t>e</a:t>
                </a:r>
                <a:r>
                  <a:rPr lang="en-US" dirty="0"/>
                  <a:t> </a:t>
                </a:r>
                <a:r>
                  <a:rPr lang="en-US" spc="-85" dirty="0"/>
                  <a:t> </a:t>
                </a:r>
                <a:r>
                  <a:rPr lang="en-US" spc="-10" dirty="0"/>
                  <a:t>additive</a:t>
                </a:r>
                <a:r>
                  <a:rPr lang="en-US" spc="-5" dirty="0"/>
                  <a:t>:</a:t>
                </a:r>
                <a:r>
                  <a:rPr lang="en-US" dirty="0"/>
                  <a:t> </a:t>
                </a:r>
                <a:r>
                  <a:rPr lang="en-US" spc="-80" dirty="0"/>
                  <a:t> </a:t>
                </a:r>
                <a:r>
                  <a:rPr lang="en-US" spc="-15" dirty="0"/>
                  <a:t>Th</a:t>
                </a:r>
                <a:r>
                  <a:rPr lang="en-US" spc="-5" dirty="0"/>
                  <a:t>e</a:t>
                </a:r>
                <a:r>
                  <a:rPr lang="en-US" dirty="0"/>
                  <a:t> </a:t>
                </a:r>
                <a:r>
                  <a:rPr lang="en-US" spc="-85" dirty="0"/>
                  <a:t> </a:t>
                </a:r>
                <a:r>
                  <a:rPr lang="en-US" spc="-15" dirty="0"/>
                  <a:t>momen</a:t>
                </a:r>
                <a:r>
                  <a:rPr lang="en-US" spc="-5" dirty="0"/>
                  <a:t>t</a:t>
                </a:r>
                <a:r>
                  <a:rPr lang="en-US" dirty="0"/>
                  <a:t> </a:t>
                </a:r>
                <a:r>
                  <a:rPr lang="en-US" spc="-80" dirty="0"/>
                  <a:t> </a:t>
                </a:r>
                <a:r>
                  <a:rPr lang="en-US" spc="-10" dirty="0"/>
                  <a:t>o</a:t>
                </a:r>
                <a:r>
                  <a:rPr lang="en-US" spc="-5" dirty="0"/>
                  <a:t>f</a:t>
                </a:r>
                <a:r>
                  <a:rPr lang="en-US" dirty="0"/>
                  <a:t> </a:t>
                </a:r>
                <a:r>
                  <a:rPr lang="en-US" spc="-85" dirty="0"/>
                  <a:t> </a:t>
                </a:r>
                <a:r>
                  <a:rPr lang="en-US" spc="-5" dirty="0"/>
                  <a:t>a</a:t>
                </a:r>
                <a:r>
                  <a:rPr lang="en-US" dirty="0"/>
                  <a:t> </a:t>
                </a:r>
                <a:r>
                  <a:rPr lang="en-US" spc="-80" dirty="0"/>
                  <a:t> </a:t>
                </a:r>
                <a:r>
                  <a:rPr lang="en-US" spc="-5" dirty="0"/>
                  <a:t>s</a:t>
                </a:r>
                <a:r>
                  <a:rPr lang="en-US" spc="-10" dirty="0"/>
                  <a:t>ystem</a:t>
                </a:r>
                <a:r>
                  <a:rPr lang="en-US" dirty="0"/>
                  <a:t> </a:t>
                </a:r>
                <a:r>
                  <a:rPr lang="en-US" spc="-85" dirty="0"/>
                  <a:t> </a:t>
                </a:r>
                <a:r>
                  <a:rPr lang="en-US" spc="-10" dirty="0"/>
                  <a:t>o</a:t>
                </a:r>
                <a:r>
                  <a:rPr lang="en-US" spc="-5" dirty="0"/>
                  <a:t>f</a:t>
                </a:r>
                <a:r>
                  <a:rPr lang="en-US" dirty="0"/>
                  <a:t> </a:t>
                </a:r>
                <a:r>
                  <a:rPr lang="en-US" spc="-80" dirty="0"/>
                  <a:t> </a:t>
                </a:r>
                <a:r>
                  <a:rPr lang="en-US" i="1" spc="-5" dirty="0"/>
                  <a:t>n</a:t>
                </a:r>
                <a:r>
                  <a:rPr lang="en-US" i="1" dirty="0"/>
                  <a:t> </a:t>
                </a:r>
                <a:r>
                  <a:rPr lang="en-US" i="1" spc="-40" dirty="0"/>
                  <a:t> </a:t>
                </a:r>
                <a:r>
                  <a:rPr lang="en-US" spc="-5" dirty="0"/>
                  <a:t>particles</a:t>
                </a:r>
                <a:r>
                  <a:rPr lang="en-US" dirty="0"/>
                  <a:t> </a:t>
                </a:r>
                <a:r>
                  <a:rPr lang="en-US" spc="-80" dirty="0"/>
                  <a:t> </a:t>
                </a:r>
                <a:r>
                  <a:rPr lang="en-US" spc="-5" dirty="0"/>
                  <a:t>with</a:t>
                </a:r>
                <a:r>
                  <a:rPr lang="en-US" dirty="0"/>
                  <a:t> </a:t>
                </a:r>
                <a:r>
                  <a:rPr lang="en-US" spc="-80" dirty="0"/>
                  <a:t> </a:t>
                </a:r>
                <a:r>
                  <a:rPr lang="en-US" spc="-5" dirty="0"/>
                  <a:t>coordinates </a:t>
                </a:r>
                <a:r>
                  <a:rPr lang="en-US" spc="20" dirty="0"/>
                  <a:t>(</a:t>
                </a:r>
                <a:r>
                  <a:rPr lang="en-US" i="1" spc="-5" dirty="0" err="1"/>
                  <a:t>x</a:t>
                </a:r>
                <a:r>
                  <a:rPr lang="en-US" i="1" baseline="-25000" dirty="0" err="1"/>
                  <a:t>j</a:t>
                </a:r>
                <a:r>
                  <a:rPr lang="en-US" i="1" spc="-97" baseline="-11111" dirty="0"/>
                  <a:t> </a:t>
                </a:r>
                <a:r>
                  <a:rPr lang="en-US" spc="-5" dirty="0"/>
                  <a:t>,</a:t>
                </a:r>
                <a:r>
                  <a:rPr lang="en-US" spc="-25" dirty="0"/>
                  <a:t> </a:t>
                </a:r>
                <a:r>
                  <a:rPr lang="en-US" i="1" spc="-5" dirty="0" err="1"/>
                  <a:t>y</a:t>
                </a:r>
                <a:r>
                  <a:rPr lang="en-US" i="1" baseline="-25000" dirty="0" err="1"/>
                  <a:t>j</a:t>
                </a:r>
                <a:r>
                  <a:rPr lang="en-US" i="1" spc="-97" baseline="-11111" dirty="0"/>
                  <a:t> </a:t>
                </a:r>
                <a:r>
                  <a:rPr lang="en-US" spc="-5" dirty="0"/>
                  <a:t>) and mass </a:t>
                </a:r>
                <a:r>
                  <a:rPr lang="en-US" i="1" spc="-10" dirty="0" err="1"/>
                  <a:t>m</a:t>
                </a:r>
                <a:r>
                  <a:rPr lang="en-US" i="1" baseline="-25000" dirty="0" err="1"/>
                  <a:t>j</a:t>
                </a:r>
                <a:r>
                  <a:rPr lang="en-US" i="1" baseline="-11111" dirty="0"/>
                  <a:t> </a:t>
                </a:r>
                <a:r>
                  <a:rPr lang="en-US" i="1" spc="-7" baseline="-11111" dirty="0"/>
                  <a:t> </a:t>
                </a:r>
                <a:r>
                  <a:rPr lang="en-US" spc="-5" dirty="0"/>
                  <a:t>(Figure </a:t>
                </a:r>
                <a:r>
                  <a:rPr lang="en-US" spc="-10" dirty="0"/>
                  <a:t>5</a:t>
                </a:r>
                <a:r>
                  <a:rPr lang="en-US" spc="-5" dirty="0"/>
                  <a:t>) is the </a:t>
                </a:r>
                <a:r>
                  <a:rPr lang="en-US" spc="-10" dirty="0"/>
                  <a:t>sum</a:t>
                </a:r>
              </a:p>
              <a:p>
                <a:pPr>
                  <a:lnSpc>
                    <a:spcPct val="100000"/>
                  </a:lnSpc>
                </a:pPr>
                <a:r>
                  <a:rPr lang="en-US" i="1" spc="15" dirty="0"/>
                  <a:t>M</a:t>
                </a:r>
                <a:r>
                  <a:rPr lang="en-US" i="1" baseline="-11111" dirty="0"/>
                  <a:t>x </a:t>
                </a:r>
                <a:r>
                  <a:rPr lang="en-US" i="1" spc="22" baseline="-11111" dirty="0"/>
                  <a:t> </a:t>
                </a:r>
                <a:r>
                  <a:rPr lang="en-US" spc="-25" dirty="0"/>
                  <a:t>=</a:t>
                </a:r>
                <a:r>
                  <a:rPr lang="en-US" spc="-4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𝑛</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𝑛</m:t>
                        </m:r>
                      </m:sub>
                    </m:sSub>
                  </m:oMath>
                </a14:m>
                <a:endParaRPr lang="en-US" i="1" spc="40" dirty="0"/>
              </a:p>
              <a:p>
                <a:pPr>
                  <a:lnSpc>
                    <a:spcPct val="100000"/>
                  </a:lnSpc>
                </a:pPr>
                <a:r>
                  <a:rPr lang="en-US" i="1" spc="40" dirty="0"/>
                  <a:t>M</a:t>
                </a:r>
                <a:r>
                  <a:rPr lang="en-US" i="1" baseline="-25000" dirty="0"/>
                  <a:t>y</a:t>
                </a:r>
                <a:r>
                  <a:rPr lang="en-US" i="1" baseline="-11111" dirty="0"/>
                  <a:t> </a:t>
                </a:r>
                <a:r>
                  <a:rPr lang="en-US" i="1" spc="-15" baseline="-11111" dirty="0"/>
                  <a:t> </a:t>
                </a:r>
                <a:r>
                  <a:rPr lang="en-US" spc="-25" dirty="0"/>
                  <a:t>=</a:t>
                </a:r>
                <a:r>
                  <a:rPr lang="en-US" spc="-40"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𝑛</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𝑛</m:t>
                        </m:r>
                      </m:sub>
                    </m:sSub>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677"/>
                </a:stretch>
              </a:blipFill>
            </p:spPr>
            <p:txBody>
              <a:bodyPr/>
              <a:lstStyle/>
              <a:p>
                <a:r>
                  <a:rPr lang="en-US">
                    <a:noFill/>
                  </a:rPr>
                  <a:t> </a:t>
                </a:r>
              </a:p>
            </p:txBody>
          </p:sp>
        </mc:Fallback>
      </mc:AlternateContent>
      <p:pic>
        <p:nvPicPr>
          <p:cNvPr id="5" name="Picture 2" descr="Two graphs show different points in all four quadrants with the same center of mass in quadrant 4. For both graphs, the x axis and the y axis are not scaled. In the first graph, labeled capital m subscript x equals sigma m subscript i y subscript i, a point in quadrant 2 is labeled m subscript 1 and has a dashed vertical line to the x axis labeled y subscript 1. In quadrant 1 a point is labeled m subscript 2 and has a dashed vertical line to the x axis labeled y subscript 2. The length of y subscript 1 is greater than the length of y subscript 2. In quadrant 3, a point labeled m subscript 3 has a dashed vertical line to the x axis, which is labeled y subscript 3. In quadrant 4, a point is labeled m subscript 4 and has a dashed vertical line to the x axis labeled y subscript 4. The length of y subscript 4 is greater than the length of y subscript 3. A point in quadrant 4 near the origin is labeled COM. In the second graph, labeled capital m subscript y equals sigma m subscript i x subscript i, a point in quadrant 2 is labeled m subscript 1 has a dashed horizontal line to the y axis labeled x subscript 1. In quadrant 3, a point is labeled m subscript 3 and has a dashed horizontal line to the y axis, which is labeled x subscript 3. The length of x subscript 3 is greater than the length of x subscript 1. In quadrant 1 a point is labeled m subscript 2 and has a dashed horizontal line to the y axis labeled x subscript 2. In quadrant 4, a point is labeled m subscript 4 and has a dashed horizontal line to the y axis labeled x subscript 4. The length of x subscript 4 is greater than the length of x subscript 2. A point in quadrant 4 near the origin is labeled COM."/>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82165" y="4030463"/>
            <a:ext cx="7046535" cy="2350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865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8.4  Center of </a:t>
            </a:r>
            <a:r>
              <a:rPr lang="en-US" sz="3100" dirty="0"/>
              <a:t>Mass </a:t>
            </a:r>
            <a:r>
              <a:rPr lang="en-US" sz="3100" dirty="0" smtClean="0"/>
              <a:t>(6 </a:t>
            </a:r>
            <a:r>
              <a:rPr lang="en-US" sz="3100" dirty="0"/>
              <a:t>of 27)</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5" dirty="0"/>
                  <a:t>Hence,</a:t>
                </a:r>
                <a:r>
                  <a:rPr lang="en-US" dirty="0"/>
                  <a:t> </a:t>
                </a:r>
                <a:r>
                  <a:rPr lang="en-US" spc="-5" dirty="0"/>
                  <a:t>the center</a:t>
                </a:r>
                <a:r>
                  <a:rPr lang="en-US" dirty="0"/>
                  <a:t> </a:t>
                </a:r>
                <a:r>
                  <a:rPr lang="en-US" spc="-5" dirty="0"/>
                  <a:t>of mass </a:t>
                </a:r>
                <a:r>
                  <a:rPr lang="en-US" spc="20" dirty="0"/>
                  <a:t>(</a:t>
                </a:r>
                <a14:m>
                  <m:oMath xmlns:m="http://schemas.openxmlformats.org/officeDocument/2006/math">
                    <m:acc>
                      <m:accPr>
                        <m:chr m:val="̅"/>
                        <m:ctrlPr>
                          <a:rPr lang="en-US" i="1" spc="-335" dirty="0">
                            <a:latin typeface="Cambria Math" panose="02040503050406030204" pitchFamily="18" charset="0"/>
                          </a:rPr>
                        </m:ctrlPr>
                      </m:accPr>
                      <m:e>
                        <m:r>
                          <a:rPr lang="en-US" i="1" spc="-335" dirty="0">
                            <a:latin typeface="Cambria Math" panose="02040503050406030204" pitchFamily="18" charset="0"/>
                          </a:rPr>
                          <m:t>𝑥</m:t>
                        </m:r>
                      </m:e>
                    </m:acc>
                    <m:r>
                      <a:rPr lang="en-US" i="1" spc="-335" dirty="0">
                        <a:latin typeface="Cambria Math" panose="02040503050406030204" pitchFamily="18" charset="0"/>
                      </a:rPr>
                      <m:t>,  </m:t>
                    </m:r>
                    <m:bar>
                      <m:barPr>
                        <m:pos m:val="top"/>
                        <m:ctrlPr>
                          <a:rPr lang="en-US" i="1" spc="-90" dirty="0">
                            <a:latin typeface="Cambria Math" panose="02040503050406030204" pitchFamily="18" charset="0"/>
                          </a:rPr>
                        </m:ctrlPr>
                      </m:barPr>
                      <m:e>
                        <m:r>
                          <a:rPr lang="en-US" i="1" spc="-90" dirty="0">
                            <a:latin typeface="Cambria Math" panose="02040503050406030204" pitchFamily="18" charset="0"/>
                          </a:rPr>
                          <m:t>𝑦</m:t>
                        </m:r>
                      </m:e>
                    </m:bar>
                  </m:oMath>
                </a14:m>
                <a:r>
                  <a:rPr lang="en-US" spc="-5" dirty="0"/>
                  <a:t>)  </a:t>
                </a:r>
                <a:r>
                  <a:rPr lang="en-US" spc="-10" dirty="0"/>
                  <a:t>i</a:t>
                </a:r>
                <a:r>
                  <a:rPr lang="en-US" spc="-5" dirty="0"/>
                  <a:t>s </a:t>
                </a:r>
                <a:r>
                  <a:rPr lang="en-US" spc="-10" dirty="0"/>
                  <a:t>give</a:t>
                </a:r>
                <a:r>
                  <a:rPr lang="en-US" spc="-5" dirty="0"/>
                  <a:t>n</a:t>
                </a:r>
                <a:r>
                  <a:rPr lang="en-US" dirty="0"/>
                  <a:t> </a:t>
                </a:r>
                <a:r>
                  <a:rPr lang="en-US" spc="-10" dirty="0"/>
                  <a:t>by </a:t>
                </a:r>
              </a:p>
              <a:p>
                <a:pPr marL="0" marR="5080" indent="0" algn="just">
                  <a:lnSpc>
                    <a:spcPct val="100000"/>
                  </a:lnSpc>
                  <a:buNone/>
                </a:pPr>
                <a14:m>
                  <m:oMathPara xmlns:m="http://schemas.openxmlformats.org/officeDocument/2006/math">
                    <m:oMathParaPr>
                      <m:jc m:val="centerGroup"/>
                    </m:oMathParaPr>
                    <m:oMath xmlns:m="http://schemas.openxmlformats.org/officeDocument/2006/math">
                      <m:acc>
                        <m:accPr>
                          <m:chr m:val="̅"/>
                          <m:ctrlPr>
                            <a:rPr lang="en-US" i="1" spc="-10" smtClean="0">
                              <a:latin typeface="Cambria Math" panose="02040503050406030204" pitchFamily="18" charset="0"/>
                            </a:rPr>
                          </m:ctrlPr>
                        </m:accPr>
                        <m:e>
                          <m:r>
                            <a:rPr lang="en-US" b="0" i="1" spc="-10" smtClean="0">
                              <a:latin typeface="Cambria Math" panose="02040503050406030204" pitchFamily="18" charset="0"/>
                            </a:rPr>
                            <m:t>𝑥</m:t>
                          </m:r>
                        </m:e>
                      </m:acc>
                      <m:r>
                        <a:rPr lang="en-US" b="0" i="1" spc="-10" smtClean="0">
                          <a:latin typeface="Cambria Math" panose="02040503050406030204" pitchFamily="18" charset="0"/>
                        </a:rPr>
                        <m:t>=</m:t>
                      </m:r>
                      <m:f>
                        <m:fPr>
                          <m:ctrlPr>
                            <a:rPr lang="en-US" b="0" i="1" spc="-10" smtClean="0">
                              <a:latin typeface="Cambria Math" panose="02040503050406030204" pitchFamily="18" charset="0"/>
                            </a:rPr>
                          </m:ctrlPr>
                        </m:fPr>
                        <m:num>
                          <m:sSub>
                            <m:sSubPr>
                              <m:ctrlPr>
                                <a:rPr lang="en-US" b="0" i="1" spc="-10" smtClean="0">
                                  <a:latin typeface="Cambria Math" panose="02040503050406030204" pitchFamily="18" charset="0"/>
                                </a:rPr>
                              </m:ctrlPr>
                            </m:sSubPr>
                            <m:e>
                              <m:r>
                                <a:rPr lang="en-US" b="0" i="1" spc="-10" smtClean="0">
                                  <a:latin typeface="Cambria Math" panose="02040503050406030204" pitchFamily="18" charset="0"/>
                                </a:rPr>
                                <m:t>𝑀</m:t>
                              </m:r>
                            </m:e>
                            <m:sub>
                              <m:r>
                                <a:rPr lang="en-US" b="0" i="1" spc="-10" smtClean="0">
                                  <a:latin typeface="Cambria Math" panose="02040503050406030204" pitchFamily="18" charset="0"/>
                                </a:rPr>
                                <m:t>𝑦</m:t>
                              </m:r>
                            </m:sub>
                          </m:sSub>
                        </m:num>
                        <m:den>
                          <m:r>
                            <a:rPr lang="en-US" b="0" i="1" spc="-10" smtClean="0">
                              <a:latin typeface="Cambria Math" panose="02040503050406030204" pitchFamily="18" charset="0"/>
                            </a:rPr>
                            <m:t>𝑀</m:t>
                          </m:r>
                        </m:den>
                      </m:f>
                    </m:oMath>
                  </m:oMathPara>
                </a14:m>
                <a:endParaRPr lang="en-US" b="0" i="1" spc="-10" dirty="0">
                  <a:latin typeface="Cambria Math" panose="02040503050406030204" pitchFamily="18" charset="0"/>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𝑀</m:t>
                          </m:r>
                        </m:den>
                      </m:f>
                      <m:r>
                        <a:rPr lang="en-US" b="0" i="1" smtClean="0">
                          <a:latin typeface="Cambria Math" panose="02040503050406030204" pitchFamily="18" charset="0"/>
                        </a:rPr>
                        <m:t> </m:t>
                      </m:r>
                    </m:oMath>
                  </m:oMathPara>
                </a14:m>
                <a:endParaRPr lang="en-US" dirty="0"/>
              </a:p>
              <a:p>
                <a:pPr marL="0" marR="5080" indent="0" algn="just">
                  <a:lnSpc>
                    <a:spcPct val="100000"/>
                  </a:lnSpc>
                  <a:buNone/>
                </a:pPr>
                <a:r>
                  <a:rPr lang="en-US" spc="-10" dirty="0"/>
                  <a:t>wher</a:t>
                </a:r>
                <a:r>
                  <a:rPr lang="en-US" spc="-5" dirty="0"/>
                  <a:t>e</a:t>
                </a:r>
                <a:r>
                  <a:rPr lang="en-US" spc="5" dirty="0"/>
                  <a:t> </a:t>
                </a:r>
                <a:r>
                  <a:rPr lang="en-US" i="1" spc="-10" dirty="0"/>
                  <a:t>M</a:t>
                </a:r>
                <a:r>
                  <a:rPr lang="en-US" i="1" spc="110" dirty="0"/>
                  <a:t> </a:t>
                </a:r>
                <a:r>
                  <a:rPr lang="en-US" spc="-25" dirty="0"/>
                  <a:t>=</a:t>
                </a:r>
                <a:r>
                  <a:rPr lang="en-US" spc="-40" dirty="0"/>
                  <a:t> </a:t>
                </a:r>
                <a:r>
                  <a:rPr lang="en-US" i="1" spc="45" dirty="0"/>
                  <a:t>m</a:t>
                </a:r>
                <a:r>
                  <a:rPr lang="en-US" baseline="-25000" dirty="0"/>
                  <a:t>1</a:t>
                </a:r>
                <a:r>
                  <a:rPr lang="en-US" spc="120" baseline="-11111" dirty="0"/>
                  <a:t> </a:t>
                </a:r>
                <a:r>
                  <a:rPr lang="en-US" spc="-25" dirty="0"/>
                  <a:t>+</a:t>
                </a:r>
                <a:r>
                  <a:rPr lang="en-US" spc="-95" dirty="0"/>
                  <a:t> </a:t>
                </a:r>
                <a:r>
                  <a:rPr lang="en-US" i="1" spc="45" dirty="0"/>
                  <a:t>m</a:t>
                </a:r>
                <a:r>
                  <a:rPr lang="en-US" baseline="-25000" dirty="0"/>
                  <a:t>2</a:t>
                </a:r>
                <a:r>
                  <a:rPr lang="en-US" spc="120" baseline="-11111" dirty="0"/>
                  <a:t> </a:t>
                </a:r>
                <a:r>
                  <a:rPr lang="en-US" spc="-25" dirty="0"/>
                  <a:t>+</a:t>
                </a:r>
                <a:r>
                  <a:rPr lang="en-US" spc="-95" dirty="0"/>
                  <a:t> </a:t>
                </a:r>
                <a:r>
                  <a:rPr lang="en-US" spc="-200" dirty="0"/>
                  <a:t>··</a:t>
                </a:r>
                <a:r>
                  <a:rPr lang="en-US" spc="-365" dirty="0"/>
                  <a:t>·</a:t>
                </a:r>
                <a:r>
                  <a:rPr lang="en-US" spc="-95" dirty="0"/>
                  <a:t> </a:t>
                </a:r>
                <a:r>
                  <a:rPr lang="en-US" spc="-25" dirty="0"/>
                  <a:t>+</a:t>
                </a:r>
                <a:r>
                  <a:rPr lang="en-US" spc="-95" dirty="0"/>
                  <a:t> </a:t>
                </a:r>
                <a:r>
                  <a:rPr lang="en-US" i="1" spc="45" dirty="0"/>
                  <a:t>m</a:t>
                </a:r>
                <a:r>
                  <a:rPr lang="en-US" i="1" baseline="-25000" dirty="0"/>
                  <a:t>n</a:t>
                </a:r>
                <a:r>
                  <a:rPr lang="en-US" i="1" spc="127" baseline="-11111" dirty="0"/>
                  <a:t> </a:t>
                </a:r>
                <a:r>
                  <a:rPr lang="en-US" spc="-5" dirty="0"/>
                  <a:t>is</a:t>
                </a:r>
                <a:r>
                  <a:rPr lang="en-US" spc="-65" dirty="0"/>
                  <a:t> </a:t>
                </a:r>
                <a:r>
                  <a:rPr lang="en-US" spc="-5" dirty="0"/>
                  <a:t>the</a:t>
                </a:r>
                <a:r>
                  <a:rPr lang="en-US" spc="-60" dirty="0"/>
                  <a:t> </a:t>
                </a:r>
                <a:r>
                  <a:rPr lang="en-US" spc="-5" dirty="0"/>
                  <a:t>total</a:t>
                </a:r>
                <a:r>
                  <a:rPr lang="en-US" spc="-60" dirty="0"/>
                  <a:t> </a:t>
                </a:r>
                <a:r>
                  <a:rPr lang="en-US" spc="-5" dirty="0"/>
                  <a:t>mass</a:t>
                </a:r>
                <a:r>
                  <a:rPr lang="en-US" spc="-60" dirty="0"/>
                  <a:t> </a:t>
                </a:r>
                <a:r>
                  <a:rPr lang="en-US" spc="-5" dirty="0"/>
                  <a:t>of</a:t>
                </a:r>
                <a:r>
                  <a:rPr lang="en-US" spc="-60" dirty="0"/>
                  <a:t> </a:t>
                </a:r>
                <a:r>
                  <a:rPr lang="en-US" spc="-5" dirty="0"/>
                  <a:t>the</a:t>
                </a:r>
                <a:r>
                  <a:rPr lang="en-US" spc="-60" dirty="0"/>
                  <a:t> </a:t>
                </a:r>
                <a:r>
                  <a:rPr lang="en-US" spc="-5" dirty="0"/>
                  <a:t>system.</a:t>
                </a:r>
                <a:r>
                  <a:rPr lang="en-US" spc="-60" dirty="0"/>
                  <a:t> </a:t>
                </a:r>
              </a:p>
              <a:p>
                <a:pPr marL="0" marR="5080" indent="0" algn="just">
                  <a:lnSpc>
                    <a:spcPct val="100000"/>
                  </a:lnSpc>
                  <a:buNone/>
                </a:pPr>
                <a:r>
                  <a:rPr lang="en-US" spc="-5" dirty="0"/>
                  <a:t>That</a:t>
                </a:r>
                <a:r>
                  <a:rPr lang="en-US" spc="-60" dirty="0"/>
                  <a:t> </a:t>
                </a:r>
                <a:r>
                  <a:rPr lang="en-US" spc="-5" dirty="0"/>
                  <a:t>is,</a:t>
                </a:r>
                <a:r>
                  <a:rPr lang="en-US" spc="-60" dirty="0"/>
                  <a:t> </a:t>
                </a:r>
                <a:r>
                  <a:rPr lang="en-US" spc="-5" dirty="0"/>
                  <a:t>the</a:t>
                </a:r>
                <a:r>
                  <a:rPr lang="en-US" spc="-35" dirty="0"/>
                  <a:t> </a:t>
                </a:r>
                <a:r>
                  <a:rPr lang="en-US" i="1" spc="-5" dirty="0"/>
                  <a:t>x</a:t>
                </a:r>
                <a:r>
                  <a:rPr lang="en-US" spc="-5" dirty="0"/>
                  <a:t>-coordinate </a:t>
                </a:r>
                <a:r>
                  <a:rPr lang="en-US" spc="-10" dirty="0"/>
                  <a:t>o</a:t>
                </a:r>
                <a:r>
                  <a:rPr lang="en-US" spc="-5" dirty="0"/>
                  <a:t>f</a:t>
                </a:r>
                <a:r>
                  <a:rPr lang="en-US" spc="40" dirty="0"/>
                  <a:t> </a:t>
                </a:r>
                <a:r>
                  <a:rPr lang="en-US" spc="-10" dirty="0"/>
                  <a:t>th</a:t>
                </a:r>
                <a:r>
                  <a:rPr lang="en-US" spc="-5" dirty="0"/>
                  <a:t>e</a:t>
                </a:r>
                <a:r>
                  <a:rPr lang="en-US" spc="40" dirty="0"/>
                  <a:t> </a:t>
                </a:r>
                <a:r>
                  <a:rPr lang="en-US" spc="-15" dirty="0"/>
                  <a:t>CO</a:t>
                </a:r>
                <a:r>
                  <a:rPr lang="en-US" spc="-10" dirty="0"/>
                  <a:t>M</a:t>
                </a:r>
                <a:r>
                  <a:rPr lang="en-US" spc="40" dirty="0"/>
                  <a:t> </a:t>
                </a:r>
                <a:r>
                  <a:rPr lang="en-US" spc="-10" dirty="0"/>
                  <a:t>o</a:t>
                </a:r>
                <a:r>
                  <a:rPr lang="en-US" spc="-5" dirty="0"/>
                  <a:t>f</a:t>
                </a:r>
                <a:r>
                  <a:rPr lang="en-US" spc="40" dirty="0"/>
                  <a:t> </a:t>
                </a:r>
                <a:r>
                  <a:rPr lang="en-US" spc="-10" dirty="0"/>
                  <a:t>th</a:t>
                </a:r>
                <a:r>
                  <a:rPr lang="en-US" spc="-5" dirty="0"/>
                  <a:t>e</a:t>
                </a:r>
                <a:r>
                  <a:rPr lang="en-US" spc="40" dirty="0"/>
                  <a:t> </a:t>
                </a:r>
                <a:r>
                  <a:rPr lang="en-US" spc="-5" dirty="0"/>
                  <a:t>s</a:t>
                </a:r>
                <a:r>
                  <a:rPr lang="en-US" spc="-10" dirty="0"/>
                  <a:t>ystem</a:t>
                </a:r>
                <a:r>
                  <a:rPr lang="en-US" spc="35" dirty="0"/>
                  <a:t> </a:t>
                </a:r>
                <a:r>
                  <a:rPr lang="en-US" spc="-5" dirty="0"/>
                  <a:t>is</a:t>
                </a:r>
                <a:r>
                  <a:rPr lang="en-US" spc="40" dirty="0"/>
                  <a:t> </a:t>
                </a:r>
                <a:r>
                  <a:rPr lang="en-US" spc="-5" dirty="0"/>
                  <a:t>t</a:t>
                </a:r>
                <a:r>
                  <a:rPr lang="en-US" spc="-10" dirty="0"/>
                  <a:t>h</a:t>
                </a:r>
                <a:r>
                  <a:rPr lang="en-US" spc="-5" dirty="0"/>
                  <a:t>e</a:t>
                </a:r>
                <a:r>
                  <a:rPr lang="en-US" spc="40" dirty="0"/>
                  <a:t> </a:t>
                </a:r>
                <a:r>
                  <a:rPr lang="en-US" spc="-15" dirty="0"/>
                  <a:t>momen</a:t>
                </a:r>
                <a:r>
                  <a:rPr lang="en-US" spc="-5" dirty="0"/>
                  <a:t>t</a:t>
                </a:r>
                <a:r>
                  <a:rPr lang="en-US" spc="40" dirty="0"/>
                  <a:t> </a:t>
                </a:r>
                <a:r>
                  <a:rPr lang="en-US" spc="-10" dirty="0"/>
                  <a:t>wit</a:t>
                </a:r>
                <a:r>
                  <a:rPr lang="en-US" spc="-5" dirty="0"/>
                  <a:t>h</a:t>
                </a:r>
                <a:r>
                  <a:rPr lang="en-US" spc="35" dirty="0"/>
                  <a:t> </a:t>
                </a:r>
                <a:r>
                  <a:rPr lang="en-US" spc="-10" dirty="0"/>
                  <a:t>respec</a:t>
                </a:r>
                <a:r>
                  <a:rPr lang="en-US" spc="-5" dirty="0"/>
                  <a:t>t</a:t>
                </a:r>
                <a:r>
                  <a:rPr lang="en-US" spc="40" dirty="0"/>
                  <a:t> </a:t>
                </a:r>
                <a:r>
                  <a:rPr lang="en-US" spc="-10" dirty="0"/>
                  <a:t>t</a:t>
                </a:r>
                <a:r>
                  <a:rPr lang="en-US" spc="-5" dirty="0"/>
                  <a:t>o</a:t>
                </a:r>
                <a:r>
                  <a:rPr lang="en-US" spc="35" dirty="0"/>
                  <a:t> </a:t>
                </a:r>
                <a:r>
                  <a:rPr lang="en-US" spc="-10" dirty="0"/>
                  <a:t>th</a:t>
                </a:r>
                <a:r>
                  <a:rPr lang="en-US" spc="-5" dirty="0"/>
                  <a:t>e</a:t>
                </a:r>
                <a:r>
                  <a:rPr lang="en-US" spc="105" dirty="0"/>
                  <a:t> </a:t>
                </a:r>
                <a:r>
                  <a:rPr lang="en-US" i="1" spc="45" dirty="0"/>
                  <a:t>y</a:t>
                </a:r>
                <a:r>
                  <a:rPr lang="en-US" spc="-10" dirty="0"/>
                  <a:t>-axi</a:t>
                </a:r>
                <a:r>
                  <a:rPr lang="en-US" spc="-5" dirty="0"/>
                  <a:t>s</a:t>
                </a:r>
                <a:r>
                  <a:rPr lang="en-US" spc="40" dirty="0"/>
                  <a:t> </a:t>
                </a:r>
                <a:r>
                  <a:rPr lang="en-US" spc="-10" dirty="0"/>
                  <a:t>divide</a:t>
                </a:r>
                <a:r>
                  <a:rPr lang="en-US" spc="-5" dirty="0"/>
                  <a:t>d</a:t>
                </a:r>
                <a:r>
                  <a:rPr lang="en-US" spc="40" dirty="0"/>
                  <a:t> </a:t>
                </a:r>
                <a:r>
                  <a:rPr lang="en-US" spc="-10" dirty="0"/>
                  <a:t>b</a:t>
                </a:r>
                <a:r>
                  <a:rPr lang="en-US" spc="-5" dirty="0"/>
                  <a:t>y</a:t>
                </a:r>
                <a:r>
                  <a:rPr lang="en-US" spc="40" dirty="0"/>
                  <a:t> </a:t>
                </a:r>
                <a:r>
                  <a:rPr lang="en-US" spc="-10" dirty="0"/>
                  <a:t>th</a:t>
                </a:r>
                <a:r>
                  <a:rPr lang="en-US" spc="-5" dirty="0"/>
                  <a:t>e</a:t>
                </a:r>
                <a:r>
                  <a:rPr lang="en-US" spc="40" dirty="0"/>
                  <a:t> </a:t>
                </a:r>
                <a:r>
                  <a:rPr lang="en-US" spc="-5" dirty="0"/>
                  <a:t>t</a:t>
                </a:r>
                <a:r>
                  <a:rPr lang="en-US" spc="-10" dirty="0"/>
                  <a:t>otal </a:t>
                </a:r>
                <a:r>
                  <a:rPr lang="en-US" spc="-5" dirty="0"/>
                  <a:t>mass,</a:t>
                </a:r>
                <a:r>
                  <a:rPr lang="en-US" spc="20" dirty="0"/>
                  <a:t> </a:t>
                </a:r>
                <a:r>
                  <a:rPr lang="en-US" spc="-5" dirty="0"/>
                  <a:t>and</a:t>
                </a:r>
                <a:r>
                  <a:rPr lang="en-US" spc="20" dirty="0"/>
                  <a:t> </a:t>
                </a:r>
                <a:r>
                  <a:rPr lang="en-US" spc="-5" dirty="0"/>
                  <a:t>the</a:t>
                </a:r>
                <a:r>
                  <a:rPr lang="en-US" spc="85" dirty="0"/>
                  <a:t> </a:t>
                </a:r>
                <a:r>
                  <a:rPr lang="en-US" i="1" spc="45" dirty="0"/>
                  <a:t>y</a:t>
                </a:r>
                <a:r>
                  <a:rPr lang="en-US" spc="-5" dirty="0"/>
                  <a:t>-coordinate</a:t>
                </a:r>
                <a:r>
                  <a:rPr lang="en-US" spc="20" dirty="0"/>
                  <a:t> </a:t>
                </a:r>
                <a:r>
                  <a:rPr lang="en-US" spc="-5" dirty="0"/>
                  <a:t>is</a:t>
                </a:r>
                <a:r>
                  <a:rPr lang="en-US" spc="20" dirty="0"/>
                  <a:t> </a:t>
                </a:r>
                <a:r>
                  <a:rPr lang="en-US" spc="-5" dirty="0"/>
                  <a:t>the</a:t>
                </a:r>
                <a:r>
                  <a:rPr lang="en-US" spc="20" dirty="0"/>
                  <a:t> </a:t>
                </a:r>
                <a:r>
                  <a:rPr lang="en-US" spc="-10" dirty="0"/>
                  <a:t>moment</a:t>
                </a:r>
                <a:r>
                  <a:rPr lang="en-US" spc="20" dirty="0"/>
                  <a:t> </a:t>
                </a:r>
                <a:r>
                  <a:rPr lang="en-US" spc="-5" dirty="0"/>
                  <a:t>with</a:t>
                </a:r>
                <a:r>
                  <a:rPr lang="en-US" spc="20" dirty="0"/>
                  <a:t> </a:t>
                </a:r>
                <a:r>
                  <a:rPr lang="en-US" spc="-5" dirty="0"/>
                  <a:t>respect</a:t>
                </a:r>
                <a:r>
                  <a:rPr lang="en-US" spc="20" dirty="0"/>
                  <a:t> </a:t>
                </a:r>
                <a:r>
                  <a:rPr lang="en-US" spc="-5" dirty="0"/>
                  <a:t>to</a:t>
                </a:r>
                <a:r>
                  <a:rPr lang="en-US" spc="20" dirty="0"/>
                  <a:t> </a:t>
                </a:r>
                <a:r>
                  <a:rPr lang="en-US" spc="-5" dirty="0"/>
                  <a:t>the</a:t>
                </a:r>
                <a:r>
                  <a:rPr lang="en-US" spc="45" dirty="0"/>
                  <a:t> </a:t>
                </a:r>
                <a:r>
                  <a:rPr lang="en-US" i="1" spc="-5" dirty="0"/>
                  <a:t>x</a:t>
                </a:r>
                <a:r>
                  <a:rPr lang="en-US" spc="-10" dirty="0"/>
                  <a:t>-axi</a:t>
                </a:r>
                <a:r>
                  <a:rPr lang="en-US" spc="-5" dirty="0"/>
                  <a:t>s</a:t>
                </a:r>
                <a:r>
                  <a:rPr lang="en-US" spc="20" dirty="0"/>
                  <a:t> </a:t>
                </a:r>
                <a:r>
                  <a:rPr lang="en-US" spc="-10" dirty="0"/>
                  <a:t>divide</a:t>
                </a:r>
                <a:r>
                  <a:rPr lang="en-US" spc="-5" dirty="0"/>
                  <a:t>d</a:t>
                </a:r>
                <a:r>
                  <a:rPr lang="en-US" spc="20" dirty="0"/>
                  <a:t> </a:t>
                </a:r>
                <a:r>
                  <a:rPr lang="en-US" spc="-10" dirty="0"/>
                  <a:t>b</a:t>
                </a:r>
                <a:r>
                  <a:rPr lang="en-US" spc="-5" dirty="0"/>
                  <a:t>y</a:t>
                </a:r>
                <a:r>
                  <a:rPr lang="en-US" spc="20" dirty="0"/>
                  <a:t> </a:t>
                </a:r>
                <a:r>
                  <a:rPr lang="en-US" spc="-10" dirty="0"/>
                  <a:t>th</a:t>
                </a:r>
                <a:r>
                  <a:rPr lang="en-US" spc="-5" dirty="0"/>
                  <a:t>e</a:t>
                </a:r>
                <a:r>
                  <a:rPr lang="en-US" spc="20" dirty="0"/>
                  <a:t> </a:t>
                </a:r>
                <a:r>
                  <a:rPr lang="en-US" spc="-5" dirty="0"/>
                  <a:t>t</a:t>
                </a:r>
                <a:r>
                  <a:rPr lang="en-US" spc="-10" dirty="0"/>
                  <a:t>otal </a:t>
                </a:r>
                <a:r>
                  <a:rPr lang="en-US" spc="-5" dirty="0"/>
                  <a:t>mass.</a:t>
                </a:r>
                <a:endParaRPr lang="en-US" dirty="0"/>
              </a:p>
              <a:p>
                <a:pPr marL="0" marR="5080" indent="0" algn="just">
                  <a:lnSpc>
                    <a:spcPct val="100000"/>
                  </a:lnSpc>
                  <a:buNone/>
                </a:pPr>
                <a:endParaRPr lang="en-US" sz="1000"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2170068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8.4  Center of </a:t>
            </a:r>
            <a:r>
              <a:rPr lang="en-US" sz="3100" dirty="0"/>
              <a:t>Mass </a:t>
            </a:r>
            <a:r>
              <a:rPr lang="en-US" sz="3100" dirty="0" smtClean="0"/>
              <a:t>(7 </a:t>
            </a:r>
            <a:r>
              <a:rPr lang="en-US" sz="3100" dirty="0"/>
              <a:t>of 27)</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endParaRPr lang="en-US" sz="1000" dirty="0" smtClean="0"/>
              </a:p>
              <a:p>
                <a:pPr marL="0" marR="5080" indent="0">
                  <a:lnSpc>
                    <a:spcPct val="100000"/>
                  </a:lnSpc>
                  <a:buNone/>
                </a:pPr>
                <a:r>
                  <a:rPr lang="en-US" b="1" u="sng" spc="-170" dirty="0"/>
                  <a:t>E</a:t>
                </a:r>
                <a:r>
                  <a:rPr lang="en-US" b="1" u="sng" spc="-30" dirty="0"/>
                  <a:t>X</a:t>
                </a:r>
                <a:r>
                  <a:rPr lang="en-US" b="1" u="sng" spc="-20" dirty="0"/>
                  <a:t>AMPL</a:t>
                </a:r>
                <a:r>
                  <a:rPr lang="en-US" b="1" u="sng" spc="-120" dirty="0"/>
                  <a:t>E</a:t>
                </a:r>
                <a:r>
                  <a:rPr lang="en-US" b="1" spc="-120" dirty="0"/>
                  <a:t>:  </a:t>
                </a:r>
                <a:r>
                  <a:rPr lang="en-US" b="1" dirty="0"/>
                  <a:t> We fi</a:t>
                </a:r>
                <a:r>
                  <a:rPr lang="en-US" spc="-5" dirty="0"/>
                  <a:t>nd</a:t>
                </a:r>
                <a:r>
                  <a:rPr lang="en-US" dirty="0"/>
                  <a:t> </a:t>
                </a:r>
                <a:r>
                  <a:rPr lang="en-US" spc="-5" dirty="0"/>
                  <a:t>the</a:t>
                </a:r>
                <a:r>
                  <a:rPr lang="en-US" dirty="0"/>
                  <a:t> </a:t>
                </a:r>
                <a:r>
                  <a:rPr lang="en-US" spc="-15" dirty="0"/>
                  <a:t>C</a:t>
                </a:r>
                <a:r>
                  <a:rPr lang="en-US" spc="-10" dirty="0"/>
                  <a:t>OM</a:t>
                </a:r>
                <a:r>
                  <a:rPr lang="en-US" dirty="0"/>
                  <a:t> </a:t>
                </a:r>
                <a:r>
                  <a:rPr lang="en-US" spc="-5" dirty="0"/>
                  <a:t>of</a:t>
                </a:r>
                <a:r>
                  <a:rPr lang="en-US" dirty="0"/>
                  <a:t> </a:t>
                </a:r>
                <a:r>
                  <a:rPr lang="en-US" spc="-5" dirty="0"/>
                  <a:t>the</a:t>
                </a:r>
                <a:r>
                  <a:rPr lang="en-US" dirty="0"/>
                  <a:t> </a:t>
                </a:r>
                <a:r>
                  <a:rPr lang="en-US" spc="-5" dirty="0"/>
                  <a:t>system</a:t>
                </a:r>
                <a:r>
                  <a:rPr lang="en-US" dirty="0"/>
                  <a:t> </a:t>
                </a:r>
                <a:r>
                  <a:rPr lang="en-US" spc="-10" dirty="0"/>
                  <a:t>o</a:t>
                </a:r>
                <a:r>
                  <a:rPr lang="en-US" spc="-5" dirty="0"/>
                  <a:t>f three</a:t>
                </a:r>
                <a:r>
                  <a:rPr lang="en-US" dirty="0"/>
                  <a:t> </a:t>
                </a:r>
                <a:r>
                  <a:rPr lang="en-US" spc="-5" dirty="0"/>
                  <a:t>particles</a:t>
                </a:r>
                <a:r>
                  <a:rPr lang="en-US" dirty="0"/>
                  <a:t> </a:t>
                </a:r>
                <a:r>
                  <a:rPr lang="en-US" spc="-5" dirty="0"/>
                  <a:t>in </a:t>
                </a:r>
                <a:r>
                  <a:rPr lang="en-US" spc="-15" dirty="0"/>
                  <a:t>F</a:t>
                </a:r>
                <a:r>
                  <a:rPr lang="en-US" spc="-5" dirty="0"/>
                  <a:t>igure</a:t>
                </a:r>
                <a:r>
                  <a:rPr lang="en-US" dirty="0"/>
                  <a:t> </a:t>
                </a:r>
                <a:r>
                  <a:rPr lang="en-US" spc="-10" dirty="0"/>
                  <a:t>6</a:t>
                </a:r>
                <a:r>
                  <a:rPr lang="en-US" spc="-5" dirty="0"/>
                  <a:t>,</a:t>
                </a:r>
                <a:r>
                  <a:rPr lang="en-US" dirty="0"/>
                  <a:t> </a:t>
                </a:r>
                <a:r>
                  <a:rPr lang="en-US" spc="-5" dirty="0"/>
                  <a:t>having</a:t>
                </a:r>
                <a:r>
                  <a:rPr lang="en-US" dirty="0"/>
                  <a:t> </a:t>
                </a:r>
                <a:r>
                  <a:rPr lang="en-US" spc="-5" dirty="0"/>
                  <a:t>masses </a:t>
                </a:r>
                <a:r>
                  <a:rPr lang="en-US" spc="-10" dirty="0"/>
                  <a:t>2</a:t>
                </a:r>
                <a:r>
                  <a:rPr lang="en-US" spc="-5" dirty="0"/>
                  <a:t>, </a:t>
                </a:r>
                <a:r>
                  <a:rPr lang="en-US" spc="-10" dirty="0"/>
                  <a:t>4</a:t>
                </a:r>
                <a:r>
                  <a:rPr lang="en-US" spc="-5" dirty="0"/>
                  <a:t>, </a:t>
                </a:r>
                <a:r>
                  <a:rPr lang="en-US" spc="-10" dirty="0"/>
                  <a:t>an</a:t>
                </a:r>
                <a:r>
                  <a:rPr lang="en-US" spc="-5" dirty="0"/>
                  <a:t>d 8 </a:t>
                </a:r>
                <a:r>
                  <a:rPr lang="en-US" spc="-10" dirty="0"/>
                  <a:t>a</a:t>
                </a:r>
                <a:r>
                  <a:rPr lang="en-US" spc="-5" dirty="0"/>
                  <a:t>t l</a:t>
                </a:r>
                <a:r>
                  <a:rPr lang="en-US" spc="-10" dirty="0"/>
                  <a:t>ocation</a:t>
                </a:r>
                <a:r>
                  <a:rPr lang="en-US" spc="-5" dirty="0"/>
                  <a:t>s</a:t>
                </a:r>
                <a:r>
                  <a:rPr lang="en-US" dirty="0"/>
                  <a:t> </a:t>
                </a:r>
                <a:r>
                  <a:rPr lang="en-US" spc="-5" dirty="0"/>
                  <a:t>(0,</a:t>
                </a:r>
                <a:r>
                  <a:rPr lang="en-US" spc="-85" dirty="0"/>
                  <a:t> </a:t>
                </a:r>
                <a:r>
                  <a:rPr lang="en-US" spc="-10" dirty="0"/>
                  <a:t>2</a:t>
                </a:r>
                <a:r>
                  <a:rPr lang="en-US" spc="-5" dirty="0"/>
                  <a:t>), (3,</a:t>
                </a:r>
                <a:r>
                  <a:rPr lang="en-US" spc="-85" dirty="0"/>
                  <a:t> </a:t>
                </a:r>
                <a:r>
                  <a:rPr lang="en-US" spc="-10" dirty="0"/>
                  <a:t>1</a:t>
                </a:r>
                <a:r>
                  <a:rPr lang="en-US" spc="-5" dirty="0"/>
                  <a:t>), </a:t>
                </a:r>
                <a:r>
                  <a:rPr lang="en-US" spc="-10" dirty="0"/>
                  <a:t>an</a:t>
                </a:r>
                <a:r>
                  <a:rPr lang="en-US" spc="-5" dirty="0"/>
                  <a:t>d (6,</a:t>
                </a:r>
                <a:r>
                  <a:rPr lang="en-US" spc="-85" dirty="0"/>
                  <a:t> </a:t>
                </a:r>
                <a:r>
                  <a:rPr lang="en-US" spc="-10" dirty="0"/>
                  <a:t>4</a:t>
                </a:r>
                <a:r>
                  <a:rPr lang="en-US" spc="-5" dirty="0"/>
                  <a:t>), r</a:t>
                </a:r>
                <a:r>
                  <a:rPr lang="en-US" spc="-10" dirty="0"/>
                  <a:t>espectively.</a:t>
                </a:r>
                <a:r>
                  <a:rPr lang="en-US" b="1" spc="95" dirty="0"/>
                  <a:t> </a:t>
                </a:r>
                <a:r>
                  <a:rPr lang="en-US" spc="-10" dirty="0"/>
                  <a:t>The</a:t>
                </a:r>
                <a:r>
                  <a:rPr lang="en-US" dirty="0"/>
                  <a:t> </a:t>
                </a:r>
                <a:r>
                  <a:rPr lang="en-US" spc="-5" dirty="0"/>
                  <a:t>total mass is</a:t>
                </a:r>
                <a:r>
                  <a:rPr lang="en-US" spc="60" dirty="0"/>
                  <a:t> </a:t>
                </a:r>
                <a:r>
                  <a:rPr lang="en-US" i="1" spc="-10" dirty="0"/>
                  <a:t>M</a:t>
                </a:r>
                <a:r>
                  <a:rPr lang="en-US" i="1" spc="110" dirty="0"/>
                  <a:t> </a:t>
                </a:r>
                <a:r>
                  <a:rPr lang="en-US" spc="-25" dirty="0"/>
                  <a:t>=</a:t>
                </a:r>
                <a:r>
                  <a:rPr lang="en-US" spc="-40" dirty="0"/>
                  <a:t> </a:t>
                </a:r>
                <a:r>
                  <a:rPr lang="en-US" spc="-5" dirty="0"/>
                  <a:t>2</a:t>
                </a:r>
                <a:r>
                  <a:rPr lang="en-US" spc="-30" dirty="0"/>
                  <a:t> </a:t>
                </a:r>
                <a:r>
                  <a:rPr lang="en-US" spc="-25" dirty="0"/>
                  <a:t>+</a:t>
                </a:r>
                <a:r>
                  <a:rPr lang="en-US" spc="-95" dirty="0"/>
                  <a:t> </a:t>
                </a:r>
                <a:r>
                  <a:rPr lang="en-US" spc="-5" dirty="0"/>
                  <a:t>4</a:t>
                </a:r>
                <a:r>
                  <a:rPr lang="en-US" spc="-30" dirty="0"/>
                  <a:t> </a:t>
                </a:r>
                <a:r>
                  <a:rPr lang="en-US" spc="-25" dirty="0"/>
                  <a:t>+</a:t>
                </a:r>
                <a:r>
                  <a:rPr lang="en-US" spc="-95" dirty="0"/>
                  <a:t> </a:t>
                </a:r>
                <a:r>
                  <a:rPr lang="en-US" spc="-5" dirty="0"/>
                  <a:t>8</a:t>
                </a:r>
                <a:r>
                  <a:rPr lang="en-US" spc="25" dirty="0"/>
                  <a:t> </a:t>
                </a:r>
                <a:r>
                  <a:rPr lang="en-US" spc="-25" dirty="0"/>
                  <a:t>=</a:t>
                </a:r>
                <a:r>
                  <a:rPr lang="en-US" spc="-40" dirty="0"/>
                  <a:t> </a:t>
                </a:r>
                <a:r>
                  <a:rPr lang="en-US" spc="-10" dirty="0"/>
                  <a:t>1</a:t>
                </a:r>
                <a:r>
                  <a:rPr lang="en-US" spc="-5" dirty="0"/>
                  <a:t>4 </a:t>
                </a:r>
                <a:r>
                  <a:rPr lang="en-US" spc="-10" dirty="0"/>
                  <a:t>an</a:t>
                </a:r>
                <a:r>
                  <a:rPr lang="en-US" spc="-5" dirty="0"/>
                  <a:t>d </a:t>
                </a:r>
                <a:r>
                  <a:rPr lang="en-US" spc="-10" dirty="0"/>
                  <a:t>th</a:t>
                </a:r>
                <a:r>
                  <a:rPr lang="en-US" spc="-5" dirty="0"/>
                  <a:t>e </a:t>
                </a:r>
                <a:r>
                  <a:rPr lang="en-US" spc="-15" dirty="0"/>
                  <a:t>moment</a:t>
                </a:r>
                <a:r>
                  <a:rPr lang="en-US" spc="-5" dirty="0"/>
                  <a:t>s</a:t>
                </a:r>
                <a:r>
                  <a:rPr lang="en-US" dirty="0"/>
                  <a:t> </a:t>
                </a:r>
                <a:r>
                  <a:rPr lang="en-US" spc="-10" dirty="0"/>
                  <a:t>are</a:t>
                </a:r>
                <a:endParaRPr lang="en-US" dirty="0"/>
              </a:p>
              <a:p>
                <a:pPr marL="584200" indent="0">
                  <a:lnSpc>
                    <a:spcPct val="100000"/>
                  </a:lnSpc>
                  <a:spcBef>
                    <a:spcPts val="815"/>
                  </a:spcBef>
                  <a:buNone/>
                </a:pPr>
                <a:r>
                  <a:rPr lang="en-US" i="1" spc="15" dirty="0"/>
                  <a:t>M</a:t>
                </a:r>
                <a:r>
                  <a:rPr lang="en-US" i="1" baseline="-25000" dirty="0"/>
                  <a:t>x</a:t>
                </a:r>
                <a:r>
                  <a:rPr lang="en-US" i="1" baseline="-11111" dirty="0"/>
                  <a:t> </a:t>
                </a:r>
                <a:r>
                  <a:rPr lang="en-US" i="1" spc="22" baseline="-11111" dirty="0"/>
                  <a:t> </a:t>
                </a:r>
                <a:r>
                  <a:rPr lang="en-US" spc="-25" dirty="0"/>
                  <a:t>=</a:t>
                </a:r>
                <a:r>
                  <a:rPr lang="en-US" spc="-40" dirty="0"/>
                  <a:t> </a:t>
                </a:r>
                <a:r>
                  <a:rPr lang="en-US" i="1" spc="45" dirty="0"/>
                  <a:t>m</a:t>
                </a:r>
                <a:r>
                  <a:rPr lang="en-US" baseline="-25000" dirty="0"/>
                  <a:t>1</a:t>
                </a:r>
                <a:r>
                  <a:rPr lang="en-US" spc="-112" baseline="-11111" dirty="0"/>
                  <a:t> </a:t>
                </a:r>
                <a:r>
                  <a:rPr lang="en-US" i="1" spc="-15" dirty="0"/>
                  <a:t>y</a:t>
                </a:r>
                <a:r>
                  <a:rPr lang="en-US" baseline="-25000" dirty="0"/>
                  <a:t>1</a:t>
                </a:r>
                <a:r>
                  <a:rPr lang="en-US" spc="120" baseline="-11111" dirty="0"/>
                  <a:t> </a:t>
                </a:r>
                <a:r>
                  <a:rPr lang="en-US" spc="-25" dirty="0"/>
                  <a:t>+</a:t>
                </a:r>
                <a:r>
                  <a:rPr lang="en-US" spc="-95" dirty="0"/>
                  <a:t> </a:t>
                </a:r>
                <a:r>
                  <a:rPr lang="en-US" i="1" spc="45" dirty="0"/>
                  <a:t>m</a:t>
                </a:r>
                <a:r>
                  <a:rPr lang="en-US" baseline="-25000" dirty="0"/>
                  <a:t>2</a:t>
                </a:r>
                <a:r>
                  <a:rPr lang="en-US" spc="-112" baseline="-11111" dirty="0"/>
                  <a:t> </a:t>
                </a:r>
                <a:r>
                  <a:rPr lang="en-US" i="1" spc="-15" dirty="0"/>
                  <a:t>y</a:t>
                </a:r>
                <a:r>
                  <a:rPr lang="en-US" baseline="-25000" dirty="0"/>
                  <a:t>2</a:t>
                </a:r>
                <a:r>
                  <a:rPr lang="en-US" spc="120" baseline="-11111" dirty="0"/>
                  <a:t> </a:t>
                </a:r>
                <a:r>
                  <a:rPr lang="en-US" spc="-25" dirty="0"/>
                  <a:t>+</a:t>
                </a:r>
                <a:r>
                  <a:rPr lang="en-US" spc="-95" dirty="0"/>
                  <a:t> </a:t>
                </a:r>
                <a:r>
                  <a:rPr lang="en-US" i="1" spc="45" dirty="0"/>
                  <a:t>m</a:t>
                </a:r>
                <a:r>
                  <a:rPr lang="en-US" baseline="-25000" dirty="0"/>
                  <a:t>3</a:t>
                </a:r>
                <a:r>
                  <a:rPr lang="en-US" spc="-112" baseline="-11111" dirty="0"/>
                  <a:t> </a:t>
                </a:r>
                <a:r>
                  <a:rPr lang="en-US" i="1" spc="-15" dirty="0"/>
                  <a:t>y</a:t>
                </a:r>
                <a:r>
                  <a:rPr lang="en-US" baseline="-25000" dirty="0"/>
                  <a:t>3</a:t>
                </a:r>
                <a:r>
                  <a:rPr lang="en-US" baseline="-11111" dirty="0"/>
                  <a:t> </a:t>
                </a:r>
                <a:r>
                  <a:rPr lang="en-US" spc="-75" baseline="-11111" dirty="0"/>
                  <a:t> </a:t>
                </a:r>
                <a:r>
                  <a:rPr lang="en-US" spc="-25" dirty="0"/>
                  <a:t>=</a:t>
                </a:r>
                <a:r>
                  <a:rPr lang="en-US" spc="-40" dirty="0"/>
                  <a:t> </a:t>
                </a:r>
                <a:r>
                  <a:rPr lang="en-US" spc="-5" dirty="0"/>
                  <a:t>2</a:t>
                </a:r>
                <a:r>
                  <a:rPr lang="en-US" spc="-30" dirty="0"/>
                  <a:t> </a:t>
                </a:r>
                <a:r>
                  <a:rPr lang="en-US" spc="-365" dirty="0"/>
                  <a:t>·</a:t>
                </a:r>
                <a:r>
                  <a:rPr lang="en-US" spc="-95" dirty="0"/>
                  <a:t> </a:t>
                </a:r>
                <a:r>
                  <a:rPr lang="en-US" spc="-5" dirty="0"/>
                  <a:t>2</a:t>
                </a:r>
                <a:r>
                  <a:rPr lang="en-US" spc="-30" dirty="0"/>
                  <a:t> </a:t>
                </a:r>
                <a:r>
                  <a:rPr lang="en-US" spc="-25" dirty="0"/>
                  <a:t>+</a:t>
                </a:r>
                <a:r>
                  <a:rPr lang="en-US" spc="-95" dirty="0"/>
                  <a:t> </a:t>
                </a:r>
                <a:r>
                  <a:rPr lang="en-US" spc="-5" dirty="0"/>
                  <a:t>4</a:t>
                </a:r>
                <a:r>
                  <a:rPr lang="en-US" spc="-30" dirty="0"/>
                  <a:t> </a:t>
                </a:r>
                <a:r>
                  <a:rPr lang="en-US" spc="-365" dirty="0"/>
                  <a:t>·</a:t>
                </a:r>
                <a:r>
                  <a:rPr lang="en-US" spc="-95" dirty="0"/>
                  <a:t> </a:t>
                </a:r>
                <a:r>
                  <a:rPr lang="en-US" spc="-5" dirty="0"/>
                  <a:t>1</a:t>
                </a:r>
                <a:r>
                  <a:rPr lang="en-US" spc="-30" dirty="0"/>
                  <a:t> </a:t>
                </a:r>
                <a:r>
                  <a:rPr lang="en-US" spc="-25" dirty="0"/>
                  <a:t>+</a:t>
                </a:r>
                <a:r>
                  <a:rPr lang="en-US" spc="-95" dirty="0"/>
                  <a:t> </a:t>
                </a:r>
                <a:r>
                  <a:rPr lang="en-US" spc="-5" dirty="0"/>
                  <a:t>8</a:t>
                </a:r>
                <a:r>
                  <a:rPr lang="en-US" spc="-30" dirty="0"/>
                  <a:t> </a:t>
                </a:r>
                <a:r>
                  <a:rPr lang="en-US" spc="-365" dirty="0"/>
                  <a:t>·</a:t>
                </a:r>
                <a:r>
                  <a:rPr lang="en-US" spc="-95" dirty="0"/>
                  <a:t> </a:t>
                </a:r>
                <a:r>
                  <a:rPr lang="en-US" spc="-5" dirty="0"/>
                  <a:t>4</a:t>
                </a:r>
                <a:r>
                  <a:rPr lang="en-US" spc="25" dirty="0"/>
                  <a:t> </a:t>
                </a:r>
                <a:r>
                  <a:rPr lang="en-US" spc="-25" dirty="0"/>
                  <a:t>=</a:t>
                </a:r>
                <a:r>
                  <a:rPr lang="en-US" spc="-40" dirty="0"/>
                  <a:t> </a:t>
                </a:r>
                <a:r>
                  <a:rPr lang="en-US" spc="-10" dirty="0"/>
                  <a:t>40</a:t>
                </a:r>
                <a:endParaRPr lang="en-US" dirty="0"/>
              </a:p>
              <a:p>
                <a:pPr marL="584200" indent="0">
                  <a:lnSpc>
                    <a:spcPct val="100000"/>
                  </a:lnSpc>
                  <a:spcBef>
                    <a:spcPts val="590"/>
                  </a:spcBef>
                  <a:buNone/>
                </a:pPr>
                <a:r>
                  <a:rPr lang="en-US" i="1" spc="40" dirty="0"/>
                  <a:t>M</a:t>
                </a:r>
                <a:r>
                  <a:rPr lang="en-US" i="1" baseline="-25000" dirty="0"/>
                  <a:t>y</a:t>
                </a:r>
                <a:r>
                  <a:rPr lang="en-US" i="1" baseline="-11111" dirty="0"/>
                  <a:t> </a:t>
                </a:r>
                <a:r>
                  <a:rPr lang="en-US" i="1" spc="-15" baseline="-11111" dirty="0"/>
                  <a:t> </a:t>
                </a:r>
                <a:r>
                  <a:rPr lang="en-US" spc="-25" dirty="0"/>
                  <a:t>=</a:t>
                </a:r>
                <a:r>
                  <a:rPr lang="en-US" spc="-40" dirty="0"/>
                  <a:t> </a:t>
                </a:r>
                <a:r>
                  <a:rPr lang="en-US" i="1" spc="45" dirty="0"/>
                  <a:t>m</a:t>
                </a:r>
                <a:r>
                  <a:rPr lang="en-US" baseline="-25000" dirty="0"/>
                  <a:t>1</a:t>
                </a:r>
                <a:r>
                  <a:rPr lang="en-US" spc="-172" baseline="-11111" dirty="0"/>
                  <a:t> </a:t>
                </a:r>
                <a:r>
                  <a:rPr lang="en-US" i="1" spc="20" dirty="0"/>
                  <a:t>x</a:t>
                </a:r>
                <a:r>
                  <a:rPr lang="en-US" baseline="-25000" dirty="0"/>
                  <a:t>1</a:t>
                </a:r>
                <a:r>
                  <a:rPr lang="en-US" spc="120" baseline="-11111" dirty="0"/>
                  <a:t> </a:t>
                </a:r>
                <a:r>
                  <a:rPr lang="en-US" spc="-25" dirty="0"/>
                  <a:t>+</a:t>
                </a:r>
                <a:r>
                  <a:rPr lang="en-US" spc="-95" dirty="0"/>
                  <a:t> </a:t>
                </a:r>
                <a:r>
                  <a:rPr lang="en-US" i="1" spc="45" dirty="0"/>
                  <a:t>m</a:t>
                </a:r>
                <a:r>
                  <a:rPr lang="en-US" baseline="-25000" dirty="0"/>
                  <a:t>2</a:t>
                </a:r>
                <a:r>
                  <a:rPr lang="en-US" spc="-172" baseline="-11111" dirty="0"/>
                  <a:t> </a:t>
                </a:r>
                <a:r>
                  <a:rPr lang="en-US" i="1" spc="20" dirty="0"/>
                  <a:t>x</a:t>
                </a:r>
                <a:r>
                  <a:rPr lang="en-US" baseline="-25000" dirty="0"/>
                  <a:t>2</a:t>
                </a:r>
                <a:r>
                  <a:rPr lang="en-US" spc="120" baseline="-11111" dirty="0"/>
                  <a:t> </a:t>
                </a:r>
                <a:r>
                  <a:rPr lang="en-US" spc="-25" dirty="0"/>
                  <a:t>+</a:t>
                </a:r>
                <a:r>
                  <a:rPr lang="en-US" spc="-95" dirty="0"/>
                  <a:t> </a:t>
                </a:r>
                <a:r>
                  <a:rPr lang="en-US" i="1" spc="45" dirty="0"/>
                  <a:t>m</a:t>
                </a:r>
                <a:r>
                  <a:rPr lang="en-US" baseline="-25000" dirty="0"/>
                  <a:t>3</a:t>
                </a:r>
                <a:r>
                  <a:rPr lang="en-US" spc="-172" baseline="-11111" dirty="0"/>
                  <a:t> </a:t>
                </a:r>
                <a:r>
                  <a:rPr lang="en-US" i="1" spc="20" dirty="0"/>
                  <a:t>x</a:t>
                </a:r>
                <a:r>
                  <a:rPr lang="en-US" baseline="-25000" dirty="0"/>
                  <a:t>3</a:t>
                </a:r>
                <a:r>
                  <a:rPr lang="en-US" baseline="-11111" dirty="0"/>
                  <a:t> </a:t>
                </a:r>
                <a:r>
                  <a:rPr lang="en-US" spc="-75" baseline="-11111" dirty="0"/>
                  <a:t> </a:t>
                </a:r>
                <a:r>
                  <a:rPr lang="en-US" spc="-25" dirty="0"/>
                  <a:t>=</a:t>
                </a:r>
                <a:r>
                  <a:rPr lang="en-US" spc="-40" dirty="0"/>
                  <a:t> </a:t>
                </a:r>
                <a:r>
                  <a:rPr lang="en-US" spc="-5" dirty="0"/>
                  <a:t>2</a:t>
                </a:r>
                <a:r>
                  <a:rPr lang="en-US" spc="-30" dirty="0"/>
                  <a:t> </a:t>
                </a:r>
                <a:r>
                  <a:rPr lang="en-US" spc="-365" dirty="0"/>
                  <a:t>·</a:t>
                </a:r>
                <a:r>
                  <a:rPr lang="en-US" spc="-95" dirty="0"/>
                  <a:t> </a:t>
                </a:r>
                <a:r>
                  <a:rPr lang="en-US" spc="-5" dirty="0"/>
                  <a:t>0</a:t>
                </a:r>
                <a:r>
                  <a:rPr lang="en-US" spc="-30" dirty="0"/>
                  <a:t> </a:t>
                </a:r>
                <a:r>
                  <a:rPr lang="en-US" spc="-25" dirty="0"/>
                  <a:t>+</a:t>
                </a:r>
                <a:r>
                  <a:rPr lang="en-US" spc="-95" dirty="0"/>
                  <a:t> </a:t>
                </a:r>
                <a:r>
                  <a:rPr lang="en-US" spc="-5" dirty="0"/>
                  <a:t>4</a:t>
                </a:r>
                <a:r>
                  <a:rPr lang="en-US" spc="-30" dirty="0"/>
                  <a:t> </a:t>
                </a:r>
                <a:r>
                  <a:rPr lang="en-US" spc="-365" dirty="0"/>
                  <a:t>·</a:t>
                </a:r>
                <a:r>
                  <a:rPr lang="en-US" spc="-95" dirty="0"/>
                  <a:t> </a:t>
                </a:r>
                <a:r>
                  <a:rPr lang="en-US" spc="-5" dirty="0"/>
                  <a:t>3</a:t>
                </a:r>
                <a:r>
                  <a:rPr lang="en-US" spc="-30" dirty="0"/>
                  <a:t> </a:t>
                </a:r>
                <a:r>
                  <a:rPr lang="en-US" spc="-25" dirty="0"/>
                  <a:t>+</a:t>
                </a:r>
                <a:r>
                  <a:rPr lang="en-US" spc="-95" dirty="0"/>
                  <a:t> </a:t>
                </a:r>
                <a:r>
                  <a:rPr lang="en-US" spc="-5" dirty="0"/>
                  <a:t>8</a:t>
                </a:r>
                <a:r>
                  <a:rPr lang="en-US" spc="-30" dirty="0"/>
                  <a:t> </a:t>
                </a:r>
                <a:r>
                  <a:rPr lang="en-US" spc="-365" dirty="0"/>
                  <a:t>·</a:t>
                </a:r>
                <a:r>
                  <a:rPr lang="en-US" spc="-95" dirty="0"/>
                  <a:t> </a:t>
                </a:r>
                <a:r>
                  <a:rPr lang="en-US" spc="-5" dirty="0"/>
                  <a:t>6</a:t>
                </a:r>
                <a:r>
                  <a:rPr lang="en-US" spc="25" dirty="0"/>
                  <a:t> </a:t>
                </a:r>
                <a:r>
                  <a:rPr lang="en-US" spc="-25" dirty="0"/>
                  <a:t>=</a:t>
                </a:r>
                <a:r>
                  <a:rPr lang="en-US" spc="-40" dirty="0"/>
                  <a:t> </a:t>
                </a:r>
                <a:r>
                  <a:rPr lang="en-US" spc="-10" dirty="0"/>
                  <a:t>60</a:t>
                </a:r>
                <a:endParaRPr lang="en-US" dirty="0"/>
              </a:p>
              <a:p>
                <a:pPr marL="0" marR="5080" indent="0" algn="just">
                  <a:lnSpc>
                    <a:spcPct val="100000"/>
                  </a:lnSpc>
                  <a:buNone/>
                </a:pPr>
                <a:r>
                  <a:rPr lang="en-US" dirty="0">
                    <a:solidFill>
                      <a:schemeClr val="tx1"/>
                    </a:solidFill>
                  </a:rPr>
                  <a:t>Hence, </a:t>
                </a:r>
                <a:endParaRPr lang="en-US" i="1" dirty="0">
                  <a:solidFill>
                    <a:schemeClr val="tx1"/>
                  </a:solidFill>
                  <a:latin typeface="Cambria Math" panose="02040503050406030204" pitchFamily="18" charset="0"/>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𝑥</m:t>
                          </m:r>
                        </m:e>
                      </m:acc>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𝑦</m:t>
                              </m:r>
                            </m:sub>
                          </m:sSub>
                        </m:num>
                        <m:den>
                          <m:r>
                            <a:rPr lang="en-US" b="0" i="1" smtClean="0">
                              <a:solidFill>
                                <a:schemeClr val="tx1"/>
                              </a:solidFill>
                              <a:latin typeface="Cambria Math" panose="02040503050406030204" pitchFamily="18" charset="0"/>
                            </a:rPr>
                            <m:t>𝑀</m:t>
                          </m:r>
                        </m:den>
                      </m:f>
                      <m:r>
                        <a:rPr lang="en-US" b="0" i="1" smtClean="0">
                          <a:solidFill>
                            <a:schemeClr val="tx1"/>
                          </a:solidFill>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60</m:t>
                          </m:r>
                        </m:num>
                        <m:den>
                          <m:r>
                            <a:rPr lang="en-US" b="0" i="1" smtClean="0">
                              <a:latin typeface="Cambria Math" panose="02040503050406030204" pitchFamily="18" charset="0"/>
                            </a:rPr>
                            <m:t>14</m:t>
                          </m:r>
                        </m:den>
                      </m:f>
                      <m:r>
                        <a:rPr lang="en-US" b="0" i="1" smtClean="0">
                          <a:solidFill>
                            <a:schemeClr val="tx1"/>
                          </a:solidFill>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30</m:t>
                          </m:r>
                        </m:num>
                        <m:den>
                          <m:r>
                            <a:rPr lang="en-US" b="0" i="1" smtClean="0">
                              <a:latin typeface="Cambria Math" panose="02040503050406030204" pitchFamily="18" charset="0"/>
                            </a:rPr>
                            <m:t>7</m:t>
                          </m:r>
                        </m:den>
                      </m:f>
                    </m:oMath>
                  </m:oMathPara>
                </a14:m>
                <a:endParaRPr lang="en-US" i="1" dirty="0">
                  <a:solidFill>
                    <a:schemeClr val="tx1"/>
                  </a:solidFill>
                  <a:latin typeface="Cambria Math" panose="02040503050406030204" pitchFamily="18" charset="0"/>
                </a:endParaRPr>
              </a:p>
              <a:p>
                <a:pPr marL="0" marR="5080" indent="0" algn="just">
                  <a:lnSpc>
                    <a:spcPct val="100000"/>
                  </a:lnSpc>
                  <a:buNone/>
                </a:pPr>
                <a:endParaRPr lang="en-US" i="1" dirty="0" smtClean="0">
                  <a:solidFill>
                    <a:schemeClr val="tx1"/>
                  </a:solidFill>
                  <a:latin typeface="Cambria Math" panose="02040503050406030204" pitchFamily="18" charset="0"/>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𝑦</m:t>
                          </m:r>
                        </m:e>
                      </m:acc>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𝑥</m:t>
                              </m:r>
                            </m:sub>
                          </m:sSub>
                        </m:num>
                        <m:den>
                          <m:r>
                            <a:rPr lang="en-US" b="0" i="1" smtClean="0">
                              <a:solidFill>
                                <a:schemeClr val="tx1"/>
                              </a:solidFill>
                              <a:latin typeface="Cambria Math" panose="02040503050406030204" pitchFamily="18" charset="0"/>
                            </a:rPr>
                            <m:t>𝑀</m:t>
                          </m:r>
                        </m:den>
                      </m:f>
                      <m:r>
                        <a:rPr lang="en-US" b="0" i="1" smtClean="0">
                          <a:solidFill>
                            <a:schemeClr val="tx1"/>
                          </a:solidFill>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40</m:t>
                          </m:r>
                        </m:num>
                        <m:den>
                          <m:r>
                            <a:rPr lang="en-US" b="0" i="1" smtClean="0">
                              <a:latin typeface="Cambria Math" panose="02040503050406030204" pitchFamily="18" charset="0"/>
                            </a:rPr>
                            <m:t>14</m:t>
                          </m:r>
                        </m:den>
                      </m:f>
                      <m:r>
                        <a:rPr lang="en-US" b="0" i="1" smtClean="0">
                          <a:solidFill>
                            <a:schemeClr val="tx1"/>
                          </a:solidFill>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7</m:t>
                          </m:r>
                        </m:den>
                      </m:f>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a:stretch>
              </a:blipFill>
            </p:spPr>
            <p:txBody>
              <a:bodyPr/>
              <a:lstStyle/>
              <a:p>
                <a:r>
                  <a:rPr lang="en-US">
                    <a:noFill/>
                  </a:rPr>
                  <a:t> </a:t>
                </a:r>
              </a:p>
            </p:txBody>
          </p:sp>
        </mc:Fallback>
      </mc:AlternateContent>
      <p:pic>
        <p:nvPicPr>
          <p:cNvPr id="5" name="Picture 2" descr="A graph shows a system of three particles in quadrant 1 and the y axis and the COM of the system. The x axis ranges from 0 to 7, in increments of 1, with points 1, 2, 3, 4, 5, 6, and 7 labeled. The y axis ranges from 0 to 4, in increments of 1, with points 1, 2, 3, and 4 labeled. A point at y equals 2 on the y axis is labeled 2. A point at (3, 1) is labeled 4. A point at (6, 4) is labeled 8. A point at (4, 3) is labeled COM."/>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75245" y="2610035"/>
            <a:ext cx="4461197" cy="3593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3489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8.4  Center of </a:t>
            </a:r>
            <a:r>
              <a:rPr lang="en-US" sz="3100" dirty="0"/>
              <a:t>Mass </a:t>
            </a:r>
            <a:r>
              <a:rPr lang="en-US" sz="3100" dirty="0" smtClean="0"/>
              <a:t>(8 </a:t>
            </a:r>
            <a:r>
              <a:rPr lang="en-US" sz="3100" dirty="0"/>
              <a:t>of 27)</a:t>
            </a: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5" dirty="0">
                <a:latin typeface="Times New Roman"/>
                <a:cs typeface="Times New Roman"/>
              </a:rPr>
              <a:t>No</a:t>
            </a:r>
            <a:r>
              <a:rPr lang="en-US" spc="-10" dirty="0">
                <a:latin typeface="Times New Roman"/>
                <a:cs typeface="Times New Roman"/>
              </a:rPr>
              <a:t>w</a:t>
            </a:r>
            <a:r>
              <a:rPr lang="en-US" spc="-40" dirty="0">
                <a:latin typeface="Times New Roman"/>
                <a:cs typeface="Times New Roman"/>
              </a:rPr>
              <a:t> </a:t>
            </a:r>
            <a:r>
              <a:rPr lang="en-US" spc="-10" dirty="0">
                <a:latin typeface="Times New Roman"/>
                <a:cs typeface="Times New Roman"/>
              </a:rPr>
              <a:t>conside</a:t>
            </a:r>
            <a:r>
              <a:rPr lang="en-US" spc="-5" dirty="0">
                <a:latin typeface="Times New Roman"/>
                <a:cs typeface="Times New Roman"/>
              </a:rPr>
              <a:t>r</a:t>
            </a:r>
            <a:r>
              <a:rPr lang="en-US" spc="-40" dirty="0">
                <a:latin typeface="Times New Roman"/>
                <a:cs typeface="Times New Roman"/>
              </a:rPr>
              <a:t> </a:t>
            </a:r>
            <a:r>
              <a:rPr lang="en-US" spc="-5" dirty="0">
                <a:latin typeface="Times New Roman"/>
                <a:cs typeface="Times New Roman"/>
              </a:rPr>
              <a:t>a</a:t>
            </a:r>
            <a:r>
              <a:rPr lang="en-US" spc="-40" dirty="0">
                <a:latin typeface="Times New Roman"/>
                <a:cs typeface="Times New Roman"/>
              </a:rPr>
              <a:t> </a:t>
            </a:r>
            <a:r>
              <a:rPr lang="en-US" spc="-5" dirty="0">
                <a:latin typeface="Times New Roman"/>
                <a:cs typeface="Times New Roman"/>
              </a:rPr>
              <a:t>l</a:t>
            </a:r>
            <a:r>
              <a:rPr lang="en-US" spc="-10" dirty="0">
                <a:latin typeface="Times New Roman"/>
                <a:cs typeface="Times New Roman"/>
              </a:rPr>
              <a:t>amin</a:t>
            </a:r>
            <a:r>
              <a:rPr lang="en-US" spc="-5" dirty="0">
                <a:latin typeface="Times New Roman"/>
                <a:cs typeface="Times New Roman"/>
              </a:rPr>
              <a:t>a</a:t>
            </a:r>
            <a:r>
              <a:rPr lang="en-US" spc="-40" dirty="0">
                <a:latin typeface="Times New Roman"/>
                <a:cs typeface="Times New Roman"/>
              </a:rPr>
              <a:t> </a:t>
            </a:r>
            <a:r>
              <a:rPr lang="en-US" spc="-5" dirty="0">
                <a:latin typeface="Times New Roman"/>
                <a:cs typeface="Times New Roman"/>
              </a:rPr>
              <a:t>(</a:t>
            </a:r>
            <a:r>
              <a:rPr lang="en-US" spc="-10" dirty="0">
                <a:latin typeface="Times New Roman"/>
                <a:cs typeface="Times New Roman"/>
              </a:rPr>
              <a:t>thi</a:t>
            </a:r>
            <a:r>
              <a:rPr lang="en-US" spc="-5" dirty="0">
                <a:latin typeface="Times New Roman"/>
                <a:cs typeface="Times New Roman"/>
              </a:rPr>
              <a:t>n</a:t>
            </a:r>
            <a:r>
              <a:rPr lang="en-US" spc="-40" dirty="0">
                <a:latin typeface="Times New Roman"/>
                <a:cs typeface="Times New Roman"/>
              </a:rPr>
              <a:t> </a:t>
            </a:r>
            <a:r>
              <a:rPr lang="en-US" spc="-10" dirty="0">
                <a:latin typeface="Times New Roman"/>
                <a:cs typeface="Times New Roman"/>
              </a:rPr>
              <a:t>plate</a:t>
            </a:r>
            <a:r>
              <a:rPr lang="en-US" spc="-5" dirty="0">
                <a:latin typeface="Times New Roman"/>
                <a:cs typeface="Times New Roman"/>
              </a:rPr>
              <a:t>)</a:t>
            </a:r>
            <a:r>
              <a:rPr lang="en-US" spc="-4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40" dirty="0">
                <a:latin typeface="Times New Roman"/>
                <a:cs typeface="Times New Roman"/>
              </a:rPr>
              <a:t> </a:t>
            </a:r>
            <a:r>
              <a:rPr lang="en-US" spc="-10" dirty="0">
                <a:latin typeface="Times New Roman"/>
                <a:cs typeface="Times New Roman"/>
              </a:rPr>
              <a:t>constan</a:t>
            </a:r>
            <a:r>
              <a:rPr lang="en-US" spc="-5" dirty="0">
                <a:latin typeface="Times New Roman"/>
                <a:cs typeface="Times New Roman"/>
              </a:rPr>
              <a:t>t</a:t>
            </a:r>
            <a:r>
              <a:rPr lang="en-US" spc="-40" dirty="0">
                <a:latin typeface="Times New Roman"/>
                <a:cs typeface="Times New Roman"/>
              </a:rPr>
              <a:t> </a:t>
            </a:r>
            <a:r>
              <a:rPr lang="en-US" spc="-15" dirty="0">
                <a:latin typeface="Times New Roman"/>
                <a:cs typeface="Times New Roman"/>
              </a:rPr>
              <a:t>mas</a:t>
            </a:r>
            <a:r>
              <a:rPr lang="en-US" spc="-5" dirty="0">
                <a:latin typeface="Times New Roman"/>
                <a:cs typeface="Times New Roman"/>
              </a:rPr>
              <a:t>s</a:t>
            </a:r>
            <a:r>
              <a:rPr lang="en-US" spc="-40" dirty="0">
                <a:latin typeface="Times New Roman"/>
                <a:cs typeface="Times New Roman"/>
              </a:rPr>
              <a:t> </a:t>
            </a:r>
            <a:r>
              <a:rPr lang="en-US" spc="-10" dirty="0">
                <a:latin typeface="Times New Roman"/>
                <a:cs typeface="Times New Roman"/>
              </a:rPr>
              <a:t>densit</a:t>
            </a:r>
            <a:r>
              <a:rPr lang="en-US" spc="-5" dirty="0">
                <a:latin typeface="Times New Roman"/>
                <a:cs typeface="Times New Roman"/>
              </a:rPr>
              <a:t>y</a:t>
            </a:r>
            <a:r>
              <a:rPr lang="en-US" spc="-35" dirty="0">
                <a:latin typeface="Times New Roman"/>
                <a:cs typeface="Times New Roman"/>
              </a:rPr>
              <a:t> </a:t>
            </a:r>
            <a:r>
              <a:rPr lang="en-US" i="1" spc="-185" dirty="0"/>
              <a:t>δ</a:t>
            </a:r>
            <a:r>
              <a:rPr lang="en-US" i="1" spc="-100" dirty="0">
                <a:latin typeface="Verdana"/>
                <a:cs typeface="Verdana"/>
              </a:rPr>
              <a:t> </a:t>
            </a:r>
            <a:r>
              <a:rPr lang="en-US" spc="-10" dirty="0">
                <a:latin typeface="Times New Roman"/>
                <a:cs typeface="Times New Roman"/>
              </a:rPr>
              <a:t>occupyin</a:t>
            </a:r>
            <a:r>
              <a:rPr lang="en-US" spc="-5" dirty="0">
                <a:latin typeface="Times New Roman"/>
                <a:cs typeface="Times New Roman"/>
              </a:rPr>
              <a:t>g</a:t>
            </a:r>
            <a:r>
              <a:rPr lang="en-US" spc="-3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40" dirty="0">
                <a:latin typeface="Times New Roman"/>
                <a:cs typeface="Times New Roman"/>
              </a:rPr>
              <a:t> </a:t>
            </a:r>
            <a:r>
              <a:rPr lang="en-US" spc="-5" dirty="0">
                <a:latin typeface="Times New Roman"/>
                <a:cs typeface="Times New Roman"/>
              </a:rPr>
              <a:t>r</a:t>
            </a:r>
            <a:r>
              <a:rPr lang="en-US" spc="-10" dirty="0">
                <a:latin typeface="Times New Roman"/>
                <a:cs typeface="Times New Roman"/>
              </a:rPr>
              <a:t>egio</a:t>
            </a:r>
            <a:r>
              <a:rPr lang="en-US" spc="-5" dirty="0">
                <a:latin typeface="Times New Roman"/>
                <a:cs typeface="Times New Roman"/>
              </a:rPr>
              <a:t>n</a:t>
            </a:r>
            <a:r>
              <a:rPr lang="en-US" spc="-40" dirty="0">
                <a:latin typeface="Times New Roman"/>
                <a:cs typeface="Times New Roman"/>
              </a:rPr>
              <a:t> </a:t>
            </a:r>
            <a:r>
              <a:rPr lang="en-US" spc="-10" dirty="0">
                <a:latin typeface="Times New Roman"/>
                <a:cs typeface="Times New Roman"/>
              </a:rPr>
              <a:t>under th</a:t>
            </a:r>
            <a:r>
              <a:rPr lang="en-US" spc="-5" dirty="0">
                <a:latin typeface="Times New Roman"/>
                <a:cs typeface="Times New Roman"/>
              </a:rPr>
              <a:t>e </a:t>
            </a:r>
            <a:r>
              <a:rPr lang="en-US" spc="-10" dirty="0">
                <a:latin typeface="Times New Roman"/>
                <a:cs typeface="Times New Roman"/>
              </a:rPr>
              <a:t>grap</a:t>
            </a:r>
            <a:r>
              <a:rPr lang="en-US" spc="-5" dirty="0">
                <a:latin typeface="Times New Roman"/>
                <a:cs typeface="Times New Roman"/>
              </a:rPr>
              <a:t>h </a:t>
            </a:r>
            <a:r>
              <a:rPr lang="en-US" spc="-10" dirty="0">
                <a:latin typeface="Times New Roman"/>
                <a:cs typeface="Times New Roman"/>
              </a:rPr>
              <a:t>o</a:t>
            </a:r>
            <a:r>
              <a:rPr lang="en-US" spc="-5" dirty="0">
                <a:latin typeface="Times New Roman"/>
                <a:cs typeface="Times New Roman"/>
              </a:rPr>
              <a:t>f</a:t>
            </a:r>
            <a:r>
              <a:rPr lang="en-US" dirty="0">
                <a:latin typeface="Times New Roman"/>
                <a:cs typeface="Times New Roman"/>
              </a:rPr>
              <a:t> </a:t>
            </a:r>
            <a:r>
              <a:rPr lang="en-US" spc="-40" dirty="0">
                <a:latin typeface="Times New Roman"/>
                <a:cs typeface="Times New Roman"/>
              </a:rPr>
              <a:t> </a:t>
            </a:r>
            <a:r>
              <a:rPr lang="en-US" i="1" spc="-5" dirty="0">
                <a:latin typeface="Times New Roman"/>
                <a:cs typeface="Times New Roman"/>
              </a:rPr>
              <a:t>f</a:t>
            </a:r>
            <a:r>
              <a:rPr lang="en-US" i="1" dirty="0">
                <a:latin typeface="Times New Roman"/>
                <a:cs typeface="Times New Roman"/>
              </a:rPr>
              <a:t> </a:t>
            </a:r>
            <a:r>
              <a:rPr lang="en-US" i="1" spc="-50" dirty="0">
                <a:latin typeface="Times New Roman"/>
                <a:cs typeface="Times New Roman"/>
              </a:rPr>
              <a:t> </a:t>
            </a:r>
            <a:r>
              <a:rPr lang="en-US" spc="-10" dirty="0">
                <a:latin typeface="Times New Roman"/>
                <a:cs typeface="Times New Roman"/>
              </a:rPr>
              <a:t>ove</a:t>
            </a:r>
            <a:r>
              <a:rPr lang="en-US" spc="-5" dirty="0">
                <a:latin typeface="Times New Roman"/>
                <a:cs typeface="Times New Roman"/>
              </a:rPr>
              <a:t>r </a:t>
            </a:r>
            <a:r>
              <a:rPr lang="en-US" spc="-10" dirty="0">
                <a:latin typeface="Times New Roman"/>
                <a:cs typeface="Times New Roman"/>
              </a:rPr>
              <a:t>a</a:t>
            </a:r>
            <a:r>
              <a:rPr lang="en-US" spc="-5" dirty="0">
                <a:latin typeface="Times New Roman"/>
                <a:cs typeface="Times New Roman"/>
              </a:rPr>
              <a:t>n </a:t>
            </a:r>
            <a:r>
              <a:rPr lang="en-US" spc="-10" dirty="0">
                <a:latin typeface="Times New Roman"/>
                <a:cs typeface="Times New Roman"/>
              </a:rPr>
              <a:t>interva</a:t>
            </a:r>
            <a:r>
              <a:rPr lang="en-US" spc="-5" dirty="0">
                <a:latin typeface="Times New Roman"/>
                <a:cs typeface="Times New Roman"/>
              </a:rPr>
              <a:t>l </a:t>
            </a:r>
            <a:r>
              <a:rPr lang="en-US" spc="-10" dirty="0">
                <a:latin typeface="Times New Roman"/>
                <a:cs typeface="Times New Roman"/>
              </a:rPr>
              <a:t>[</a:t>
            </a:r>
            <a:r>
              <a:rPr lang="en-US" i="1" spc="35" dirty="0">
                <a:latin typeface="Times New Roman"/>
                <a:cs typeface="Times New Roman"/>
              </a:rPr>
              <a:t>a</a:t>
            </a:r>
            <a:r>
              <a:rPr lang="en-US" spc="-5" dirty="0">
                <a:latin typeface="Times New Roman"/>
                <a:cs typeface="Times New Roman"/>
              </a:rPr>
              <a:t>,</a:t>
            </a:r>
            <a:r>
              <a:rPr lang="en-US" spc="-85" dirty="0">
                <a:latin typeface="Times New Roman"/>
                <a:cs typeface="Times New Roman"/>
              </a:rPr>
              <a:t> </a:t>
            </a:r>
            <a:r>
              <a:rPr lang="en-US" i="1" spc="5" dirty="0">
                <a:latin typeface="Times New Roman"/>
                <a:cs typeface="Times New Roman"/>
              </a:rPr>
              <a:t>b</a:t>
            </a:r>
            <a:r>
              <a:rPr lang="en-US" spc="-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here</a:t>
            </a:r>
            <a:r>
              <a:rPr lang="en-US" dirty="0">
                <a:latin typeface="Times New Roman"/>
                <a:cs typeface="Times New Roman"/>
              </a:rPr>
              <a:t> </a:t>
            </a:r>
            <a:r>
              <a:rPr lang="en-US" spc="-40" dirty="0">
                <a:latin typeface="Times New Roman"/>
                <a:cs typeface="Times New Roman"/>
              </a:rPr>
              <a:t> </a:t>
            </a:r>
            <a:r>
              <a:rPr lang="en-US" i="1" spc="-5" dirty="0">
                <a:latin typeface="Times New Roman"/>
                <a:cs typeface="Times New Roman"/>
              </a:rPr>
              <a:t>f</a:t>
            </a:r>
            <a:r>
              <a:rPr lang="en-US" i="1" dirty="0">
                <a:latin typeface="Times New Roman"/>
                <a:cs typeface="Times New Roman"/>
              </a:rPr>
              <a:t> </a:t>
            </a:r>
            <a:r>
              <a:rPr lang="en-US" i="1" spc="-5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 </a:t>
            </a:r>
            <a:r>
              <a:rPr lang="en-US" spc="-10" dirty="0">
                <a:latin typeface="Times New Roman"/>
                <a:cs typeface="Times New Roman"/>
              </a:rPr>
              <a:t>continuou</a:t>
            </a:r>
            <a:r>
              <a:rPr lang="en-US" spc="-5" dirty="0">
                <a:latin typeface="Times New Roman"/>
                <a:cs typeface="Times New Roman"/>
              </a:rPr>
              <a:t>s </a:t>
            </a:r>
            <a:r>
              <a:rPr lang="en-US" spc="-10" dirty="0">
                <a:latin typeface="Times New Roman"/>
                <a:cs typeface="Times New Roman"/>
              </a:rPr>
              <a:t>an</a:t>
            </a:r>
            <a:r>
              <a:rPr lang="en-US" spc="-5" dirty="0">
                <a:latin typeface="Times New Roman"/>
                <a:cs typeface="Times New Roman"/>
              </a:rPr>
              <a:t>d</a:t>
            </a:r>
            <a:r>
              <a:rPr lang="en-US" dirty="0">
                <a:latin typeface="Times New Roman"/>
                <a:cs typeface="Times New Roman"/>
              </a:rPr>
              <a:t> </a:t>
            </a:r>
            <a:r>
              <a:rPr lang="en-US" spc="-40" dirty="0">
                <a:latin typeface="Times New Roman"/>
                <a:cs typeface="Times New Roman"/>
              </a:rPr>
              <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50"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0 (Figure </a:t>
            </a:r>
            <a:r>
              <a:rPr lang="en-US" spc="-10" dirty="0">
                <a:latin typeface="Times New Roman"/>
                <a:cs typeface="Times New Roman"/>
              </a:rPr>
              <a:t>7</a:t>
            </a:r>
            <a:r>
              <a:rPr lang="en-US" spc="-5" dirty="0">
                <a:latin typeface="Times New Roman"/>
                <a:cs typeface="Times New Roman"/>
              </a:rPr>
              <a:t>). In our</a:t>
            </a:r>
            <a:r>
              <a:rPr lang="en-US" spc="15" dirty="0">
                <a:latin typeface="Times New Roman"/>
                <a:cs typeface="Times New Roman"/>
              </a:rPr>
              <a:t> </a:t>
            </a:r>
            <a:r>
              <a:rPr lang="en-US" spc="-5" dirty="0">
                <a:latin typeface="Times New Roman"/>
                <a:cs typeface="Times New Roman"/>
              </a:rPr>
              <a:t>calculations,</a:t>
            </a:r>
            <a:r>
              <a:rPr lang="en-US" spc="1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1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ill</a:t>
            </a:r>
            <a:r>
              <a:rPr lang="en-US" spc="15" dirty="0">
                <a:latin typeface="Times New Roman"/>
                <a:cs typeface="Times New Roman"/>
              </a:rPr>
              <a:t> </a:t>
            </a:r>
            <a:r>
              <a:rPr lang="en-US" spc="-5" dirty="0">
                <a:latin typeface="Times New Roman"/>
                <a:cs typeface="Times New Roman"/>
              </a:rPr>
              <a:t>use</a:t>
            </a:r>
            <a:r>
              <a:rPr lang="en-US" spc="15" dirty="0">
                <a:latin typeface="Times New Roman"/>
                <a:cs typeface="Times New Roman"/>
              </a:rPr>
              <a:t> </a:t>
            </a:r>
            <a:r>
              <a:rPr lang="en-US" spc="-5" dirty="0">
                <a:latin typeface="Times New Roman"/>
                <a:cs typeface="Times New Roman"/>
              </a:rPr>
              <a:t>the</a:t>
            </a:r>
            <a:r>
              <a:rPr lang="en-US" spc="15" dirty="0">
                <a:latin typeface="Times New Roman"/>
                <a:cs typeface="Times New Roman"/>
              </a:rPr>
              <a:t> </a:t>
            </a:r>
            <a:r>
              <a:rPr lang="en-US" spc="-5" dirty="0">
                <a:latin typeface="Times New Roman"/>
                <a:cs typeface="Times New Roman"/>
              </a:rPr>
              <a:t>principle</a:t>
            </a:r>
            <a:r>
              <a:rPr lang="en-US" spc="1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5" dirty="0">
                <a:latin typeface="Times New Roman"/>
                <a:cs typeface="Times New Roman"/>
              </a:rPr>
              <a:t> </a:t>
            </a:r>
            <a:r>
              <a:rPr lang="en-US" b="1" i="1" spc="-5" dirty="0">
                <a:latin typeface="Times New Roman"/>
                <a:cs typeface="Times New Roman"/>
              </a:rPr>
              <a:t>additivity</a:t>
            </a:r>
            <a:r>
              <a:rPr lang="en-US" b="1" i="1" spc="15" dirty="0">
                <a:latin typeface="Times New Roman"/>
                <a:cs typeface="Times New Roman"/>
              </a:rPr>
              <a:t> </a:t>
            </a:r>
            <a:r>
              <a:rPr lang="en-US" b="1" i="1" spc="-10" dirty="0">
                <a:latin typeface="Times New Roman"/>
                <a:cs typeface="Times New Roman"/>
              </a:rPr>
              <a:t>o</a:t>
            </a:r>
            <a:r>
              <a:rPr lang="en-US" b="1" i="1" spc="-5" dirty="0">
                <a:latin typeface="Times New Roman"/>
                <a:cs typeface="Times New Roman"/>
              </a:rPr>
              <a:t>f</a:t>
            </a:r>
            <a:r>
              <a:rPr lang="en-US" b="1" i="1" spc="15" dirty="0">
                <a:latin typeface="Times New Roman"/>
                <a:cs typeface="Times New Roman"/>
              </a:rPr>
              <a:t> </a:t>
            </a:r>
            <a:r>
              <a:rPr lang="en-US" b="1" i="1" spc="-15" dirty="0">
                <a:latin typeface="Times New Roman"/>
                <a:cs typeface="Times New Roman"/>
              </a:rPr>
              <a:t>moment</a:t>
            </a:r>
            <a:r>
              <a:rPr lang="en-US" b="1" i="1" spc="-5" dirty="0">
                <a:latin typeface="Times New Roman"/>
                <a:cs typeface="Times New Roman"/>
              </a:rPr>
              <a:t>s</a:t>
            </a:r>
            <a:r>
              <a:rPr lang="en-US" b="1" i="1" spc="15" dirty="0">
                <a:latin typeface="Times New Roman"/>
                <a:cs typeface="Times New Roman"/>
              </a:rPr>
              <a:t> </a:t>
            </a:r>
            <a:r>
              <a:rPr lang="en-US" spc="-10" dirty="0">
                <a:latin typeface="Times New Roman"/>
                <a:cs typeface="Times New Roman"/>
              </a:rPr>
              <a:t>mentione</a:t>
            </a:r>
            <a:r>
              <a:rPr lang="en-US" spc="-5" dirty="0">
                <a:latin typeface="Times New Roman"/>
                <a:cs typeface="Times New Roman"/>
              </a:rPr>
              <a:t>d</a:t>
            </a:r>
            <a:r>
              <a:rPr lang="en-US" spc="15" dirty="0">
                <a:latin typeface="Times New Roman"/>
                <a:cs typeface="Times New Roman"/>
              </a:rPr>
              <a:t> </a:t>
            </a:r>
            <a:r>
              <a:rPr lang="en-US" spc="-10" dirty="0">
                <a:latin typeface="Times New Roman"/>
                <a:cs typeface="Times New Roman"/>
              </a:rPr>
              <a:t>abov</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for </a:t>
            </a:r>
            <a:r>
              <a:rPr lang="en-US" spc="-5" dirty="0">
                <a:latin typeface="Times New Roman"/>
                <a:cs typeface="Times New Roman"/>
              </a:rPr>
              <a:t>point</a:t>
            </a:r>
            <a:r>
              <a:rPr lang="en-US" dirty="0">
                <a:latin typeface="Times New Roman"/>
                <a:cs typeface="Times New Roman"/>
              </a:rPr>
              <a:t> </a:t>
            </a:r>
            <a:r>
              <a:rPr lang="en-US" spc="-5" dirty="0">
                <a:latin typeface="Times New Roman"/>
                <a:cs typeface="Times New Roman"/>
              </a:rPr>
              <a:t>masses:</a:t>
            </a:r>
          </a:p>
          <a:p>
            <a:pPr marL="0" marR="5080" indent="0" algn="just">
              <a:lnSpc>
                <a:spcPct val="100000"/>
              </a:lnSpc>
              <a:buNone/>
            </a:pPr>
            <a:endParaRPr lang="en-US" dirty="0">
              <a:latin typeface="Times New Roman"/>
              <a:cs typeface="Times New Roman"/>
            </a:endParaRPr>
          </a:p>
          <a:p>
            <a:pPr marL="0" marR="5080" indent="0" algn="just">
              <a:lnSpc>
                <a:spcPct val="100000"/>
              </a:lnSpc>
              <a:spcBef>
                <a:spcPts val="615"/>
              </a:spcBef>
              <a:buNone/>
            </a:pPr>
            <a:r>
              <a:rPr lang="en-US" i="1" spc="-10" dirty="0">
                <a:latin typeface="Times New Roman"/>
                <a:cs typeface="Times New Roman"/>
              </a:rPr>
              <a:t>I</a:t>
            </a:r>
            <a:r>
              <a:rPr lang="en-US" i="1" spc="-5" dirty="0">
                <a:latin typeface="Times New Roman"/>
                <a:cs typeface="Times New Roman"/>
              </a:rPr>
              <a:t>f</a:t>
            </a:r>
            <a:r>
              <a:rPr lang="en-US" i="1" spc="20" dirty="0">
                <a:latin typeface="Times New Roman"/>
                <a:cs typeface="Times New Roman"/>
              </a:rPr>
              <a:t> </a:t>
            </a:r>
            <a:r>
              <a:rPr lang="en-US" i="1" spc="-5" dirty="0">
                <a:latin typeface="Times New Roman"/>
                <a:cs typeface="Times New Roman"/>
              </a:rPr>
              <a:t>a</a:t>
            </a:r>
            <a:r>
              <a:rPr lang="en-US" i="1" spc="20" dirty="0">
                <a:latin typeface="Times New Roman"/>
                <a:cs typeface="Times New Roman"/>
              </a:rPr>
              <a:t> </a:t>
            </a:r>
            <a:r>
              <a:rPr lang="en-US" i="1" spc="-5" dirty="0">
                <a:latin typeface="Times New Roman"/>
                <a:cs typeface="Times New Roman"/>
              </a:rPr>
              <a:t>r</a:t>
            </a:r>
            <a:r>
              <a:rPr lang="en-US" i="1" spc="-10" dirty="0">
                <a:latin typeface="Times New Roman"/>
                <a:cs typeface="Times New Roman"/>
              </a:rPr>
              <a:t>egio</a:t>
            </a:r>
            <a:r>
              <a:rPr lang="en-US" i="1" spc="-5" dirty="0">
                <a:latin typeface="Times New Roman"/>
                <a:cs typeface="Times New Roman"/>
              </a:rPr>
              <a:t>n</a:t>
            </a:r>
            <a:r>
              <a:rPr lang="en-US" i="1" spc="25" dirty="0">
                <a:latin typeface="Times New Roman"/>
                <a:cs typeface="Times New Roman"/>
              </a:rPr>
              <a:t> </a:t>
            </a:r>
            <a:r>
              <a:rPr lang="en-US" i="1" spc="-10" dirty="0">
                <a:latin typeface="Times New Roman"/>
                <a:cs typeface="Times New Roman"/>
              </a:rPr>
              <a:t>i</a:t>
            </a:r>
            <a:r>
              <a:rPr lang="en-US" i="1" spc="-5" dirty="0">
                <a:latin typeface="Times New Roman"/>
                <a:cs typeface="Times New Roman"/>
              </a:rPr>
              <a:t>s</a:t>
            </a:r>
            <a:r>
              <a:rPr lang="en-US" i="1" spc="20" dirty="0">
                <a:latin typeface="Times New Roman"/>
                <a:cs typeface="Times New Roman"/>
              </a:rPr>
              <a:t> </a:t>
            </a:r>
            <a:r>
              <a:rPr lang="en-US" i="1" spc="-10" dirty="0">
                <a:latin typeface="Times New Roman"/>
                <a:cs typeface="Times New Roman"/>
              </a:rPr>
              <a:t>decompose</a:t>
            </a:r>
            <a:r>
              <a:rPr lang="en-US" i="1" spc="-5" dirty="0">
                <a:latin typeface="Times New Roman"/>
                <a:cs typeface="Times New Roman"/>
              </a:rPr>
              <a:t>d</a:t>
            </a:r>
            <a:r>
              <a:rPr lang="en-US" i="1" spc="25" dirty="0">
                <a:latin typeface="Times New Roman"/>
                <a:cs typeface="Times New Roman"/>
              </a:rPr>
              <a:t> </a:t>
            </a:r>
            <a:r>
              <a:rPr lang="en-US" i="1" spc="-10" dirty="0">
                <a:latin typeface="Times New Roman"/>
                <a:cs typeface="Times New Roman"/>
              </a:rPr>
              <a:t>int</a:t>
            </a:r>
            <a:r>
              <a:rPr lang="en-US" i="1" spc="-5" dirty="0">
                <a:latin typeface="Times New Roman"/>
                <a:cs typeface="Times New Roman"/>
              </a:rPr>
              <a:t>o</a:t>
            </a:r>
            <a:r>
              <a:rPr lang="en-US" i="1" spc="20" dirty="0">
                <a:latin typeface="Times New Roman"/>
                <a:cs typeface="Times New Roman"/>
              </a:rPr>
              <a:t> </a:t>
            </a:r>
            <a:r>
              <a:rPr lang="en-US" i="1" spc="-10" dirty="0">
                <a:latin typeface="Times New Roman"/>
                <a:cs typeface="Times New Roman"/>
              </a:rPr>
              <a:t>smaller</a:t>
            </a:r>
            <a:r>
              <a:rPr lang="en-US" i="1" spc="-5" dirty="0">
                <a:latin typeface="Times New Roman"/>
                <a:cs typeface="Times New Roman"/>
              </a:rPr>
              <a:t>,</a:t>
            </a:r>
            <a:r>
              <a:rPr lang="en-US" i="1" spc="20" dirty="0">
                <a:latin typeface="Times New Roman"/>
                <a:cs typeface="Times New Roman"/>
              </a:rPr>
              <a:t> </a:t>
            </a:r>
            <a:r>
              <a:rPr lang="en-US" i="1" spc="-10" dirty="0">
                <a:latin typeface="Times New Roman"/>
                <a:cs typeface="Times New Roman"/>
              </a:rPr>
              <a:t>nonoverlappin</a:t>
            </a:r>
            <a:r>
              <a:rPr lang="en-US" i="1" spc="-5" dirty="0">
                <a:latin typeface="Times New Roman"/>
                <a:cs typeface="Times New Roman"/>
              </a:rPr>
              <a:t>g</a:t>
            </a:r>
          </a:p>
          <a:p>
            <a:pPr marL="0" marR="5080" indent="0" algn="just">
              <a:lnSpc>
                <a:spcPct val="100000"/>
              </a:lnSpc>
              <a:spcBef>
                <a:spcPts val="615"/>
              </a:spcBef>
              <a:buNone/>
            </a:pPr>
            <a:r>
              <a:rPr lang="en-US" i="1" spc="-10" dirty="0">
                <a:latin typeface="Times New Roman"/>
                <a:cs typeface="Times New Roman"/>
              </a:rPr>
              <a:t>regions</a:t>
            </a:r>
            <a:r>
              <a:rPr lang="en-US" i="1" spc="-5" dirty="0">
                <a:latin typeface="Times New Roman"/>
                <a:cs typeface="Times New Roman"/>
              </a:rPr>
              <a:t>,</a:t>
            </a:r>
            <a:r>
              <a:rPr lang="en-US" i="1" spc="20" dirty="0">
                <a:latin typeface="Times New Roman"/>
                <a:cs typeface="Times New Roman"/>
              </a:rPr>
              <a:t> </a:t>
            </a:r>
            <a:r>
              <a:rPr lang="en-US" i="1" spc="-5" dirty="0">
                <a:latin typeface="Times New Roman"/>
                <a:cs typeface="Times New Roman"/>
              </a:rPr>
              <a:t>t</a:t>
            </a:r>
            <a:r>
              <a:rPr lang="en-US" i="1" spc="-10" dirty="0">
                <a:latin typeface="Times New Roman"/>
                <a:cs typeface="Times New Roman"/>
              </a:rPr>
              <a:t>he</a:t>
            </a:r>
            <a:r>
              <a:rPr lang="en-US" i="1" spc="-5" dirty="0">
                <a:latin typeface="Times New Roman"/>
                <a:cs typeface="Times New Roman"/>
              </a:rPr>
              <a:t>n</a:t>
            </a:r>
            <a:r>
              <a:rPr lang="en-US" i="1" spc="20" dirty="0">
                <a:latin typeface="Times New Roman"/>
                <a:cs typeface="Times New Roman"/>
              </a:rPr>
              <a:t> </a:t>
            </a:r>
            <a:r>
              <a:rPr lang="en-US" i="1" spc="-10" dirty="0">
                <a:latin typeface="Times New Roman"/>
                <a:cs typeface="Times New Roman"/>
              </a:rPr>
              <a:t>th</a:t>
            </a:r>
            <a:r>
              <a:rPr lang="en-US" i="1" spc="-5" dirty="0">
                <a:latin typeface="Times New Roman"/>
                <a:cs typeface="Times New Roman"/>
              </a:rPr>
              <a:t>e</a:t>
            </a:r>
            <a:r>
              <a:rPr lang="en-US" i="1" spc="20" dirty="0">
                <a:latin typeface="Times New Roman"/>
                <a:cs typeface="Times New Roman"/>
              </a:rPr>
              <a:t> </a:t>
            </a:r>
            <a:r>
              <a:rPr lang="en-US" i="1" spc="-15" dirty="0">
                <a:latin typeface="Times New Roman"/>
                <a:cs typeface="Times New Roman"/>
              </a:rPr>
              <a:t>momen</a:t>
            </a:r>
            <a:r>
              <a:rPr lang="en-US" i="1" spc="-5" dirty="0">
                <a:latin typeface="Times New Roman"/>
                <a:cs typeface="Times New Roman"/>
              </a:rPr>
              <a:t>t</a:t>
            </a:r>
            <a:r>
              <a:rPr lang="en-US" i="1" spc="20" dirty="0">
                <a:latin typeface="Times New Roman"/>
                <a:cs typeface="Times New Roman"/>
              </a:rPr>
              <a:t> </a:t>
            </a:r>
            <a:r>
              <a:rPr lang="en-US" i="1" spc="-10" dirty="0">
                <a:latin typeface="Times New Roman"/>
                <a:cs typeface="Times New Roman"/>
              </a:rPr>
              <a:t>o</a:t>
            </a:r>
            <a:r>
              <a:rPr lang="en-US" i="1" spc="-5" dirty="0">
                <a:latin typeface="Times New Roman"/>
                <a:cs typeface="Times New Roman"/>
              </a:rPr>
              <a:t>f</a:t>
            </a:r>
            <a:r>
              <a:rPr lang="en-US" i="1" spc="20" dirty="0">
                <a:latin typeface="Times New Roman"/>
                <a:cs typeface="Times New Roman"/>
              </a:rPr>
              <a:t> </a:t>
            </a:r>
            <a:r>
              <a:rPr lang="en-US" i="1" spc="-10" dirty="0">
                <a:latin typeface="Times New Roman"/>
                <a:cs typeface="Times New Roman"/>
              </a:rPr>
              <a:t>the regio</a:t>
            </a:r>
            <a:r>
              <a:rPr lang="en-US" i="1" spc="-5" dirty="0">
                <a:latin typeface="Times New Roman"/>
                <a:cs typeface="Times New Roman"/>
              </a:rPr>
              <a:t>n </a:t>
            </a:r>
            <a:r>
              <a:rPr lang="en-US" i="1" spc="-10" dirty="0">
                <a:latin typeface="Times New Roman"/>
                <a:cs typeface="Times New Roman"/>
              </a:rPr>
              <a:t>i</a:t>
            </a:r>
            <a:r>
              <a:rPr lang="en-US" i="1" spc="-5" dirty="0">
                <a:latin typeface="Times New Roman"/>
                <a:cs typeface="Times New Roman"/>
              </a:rPr>
              <a:t>s </a:t>
            </a:r>
            <a:r>
              <a:rPr lang="en-US" i="1" spc="-10" dirty="0">
                <a:latin typeface="Times New Roman"/>
                <a:cs typeface="Times New Roman"/>
              </a:rPr>
              <a:t>th</a:t>
            </a:r>
            <a:r>
              <a:rPr lang="en-US" i="1" spc="-5" dirty="0">
                <a:latin typeface="Times New Roman"/>
                <a:cs typeface="Times New Roman"/>
              </a:rPr>
              <a:t>e s</a:t>
            </a:r>
            <a:r>
              <a:rPr lang="en-US" i="1" spc="-10" dirty="0">
                <a:latin typeface="Times New Roman"/>
                <a:cs typeface="Times New Roman"/>
              </a:rPr>
              <a:t>um</a:t>
            </a:r>
            <a:r>
              <a:rPr lang="en-US" i="1" spc="-5" dirty="0">
                <a:latin typeface="Times New Roman"/>
                <a:cs typeface="Times New Roman"/>
              </a:rPr>
              <a:t> </a:t>
            </a:r>
            <a:r>
              <a:rPr lang="en-US" i="1" spc="-10" dirty="0">
                <a:latin typeface="Times New Roman"/>
                <a:cs typeface="Times New Roman"/>
              </a:rPr>
              <a:t>o</a:t>
            </a:r>
            <a:r>
              <a:rPr lang="en-US" i="1" spc="-5" dirty="0">
                <a:latin typeface="Times New Roman"/>
                <a:cs typeface="Times New Roman"/>
              </a:rPr>
              <a:t>f </a:t>
            </a:r>
            <a:r>
              <a:rPr lang="en-US" i="1" spc="-10" dirty="0">
                <a:latin typeface="Times New Roman"/>
                <a:cs typeface="Times New Roman"/>
              </a:rPr>
              <a:t>th</a:t>
            </a:r>
            <a:r>
              <a:rPr lang="en-US" i="1" spc="-5" dirty="0">
                <a:latin typeface="Times New Roman"/>
                <a:cs typeface="Times New Roman"/>
              </a:rPr>
              <a:t>e </a:t>
            </a:r>
          </a:p>
          <a:p>
            <a:pPr marL="0" marR="5080" indent="0" algn="just">
              <a:lnSpc>
                <a:spcPct val="100000"/>
              </a:lnSpc>
              <a:spcBef>
                <a:spcPts val="615"/>
              </a:spcBef>
              <a:buNone/>
            </a:pPr>
            <a:r>
              <a:rPr lang="en-US" i="1" spc="-15" dirty="0">
                <a:latin typeface="Times New Roman"/>
                <a:cs typeface="Times New Roman"/>
              </a:rPr>
              <a:t>moment</a:t>
            </a:r>
            <a:r>
              <a:rPr lang="en-US" i="1" spc="-5" dirty="0">
                <a:latin typeface="Times New Roman"/>
                <a:cs typeface="Times New Roman"/>
              </a:rPr>
              <a:t>s</a:t>
            </a:r>
            <a:r>
              <a:rPr lang="en-US" i="1" dirty="0">
                <a:latin typeface="Times New Roman"/>
                <a:cs typeface="Times New Roman"/>
              </a:rPr>
              <a:t> </a:t>
            </a:r>
            <a:r>
              <a:rPr lang="en-US" i="1" spc="-10" dirty="0">
                <a:latin typeface="Times New Roman"/>
                <a:cs typeface="Times New Roman"/>
              </a:rPr>
              <a:t>o</a:t>
            </a:r>
            <a:r>
              <a:rPr lang="en-US" i="1" spc="-5" dirty="0">
                <a:latin typeface="Times New Roman"/>
                <a:cs typeface="Times New Roman"/>
              </a:rPr>
              <a:t>f t</a:t>
            </a:r>
            <a:r>
              <a:rPr lang="en-US" i="1" spc="-10" dirty="0">
                <a:latin typeface="Times New Roman"/>
                <a:cs typeface="Times New Roman"/>
              </a:rPr>
              <a:t>h</a:t>
            </a:r>
            <a:r>
              <a:rPr lang="en-US" i="1" spc="-5" dirty="0">
                <a:latin typeface="Times New Roman"/>
                <a:cs typeface="Times New Roman"/>
              </a:rPr>
              <a:t>e </a:t>
            </a:r>
            <a:r>
              <a:rPr lang="en-US" i="1" spc="-10" dirty="0">
                <a:latin typeface="Times New Roman"/>
                <a:cs typeface="Times New Roman"/>
              </a:rPr>
              <a:t>smalle</a:t>
            </a:r>
            <a:r>
              <a:rPr lang="en-US" i="1" spc="-5" dirty="0">
                <a:latin typeface="Times New Roman"/>
                <a:cs typeface="Times New Roman"/>
              </a:rPr>
              <a:t>r r</a:t>
            </a:r>
            <a:r>
              <a:rPr lang="en-US" i="1" spc="-10" dirty="0">
                <a:latin typeface="Times New Roman"/>
                <a:cs typeface="Times New Roman"/>
              </a:rPr>
              <a:t>egions.</a:t>
            </a:r>
            <a:endParaRPr lang="en-US" dirty="0"/>
          </a:p>
        </p:txBody>
      </p:sp>
      <p:pic>
        <p:nvPicPr>
          <p:cNvPr id="5" name="Picture 2" descr="A graph shows a lamina under the curve y equals f of x between the closed interval a, b. The x axis has points a and b labeled. The y axis is not scaled. In quadrant 1, the curve of y equals f of x begins on the y axis with a positive slope, is concave up, has an inflection point near x equals a, increases to a maximum near x equals b, then descends rapidly to the x axis. The region under the curve between the points x equals a and x equals b is shaded."/>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66299" y="4110226"/>
            <a:ext cx="6423068" cy="2575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273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8.4  Center of </a:t>
            </a:r>
            <a:r>
              <a:rPr lang="en-US" sz="3100" dirty="0"/>
              <a:t>Mass </a:t>
            </a:r>
            <a:r>
              <a:rPr lang="en-US" sz="3100" dirty="0" smtClean="0"/>
              <a:t>(9 </a:t>
            </a:r>
            <a:r>
              <a:rPr lang="en-US" sz="3100" dirty="0"/>
              <a:t>of 27)</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12700" marR="5080" indent="0">
                  <a:lnSpc>
                    <a:spcPct val="100000"/>
                  </a:lnSpc>
                  <a:spcBef>
                    <a:spcPts val="615"/>
                  </a:spcBef>
                  <a:buNone/>
                </a:pPr>
                <a:r>
                  <a:rPr lang="en-US" spc="-15" dirty="0"/>
                  <a:t>T</a:t>
                </a:r>
                <a:r>
                  <a:rPr lang="en-US" spc="-5" dirty="0"/>
                  <a:t>o</a:t>
                </a:r>
                <a:r>
                  <a:rPr lang="en-US" spc="-30" dirty="0"/>
                  <a:t> </a:t>
                </a:r>
                <a:r>
                  <a:rPr lang="en-US" spc="-10" dirty="0"/>
                  <a:t>comput</a:t>
                </a:r>
                <a:r>
                  <a:rPr lang="en-US" spc="-5" dirty="0"/>
                  <a:t>e</a:t>
                </a:r>
                <a:r>
                  <a:rPr lang="en-US" spc="-30" dirty="0"/>
                  <a:t> </a:t>
                </a:r>
                <a:r>
                  <a:rPr lang="en-US" spc="-5" dirty="0"/>
                  <a:t>t</a:t>
                </a:r>
                <a:r>
                  <a:rPr lang="en-US" spc="-10" dirty="0"/>
                  <a:t>h</a:t>
                </a:r>
                <a:r>
                  <a:rPr lang="en-US" spc="-5" dirty="0"/>
                  <a:t>e</a:t>
                </a:r>
                <a:r>
                  <a:rPr lang="en-US" spc="-30" dirty="0"/>
                  <a:t> </a:t>
                </a:r>
                <a:r>
                  <a:rPr lang="en-US" spc="-15" dirty="0"/>
                  <a:t>momen</a:t>
                </a:r>
                <a:r>
                  <a:rPr lang="en-US" spc="-5" dirty="0"/>
                  <a:t>t</a:t>
                </a:r>
                <a:r>
                  <a:rPr lang="en-US" spc="-30" dirty="0"/>
                  <a:t> </a:t>
                </a:r>
                <a:r>
                  <a:rPr lang="en-US" spc="-10" dirty="0"/>
                  <a:t>wit</a:t>
                </a:r>
                <a:r>
                  <a:rPr lang="en-US" spc="-5" dirty="0"/>
                  <a:t>h</a:t>
                </a:r>
                <a:r>
                  <a:rPr lang="en-US" spc="-30" dirty="0"/>
                  <a:t> </a:t>
                </a:r>
                <a:r>
                  <a:rPr lang="en-US" spc="-10" dirty="0"/>
                  <a:t>respec</a:t>
                </a:r>
                <a:r>
                  <a:rPr lang="en-US" spc="-5" dirty="0"/>
                  <a:t>t</a:t>
                </a:r>
                <a:r>
                  <a:rPr lang="en-US" spc="-30" dirty="0"/>
                  <a:t> </a:t>
                </a:r>
                <a:r>
                  <a:rPr lang="en-US" spc="-10" dirty="0"/>
                  <a:t>t</a:t>
                </a:r>
                <a:r>
                  <a:rPr lang="en-US" spc="-5" dirty="0"/>
                  <a:t>o</a:t>
                </a:r>
                <a:r>
                  <a:rPr lang="en-US" spc="-30" dirty="0"/>
                  <a:t> </a:t>
                </a:r>
                <a:r>
                  <a:rPr lang="en-US" spc="-10" dirty="0"/>
                  <a:t>th</a:t>
                </a:r>
                <a:r>
                  <a:rPr lang="en-US" spc="-5" dirty="0"/>
                  <a:t>e</a:t>
                </a:r>
                <a:r>
                  <a:rPr lang="en-US" spc="35" dirty="0"/>
                  <a:t> </a:t>
                </a:r>
                <a:r>
                  <a:rPr lang="en-US" i="1" spc="45" dirty="0"/>
                  <a:t>y</a:t>
                </a:r>
                <a:r>
                  <a:rPr lang="en-US" spc="-5" dirty="0"/>
                  <a:t>-axis,</a:t>
                </a:r>
                <a:r>
                  <a:rPr lang="en-US" spc="35" dirty="0"/>
                  <a:t> </a:t>
                </a:r>
                <a:r>
                  <a:rPr lang="en-US" i="1" spc="40" dirty="0"/>
                  <a:t>M</a:t>
                </a:r>
                <a:r>
                  <a:rPr lang="en-US" i="1" baseline="-11111" dirty="0"/>
                  <a:t>y</a:t>
                </a:r>
                <a:r>
                  <a:rPr lang="en-US" i="1" spc="-150" baseline="-11111" dirty="0"/>
                  <a:t> </a:t>
                </a:r>
                <a:r>
                  <a:rPr lang="en-US" spc="-5" dirty="0"/>
                  <a:t>,</a:t>
                </a:r>
                <a:r>
                  <a:rPr lang="en-US" spc="-30" dirty="0"/>
                  <a:t> </a:t>
                </a:r>
                <a:r>
                  <a:rPr lang="en-US" spc="-15" dirty="0"/>
                  <a:t>w</a:t>
                </a:r>
                <a:r>
                  <a:rPr lang="en-US" spc="-5" dirty="0"/>
                  <a:t>e</a:t>
                </a:r>
                <a:r>
                  <a:rPr lang="en-US" spc="-30" dirty="0"/>
                  <a:t> </a:t>
                </a:r>
                <a:r>
                  <a:rPr lang="en-US" spc="-10" dirty="0"/>
                  <a:t>begin</a:t>
                </a:r>
                <a:r>
                  <a:rPr lang="en-US" spc="-5" dirty="0"/>
                  <a:t>,</a:t>
                </a:r>
                <a:r>
                  <a:rPr lang="en-US" spc="-30" dirty="0"/>
                  <a:t> </a:t>
                </a:r>
                <a:r>
                  <a:rPr lang="en-US" spc="-10" dirty="0"/>
                  <a:t>a</a:t>
                </a:r>
                <a:r>
                  <a:rPr lang="en-US" spc="-5" dirty="0"/>
                  <a:t>s</a:t>
                </a:r>
                <a:r>
                  <a:rPr lang="en-US" spc="-30" dirty="0"/>
                  <a:t> </a:t>
                </a:r>
                <a:r>
                  <a:rPr lang="en-US" spc="-10" dirty="0"/>
                  <a:t>usual</a:t>
                </a:r>
                <a:r>
                  <a:rPr lang="en-US" spc="-5" dirty="0"/>
                  <a:t>,</a:t>
                </a:r>
                <a:r>
                  <a:rPr lang="en-US" spc="-30" dirty="0"/>
                  <a:t> </a:t>
                </a:r>
                <a:r>
                  <a:rPr lang="en-US" spc="-10" dirty="0"/>
                  <a:t>b</a:t>
                </a:r>
                <a:r>
                  <a:rPr lang="en-US" spc="-5" dirty="0"/>
                  <a:t>y</a:t>
                </a:r>
                <a:r>
                  <a:rPr lang="en-US" spc="-30" dirty="0"/>
                  <a:t> </a:t>
                </a:r>
                <a:r>
                  <a:rPr lang="en-US" spc="-10" dirty="0"/>
                  <a:t>divid</a:t>
                </a:r>
                <a:r>
                  <a:rPr lang="en-US" spc="-5" dirty="0"/>
                  <a:t>ing</a:t>
                </a:r>
                <a:r>
                  <a:rPr lang="en-US" spc="55" dirty="0"/>
                  <a:t> </a:t>
                </a:r>
                <a:r>
                  <a:rPr lang="en-US" spc="-10" dirty="0"/>
                  <a:t>[</a:t>
                </a:r>
                <a:r>
                  <a:rPr lang="en-US" i="1" spc="35" dirty="0"/>
                  <a:t>a</a:t>
                </a:r>
                <a:r>
                  <a:rPr lang="en-US" spc="-5" dirty="0"/>
                  <a:t>,</a:t>
                </a:r>
                <a:r>
                  <a:rPr lang="en-US" spc="-85" dirty="0"/>
                  <a:t> </a:t>
                </a:r>
                <a:r>
                  <a:rPr lang="en-US" i="1" spc="5" dirty="0"/>
                  <a:t>b</a:t>
                </a:r>
                <a:r>
                  <a:rPr lang="en-US" spc="-5" dirty="0"/>
                  <a:t>]</a:t>
                </a:r>
                <a:r>
                  <a:rPr lang="en-US" spc="55" dirty="0"/>
                  <a:t> </a:t>
                </a:r>
                <a:r>
                  <a:rPr lang="en-US" spc="-5" dirty="0"/>
                  <a:t>into</a:t>
                </a:r>
                <a:r>
                  <a:rPr lang="en-US" dirty="0"/>
                  <a:t> </a:t>
                </a:r>
                <a:r>
                  <a:rPr lang="en-US" spc="-125" dirty="0"/>
                  <a:t> </a:t>
                </a:r>
                <a:r>
                  <a:rPr lang="en-US" i="1" spc="-10" dirty="0"/>
                  <a:t>N</a:t>
                </a:r>
                <a:r>
                  <a:rPr lang="en-US" i="1" dirty="0"/>
                  <a:t> </a:t>
                </a:r>
                <a:r>
                  <a:rPr lang="en-US" i="1" spc="-80" dirty="0"/>
                  <a:t> </a:t>
                </a:r>
                <a:r>
                  <a:rPr lang="en-US" spc="-5" dirty="0"/>
                  <a:t>subintervals</a:t>
                </a:r>
                <a:r>
                  <a:rPr lang="en-US" spc="55" dirty="0"/>
                  <a:t> </a:t>
                </a:r>
                <a:r>
                  <a:rPr lang="en-US" spc="-10" dirty="0"/>
                  <a:t>o</a:t>
                </a:r>
                <a:r>
                  <a:rPr lang="en-US" spc="-5" dirty="0"/>
                  <a:t>f</a:t>
                </a:r>
                <a:r>
                  <a:rPr lang="en-US" spc="55" dirty="0"/>
                  <a:t> </a:t>
                </a:r>
                <a:r>
                  <a:rPr lang="en-US" spc="-15" dirty="0"/>
                  <a:t>w</a:t>
                </a:r>
                <a:r>
                  <a:rPr lang="en-US" spc="-5" dirty="0"/>
                  <a:t>idth</a:t>
                </a:r>
                <a:r>
                  <a:rPr lang="en-US" spc="55" dirty="0"/>
                  <a:t> </a:t>
                </a:r>
                <a:r>
                  <a:rPr lang="en-US" spc="-105" dirty="0">
                    <a:latin typeface="Cambria Math" panose="02040503050406030204" pitchFamily="18" charset="0"/>
                    <a:ea typeface="Cambria Math" panose="02040503050406030204" pitchFamily="18" charset="0"/>
                  </a:rPr>
                  <a:t>∆</a:t>
                </a:r>
                <a:r>
                  <a:rPr lang="en-US" i="1" spc="-105" dirty="0">
                    <a:latin typeface="Cambria Math" panose="02040503050406030204" pitchFamily="18" charset="0"/>
                    <a:ea typeface="Cambria Math" panose="02040503050406030204" pitchFamily="18" charset="0"/>
                  </a:rPr>
                  <a:t> </a:t>
                </a:r>
                <a:r>
                  <a:rPr lang="en-US" i="1" spc="-5" dirty="0"/>
                  <a:t>x</a:t>
                </a:r>
                <a:r>
                  <a:rPr lang="en-US" i="1" spc="114" dirty="0"/>
                  <a:t> </a:t>
                </a:r>
                <a:r>
                  <a:rPr lang="en-US" spc="-25" dirty="0"/>
                  <a:t>=</a:t>
                </a:r>
                <a:r>
                  <a:rPr lang="en-US" spc="-40" dirty="0"/>
                  <a:t> </a:t>
                </a:r>
                <a:r>
                  <a:rPr lang="en-US" spc="-5" dirty="0"/>
                  <a:t>(</a:t>
                </a:r>
                <a:r>
                  <a:rPr lang="en-US" i="1" spc="-5" dirty="0"/>
                  <a:t>b</a:t>
                </a:r>
                <a:r>
                  <a:rPr lang="en-US" i="1" spc="-10" dirty="0"/>
                  <a:t> </a:t>
                </a:r>
                <a:r>
                  <a:rPr lang="en-US" spc="-185" dirty="0"/>
                  <a:t>−</a:t>
                </a:r>
                <a:r>
                  <a:rPr lang="en-US" spc="-100" dirty="0"/>
                  <a:t> </a:t>
                </a:r>
                <a:r>
                  <a:rPr lang="en-US" i="1" spc="35" dirty="0"/>
                  <a:t>a</a:t>
                </a:r>
                <a:r>
                  <a:rPr lang="en-US" spc="-5" dirty="0"/>
                  <a:t>)</a:t>
                </a:r>
                <a:r>
                  <a:rPr lang="en-US" i="1" spc="75" dirty="0"/>
                  <a:t>/</a:t>
                </a:r>
                <a:r>
                  <a:rPr lang="en-US" i="1" spc="-10" dirty="0"/>
                  <a:t>N</a:t>
                </a:r>
                <a:r>
                  <a:rPr lang="en-US" i="1" dirty="0"/>
                  <a:t> </a:t>
                </a:r>
                <a:r>
                  <a:rPr lang="en-US" i="1" spc="-80" dirty="0"/>
                  <a:t> </a:t>
                </a:r>
                <a:r>
                  <a:rPr lang="en-US" spc="-10" dirty="0"/>
                  <a:t>an</a:t>
                </a:r>
                <a:r>
                  <a:rPr lang="en-US" spc="-5" dirty="0"/>
                  <a:t>d</a:t>
                </a:r>
                <a:r>
                  <a:rPr lang="en-US" spc="55" dirty="0"/>
                  <a:t> </a:t>
                </a:r>
                <a:r>
                  <a:rPr lang="en-US" spc="-10" dirty="0"/>
                  <a:t>endpoint</a:t>
                </a:r>
                <a:r>
                  <a:rPr lang="en-US" spc="-5" dirty="0"/>
                  <a:t>s</a:t>
                </a:r>
                <a:r>
                  <a:rPr lang="en-US" spc="85" dirty="0"/>
                  <a:t> </a:t>
                </a:r>
                <a:r>
                  <a:rPr lang="en-US" i="1" spc="-5" dirty="0" err="1"/>
                  <a:t>x</a:t>
                </a:r>
                <a:r>
                  <a:rPr lang="en-US" i="1" baseline="-25000" dirty="0" err="1"/>
                  <a:t>j</a:t>
                </a:r>
                <a:r>
                  <a:rPr lang="en-US" i="1" baseline="-11111" dirty="0"/>
                  <a:t> </a:t>
                </a:r>
                <a:r>
                  <a:rPr lang="en-US" i="1" spc="37" baseline="-11111" dirty="0"/>
                  <a:t> </a:t>
                </a:r>
                <a:r>
                  <a:rPr lang="en-US" spc="-25" dirty="0"/>
                  <a:t>=</a:t>
                </a:r>
                <a:r>
                  <a:rPr lang="en-US" spc="-45" dirty="0"/>
                  <a:t> </a:t>
                </a:r>
                <a:r>
                  <a:rPr lang="en-US" i="1" spc="-5" dirty="0"/>
                  <a:t>a</a:t>
                </a:r>
                <a:r>
                  <a:rPr lang="en-US" i="1" spc="15" dirty="0"/>
                  <a:t> </a:t>
                </a:r>
                <a:r>
                  <a:rPr lang="en-US" spc="-25" dirty="0"/>
                  <a:t>+</a:t>
                </a:r>
                <a:r>
                  <a:rPr lang="en-US" spc="65" dirty="0"/>
                  <a:t> </a:t>
                </a:r>
                <a:r>
                  <a:rPr lang="en-US" i="1" spc="85" dirty="0"/>
                  <a:t>j</a:t>
                </a:r>
                <a:r>
                  <a:rPr lang="en-US" spc="-105" dirty="0">
                    <a:latin typeface="Cambria Math" panose="02040503050406030204" pitchFamily="18" charset="0"/>
                    <a:ea typeface="Cambria Math" panose="02040503050406030204" pitchFamily="18" charset="0"/>
                  </a:rPr>
                  <a:t>∆</a:t>
                </a:r>
                <a:r>
                  <a:rPr lang="en-US" i="1" spc="-105" dirty="0">
                    <a:latin typeface="Cambria Math" panose="02040503050406030204" pitchFamily="18" charset="0"/>
                    <a:ea typeface="Cambria Math" panose="02040503050406030204" pitchFamily="18" charset="0"/>
                  </a:rPr>
                  <a:t> </a:t>
                </a:r>
                <a:r>
                  <a:rPr lang="en-US" i="1" spc="-5" dirty="0"/>
                  <a:t>x</a:t>
                </a:r>
                <a:r>
                  <a:rPr lang="en-US" i="1" spc="-165" dirty="0"/>
                  <a:t> </a:t>
                </a:r>
                <a:r>
                  <a:rPr lang="en-US" spc="-5" dirty="0"/>
                  <a:t>. </a:t>
                </a:r>
                <a:r>
                  <a:rPr lang="en-US" spc="-10" dirty="0"/>
                  <a:t>Thi</a:t>
                </a:r>
                <a:r>
                  <a:rPr lang="en-US" spc="-5" dirty="0"/>
                  <a:t>s</a:t>
                </a:r>
                <a:r>
                  <a:rPr lang="en-US" spc="45" dirty="0"/>
                  <a:t> </a:t>
                </a:r>
                <a:r>
                  <a:rPr lang="en-US" spc="-10" dirty="0"/>
                  <a:t>divide</a:t>
                </a:r>
                <a:r>
                  <a:rPr lang="en-US" spc="-5" dirty="0"/>
                  <a:t>s</a:t>
                </a:r>
                <a:r>
                  <a:rPr lang="en-US" spc="50" dirty="0"/>
                  <a:t> </a:t>
                </a:r>
                <a:r>
                  <a:rPr lang="en-US" spc="-10" dirty="0"/>
                  <a:t>th</a:t>
                </a:r>
                <a:r>
                  <a:rPr lang="en-US" spc="-5" dirty="0"/>
                  <a:t>e</a:t>
                </a:r>
                <a:r>
                  <a:rPr lang="en-US" spc="45" dirty="0"/>
                  <a:t> </a:t>
                </a:r>
                <a:r>
                  <a:rPr lang="en-US" spc="-5" dirty="0"/>
                  <a:t>l</a:t>
                </a:r>
                <a:r>
                  <a:rPr lang="en-US" spc="-10" dirty="0"/>
                  <a:t>amin</a:t>
                </a:r>
                <a:r>
                  <a:rPr lang="en-US" spc="-5" dirty="0"/>
                  <a:t>a</a:t>
                </a:r>
                <a:r>
                  <a:rPr lang="en-US" spc="45" dirty="0"/>
                  <a:t> </a:t>
                </a:r>
                <a:r>
                  <a:rPr lang="en-US" spc="-5" dirty="0"/>
                  <a:t>i</a:t>
                </a:r>
                <a:r>
                  <a:rPr lang="en-US" spc="-10" dirty="0"/>
                  <a:t>nt</a:t>
                </a:r>
                <a:r>
                  <a:rPr lang="en-US" spc="-5" dirty="0"/>
                  <a:t>o</a:t>
                </a:r>
                <a:r>
                  <a:rPr lang="en-US" spc="114" dirty="0"/>
                  <a:t> </a:t>
                </a:r>
                <a:r>
                  <a:rPr lang="en-US" i="1" spc="-10" dirty="0"/>
                  <a:t>N</a:t>
                </a:r>
                <a:r>
                  <a:rPr lang="en-US" i="1" dirty="0"/>
                  <a:t> </a:t>
                </a:r>
                <a:r>
                  <a:rPr lang="en-US" i="1" spc="-90" dirty="0"/>
                  <a:t> </a:t>
                </a:r>
                <a:r>
                  <a:rPr lang="en-US" spc="-5" dirty="0"/>
                  <a:t>vertical</a:t>
                </a:r>
                <a:r>
                  <a:rPr lang="en-US" spc="45" dirty="0"/>
                  <a:t> </a:t>
                </a:r>
                <a:r>
                  <a:rPr lang="en-US" spc="-5" dirty="0"/>
                  <a:t>strips</a:t>
                </a:r>
                <a:r>
                  <a:rPr lang="en-US" spc="45" dirty="0"/>
                  <a:t> </a:t>
                </a:r>
                <a:r>
                  <a:rPr lang="en-US" spc="-5" dirty="0"/>
                  <a:t>(Figure</a:t>
                </a:r>
                <a:r>
                  <a:rPr lang="en-US" spc="45" dirty="0"/>
                  <a:t> </a:t>
                </a:r>
                <a:r>
                  <a:rPr lang="en-US" spc="-10" dirty="0"/>
                  <a:t>8</a:t>
                </a:r>
                <a:r>
                  <a:rPr lang="en-US" spc="-5" dirty="0"/>
                  <a:t>).</a:t>
                </a:r>
                <a:r>
                  <a:rPr lang="en-US" spc="45" dirty="0"/>
                  <a:t> </a:t>
                </a:r>
                <a:r>
                  <a:rPr lang="en-US" spc="-5" dirty="0"/>
                  <a:t>If</a:t>
                </a:r>
                <a:r>
                  <a:rPr lang="en-US" spc="45" dirty="0"/>
                  <a:t> </a:t>
                </a:r>
                <a:r>
                  <a:rPr lang="en-US" i="1" spc="-105" dirty="0">
                    <a:latin typeface="Cambria Math" panose="02040503050406030204" pitchFamily="18" charset="0"/>
                    <a:ea typeface="Cambria Math" panose="02040503050406030204" pitchFamily="18" charset="0"/>
                  </a:rPr>
                  <a:t>∆</a:t>
                </a:r>
                <a:r>
                  <a:rPr lang="en-US" spc="-105" dirty="0">
                    <a:latin typeface="Cambria Math" panose="02040503050406030204" pitchFamily="18" charset="0"/>
                    <a:ea typeface="Cambria Math" panose="02040503050406030204" pitchFamily="18" charset="0"/>
                  </a:rPr>
                  <a:t> </a:t>
                </a:r>
                <a:r>
                  <a:rPr lang="en-US" i="1" spc="-5" dirty="0"/>
                  <a:t>x</a:t>
                </a:r>
                <a:r>
                  <a:rPr lang="en-US" i="1" dirty="0"/>
                  <a:t> </a:t>
                </a:r>
                <a:r>
                  <a:rPr lang="en-US" i="1" spc="-114" dirty="0"/>
                  <a:t> </a:t>
                </a:r>
                <a:r>
                  <a:rPr lang="en-US" spc="-5" dirty="0"/>
                  <a:t>is</a:t>
                </a:r>
                <a:r>
                  <a:rPr lang="en-US" spc="45" dirty="0"/>
                  <a:t> </a:t>
                </a:r>
                <a:r>
                  <a:rPr lang="en-US" spc="-5" dirty="0"/>
                  <a:t>small,</a:t>
                </a:r>
                <a:r>
                  <a:rPr lang="en-US" spc="45" dirty="0"/>
                  <a:t> </a:t>
                </a:r>
                <a:r>
                  <a:rPr lang="en-US" spc="-5" dirty="0"/>
                  <a:t>the</a:t>
                </a:r>
                <a:r>
                  <a:rPr lang="en-US" dirty="0"/>
                  <a:t> </a:t>
                </a:r>
                <a:r>
                  <a:rPr lang="en-US" spc="-40" dirty="0"/>
                  <a:t> </a:t>
                </a:r>
                <a:r>
                  <a:rPr lang="en-US" i="1" spc="-5" dirty="0" err="1"/>
                  <a:t>j</a:t>
                </a:r>
                <a:r>
                  <a:rPr lang="en-US" spc="45" dirty="0" err="1"/>
                  <a:t>th</a:t>
                </a:r>
                <a:r>
                  <a:rPr lang="en-US" spc="45" dirty="0"/>
                  <a:t> </a:t>
                </a:r>
                <a:r>
                  <a:rPr lang="en-US" spc="-5" dirty="0"/>
                  <a:t>strip</a:t>
                </a:r>
                <a:r>
                  <a:rPr lang="en-US" spc="45" dirty="0"/>
                  <a:t> </a:t>
                </a:r>
                <a:r>
                  <a:rPr lang="en-US" spc="-5" dirty="0"/>
                  <a:t>is </a:t>
                </a:r>
                <a:r>
                  <a:rPr lang="en-US" spc="-10" dirty="0"/>
                  <a:t>nearl</a:t>
                </a:r>
                <a:r>
                  <a:rPr lang="en-US" spc="-5" dirty="0"/>
                  <a:t>y</a:t>
                </a:r>
                <a:r>
                  <a:rPr lang="en-US" spc="35" dirty="0"/>
                  <a:t> </a:t>
                </a:r>
                <a:r>
                  <a:rPr lang="en-US" spc="-10" dirty="0"/>
                  <a:t>rectangula</a:t>
                </a:r>
                <a:r>
                  <a:rPr lang="en-US" spc="-5" dirty="0"/>
                  <a:t>r</a:t>
                </a:r>
                <a:r>
                  <a:rPr lang="en-US" spc="35" dirty="0"/>
                  <a:t> </a:t>
                </a:r>
                <a:r>
                  <a:rPr lang="en-US" spc="-10" dirty="0"/>
                  <a:t>o</a:t>
                </a:r>
                <a:r>
                  <a:rPr lang="en-US" spc="-5" dirty="0"/>
                  <a:t>f</a:t>
                </a:r>
                <a:r>
                  <a:rPr lang="en-US" spc="35" dirty="0"/>
                  <a:t> </a:t>
                </a:r>
                <a:r>
                  <a:rPr lang="en-US" spc="-10" dirty="0"/>
                  <a:t>are</a:t>
                </a:r>
                <a:r>
                  <a:rPr lang="en-US" spc="-5" dirty="0"/>
                  <a:t>a</a:t>
                </a:r>
                <a:r>
                  <a:rPr lang="en-US" dirty="0"/>
                  <a:t>  </a:t>
                </a:r>
                <a:r>
                  <a:rPr lang="en-US" i="1" spc="-5" dirty="0"/>
                  <a:t>f</a:t>
                </a:r>
                <a:r>
                  <a:rPr lang="en-US" i="1" spc="-45" dirty="0"/>
                  <a:t> </a:t>
                </a:r>
                <a:r>
                  <a:rPr lang="en-US" spc="20" dirty="0"/>
                  <a:t>(</a:t>
                </a:r>
                <a:r>
                  <a:rPr lang="en-US" i="1" spc="-5" dirty="0" err="1"/>
                  <a:t>x</a:t>
                </a:r>
                <a:r>
                  <a:rPr lang="en-US" i="1" baseline="-25000" dirty="0" err="1"/>
                  <a:t>j</a:t>
                </a:r>
                <a:r>
                  <a:rPr lang="en-US" i="1" spc="-97" baseline="-11111" dirty="0"/>
                  <a:t> </a:t>
                </a:r>
                <a:r>
                  <a:rPr lang="en-US" spc="-5" dirty="0"/>
                  <a:t>)</a:t>
                </a:r>
                <a:r>
                  <a:rPr lang="en-US" spc="-105" dirty="0">
                    <a:latin typeface="Cambria Math" panose="02040503050406030204" pitchFamily="18" charset="0"/>
                    <a:ea typeface="Cambria Math" panose="02040503050406030204" pitchFamily="18" charset="0"/>
                  </a:rPr>
                  <a:t>∆</a:t>
                </a:r>
                <a:r>
                  <a:rPr lang="en-US" i="1" spc="-105" dirty="0">
                    <a:latin typeface="Cambria Math" panose="02040503050406030204" pitchFamily="18" charset="0"/>
                    <a:ea typeface="Cambria Math" panose="02040503050406030204" pitchFamily="18" charset="0"/>
                  </a:rPr>
                  <a:t> </a:t>
                </a:r>
                <a:r>
                  <a:rPr lang="en-US" i="1" spc="-5" dirty="0"/>
                  <a:t>x</a:t>
                </a:r>
                <a:r>
                  <a:rPr lang="en-US" i="1" spc="120" dirty="0"/>
                  <a:t> </a:t>
                </a:r>
                <a:r>
                  <a:rPr lang="en-US" spc="-5" dirty="0"/>
                  <a:t>and</a:t>
                </a:r>
                <a:r>
                  <a:rPr lang="en-US" spc="35" dirty="0"/>
                  <a:t> </a:t>
                </a:r>
                <a:r>
                  <a:rPr lang="en-US" spc="-5" dirty="0"/>
                  <a:t>mass</a:t>
                </a:r>
                <a:r>
                  <a:rPr lang="en-US" spc="35" dirty="0"/>
                  <a:t> </a:t>
                </a:r>
                <a:r>
                  <a:rPr lang="en-US" i="1" spc="-185" dirty="0"/>
                  <a:t>δ</a:t>
                </a:r>
                <a:r>
                  <a:rPr lang="en-US" i="1" spc="-215" dirty="0"/>
                  <a:t> </a:t>
                </a:r>
                <a:r>
                  <a:rPr lang="en-US" i="1" spc="-5" dirty="0"/>
                  <a:t>f</a:t>
                </a:r>
                <a:r>
                  <a:rPr lang="en-US" i="1" spc="-45" dirty="0"/>
                  <a:t> </a:t>
                </a:r>
                <a:r>
                  <a:rPr lang="en-US" spc="20" dirty="0"/>
                  <a:t>(</a:t>
                </a:r>
                <a:r>
                  <a:rPr lang="en-US" i="1" spc="-5" dirty="0" err="1"/>
                  <a:t>x</a:t>
                </a:r>
                <a:r>
                  <a:rPr lang="en-US" i="1" baseline="-25000" dirty="0" err="1"/>
                  <a:t>j</a:t>
                </a:r>
                <a:r>
                  <a:rPr lang="en-US" i="1" spc="-97" baseline="-11111" dirty="0"/>
                  <a:t> </a:t>
                </a:r>
                <a:r>
                  <a:rPr lang="en-US" spc="-5" dirty="0"/>
                  <a:t>)</a:t>
                </a:r>
                <a:r>
                  <a:rPr lang="en-US" spc="-105" dirty="0">
                    <a:latin typeface="Cambria Math" panose="02040503050406030204" pitchFamily="18" charset="0"/>
                    <a:ea typeface="Cambria Math" panose="02040503050406030204" pitchFamily="18" charset="0"/>
                  </a:rPr>
                  <a:t>∆</a:t>
                </a:r>
                <a:r>
                  <a:rPr lang="en-US" i="1" spc="-105" dirty="0">
                    <a:latin typeface="Cambria Math" panose="02040503050406030204" pitchFamily="18" charset="0"/>
                    <a:ea typeface="Cambria Math" panose="02040503050406030204" pitchFamily="18" charset="0"/>
                  </a:rPr>
                  <a:t> </a:t>
                </a:r>
                <a:r>
                  <a:rPr lang="en-US" i="1" spc="-5" dirty="0"/>
                  <a:t>x</a:t>
                </a:r>
                <a:r>
                  <a:rPr lang="en-US" i="1" spc="-165" dirty="0"/>
                  <a:t> </a:t>
                </a:r>
                <a:r>
                  <a:rPr lang="en-US" spc="-5" dirty="0"/>
                  <a:t>.</a:t>
                </a:r>
                <a:r>
                  <a:rPr lang="en-US" spc="35" dirty="0"/>
                  <a:t> </a:t>
                </a:r>
                <a:r>
                  <a:rPr lang="en-US" spc="-15" dirty="0"/>
                  <a:t>S</a:t>
                </a:r>
                <a:r>
                  <a:rPr lang="en-US" spc="-5" dirty="0"/>
                  <a:t>ince</a:t>
                </a:r>
                <a:r>
                  <a:rPr lang="en-US" spc="35" dirty="0"/>
                  <a:t> </a:t>
                </a:r>
                <a:r>
                  <a:rPr lang="en-US" spc="-5" dirty="0"/>
                  <a:t>all</a:t>
                </a:r>
                <a:r>
                  <a:rPr lang="en-US" spc="35" dirty="0"/>
                  <a:t> </a:t>
                </a:r>
                <a:r>
                  <a:rPr lang="en-US" spc="-5" dirty="0"/>
                  <a:t>points</a:t>
                </a:r>
                <a:r>
                  <a:rPr lang="en-US" spc="35" dirty="0"/>
                  <a:t> </a:t>
                </a:r>
                <a:r>
                  <a:rPr lang="en-US" spc="-5" dirty="0"/>
                  <a:t>in</a:t>
                </a:r>
                <a:r>
                  <a:rPr lang="en-US" spc="35" dirty="0"/>
                  <a:t> </a:t>
                </a:r>
                <a:r>
                  <a:rPr lang="en-US" spc="-5" dirty="0"/>
                  <a:t>the</a:t>
                </a:r>
                <a:r>
                  <a:rPr lang="en-US" spc="35" dirty="0"/>
                  <a:t> </a:t>
                </a:r>
                <a:r>
                  <a:rPr lang="en-US" spc="-5" dirty="0"/>
                  <a:t>strip</a:t>
                </a:r>
                <a:r>
                  <a:rPr lang="en-US" spc="30" dirty="0"/>
                  <a:t> </a:t>
                </a:r>
                <a:r>
                  <a:rPr lang="en-US" spc="-5" dirty="0"/>
                  <a:t>lie </a:t>
                </a:r>
                <a:r>
                  <a:rPr lang="en-US" spc="-10" dirty="0"/>
                  <a:t>a</a:t>
                </a:r>
                <a:r>
                  <a:rPr lang="en-US" spc="-5" dirty="0"/>
                  <a:t>t</a:t>
                </a:r>
                <a:r>
                  <a:rPr lang="en-US" spc="5" dirty="0"/>
                  <a:t> </a:t>
                </a:r>
                <a:r>
                  <a:rPr lang="en-US" spc="-10" dirty="0"/>
                  <a:t>approximatel</a:t>
                </a:r>
                <a:r>
                  <a:rPr lang="en-US" spc="-5" dirty="0"/>
                  <a:t>y</a:t>
                </a:r>
                <a:r>
                  <a:rPr lang="en-US" spc="5" dirty="0"/>
                  <a:t> </a:t>
                </a:r>
                <a:r>
                  <a:rPr lang="en-US" spc="-10" dirty="0"/>
                  <a:t>th</a:t>
                </a:r>
                <a:r>
                  <a:rPr lang="en-US" spc="-5" dirty="0"/>
                  <a:t>e</a:t>
                </a:r>
                <a:r>
                  <a:rPr lang="en-US" spc="5" dirty="0"/>
                  <a:t> </a:t>
                </a:r>
                <a:r>
                  <a:rPr lang="en-US" spc="-5" dirty="0"/>
                  <a:t>s</a:t>
                </a:r>
                <a:r>
                  <a:rPr lang="en-US" spc="-15" dirty="0"/>
                  <a:t>am</a:t>
                </a:r>
                <a:r>
                  <a:rPr lang="en-US" spc="-5" dirty="0"/>
                  <a:t>e</a:t>
                </a:r>
                <a:r>
                  <a:rPr lang="en-US" dirty="0"/>
                  <a:t> </a:t>
                </a:r>
                <a:r>
                  <a:rPr lang="en-US" spc="-10" dirty="0"/>
                  <a:t>distanc</a:t>
                </a:r>
                <a:r>
                  <a:rPr lang="en-US" spc="-5" dirty="0"/>
                  <a:t>e</a:t>
                </a:r>
                <a:r>
                  <a:rPr lang="en-US" spc="30" dirty="0"/>
                  <a:t> </a:t>
                </a:r>
                <a:r>
                  <a:rPr lang="en-US" i="1" spc="-5" dirty="0" err="1"/>
                  <a:t>x</a:t>
                </a:r>
                <a:r>
                  <a:rPr lang="en-US" i="1" baseline="-25000" dirty="0" err="1"/>
                  <a:t>j</a:t>
                </a:r>
                <a:r>
                  <a:rPr lang="en-US" i="1" baseline="-11111" dirty="0"/>
                  <a:t>  </a:t>
                </a:r>
                <a:r>
                  <a:rPr lang="en-US" spc="-5" dirty="0"/>
                  <a:t>from</a:t>
                </a:r>
                <a:r>
                  <a:rPr lang="en-US" dirty="0"/>
                  <a:t> </a:t>
                </a:r>
                <a:r>
                  <a:rPr lang="en-US" spc="-5" dirty="0"/>
                  <a:t>the</a:t>
                </a:r>
                <a:r>
                  <a:rPr lang="en-US" spc="65" dirty="0"/>
                  <a:t> </a:t>
                </a:r>
                <a:r>
                  <a:rPr lang="en-US" i="1" spc="45" dirty="0"/>
                  <a:t>y</a:t>
                </a:r>
                <a:r>
                  <a:rPr lang="en-US" spc="-5" dirty="0"/>
                  <a:t>-axis,</a:t>
                </a:r>
                <a:r>
                  <a:rPr lang="en-US" spc="5" dirty="0"/>
                  <a:t> </a:t>
                </a:r>
                <a:r>
                  <a:rPr lang="en-US" spc="-5" dirty="0"/>
                  <a:t>the</a:t>
                </a:r>
                <a:r>
                  <a:rPr lang="en-US" spc="5" dirty="0"/>
                  <a:t> </a:t>
                </a:r>
                <a:r>
                  <a:rPr lang="en-US" spc="-15" dirty="0"/>
                  <a:t>m</a:t>
                </a:r>
                <a:r>
                  <a:rPr lang="en-US" spc="-5" dirty="0"/>
                  <a:t>oment</a:t>
                </a:r>
                <a:r>
                  <a:rPr lang="en-US" spc="70" dirty="0"/>
                  <a:t> </a:t>
                </a:r>
                <a:r>
                  <a:rPr lang="en-US" i="1" spc="40" dirty="0"/>
                  <a:t>M</a:t>
                </a:r>
                <a:r>
                  <a:rPr lang="en-US" i="1" spc="52" baseline="-25000" dirty="0"/>
                  <a:t>y</a:t>
                </a:r>
                <a:r>
                  <a:rPr lang="en-US" baseline="-25000" dirty="0"/>
                  <a:t>,</a:t>
                </a:r>
                <a:r>
                  <a:rPr lang="en-US" spc="-97" baseline="-25000" dirty="0"/>
                  <a:t> </a:t>
                </a:r>
                <a:r>
                  <a:rPr lang="en-US" i="1" baseline="-25000" dirty="0"/>
                  <a:t>j</a:t>
                </a:r>
                <a:r>
                  <a:rPr lang="en-US" i="1" baseline="-11111" dirty="0"/>
                  <a:t>  </a:t>
                </a:r>
                <a:r>
                  <a:rPr lang="en-US" spc="-10" dirty="0"/>
                  <a:t>o</a:t>
                </a:r>
                <a:r>
                  <a:rPr lang="en-US" spc="-5" dirty="0"/>
                  <a:t>f</a:t>
                </a:r>
                <a:r>
                  <a:rPr lang="en-US" spc="5" dirty="0"/>
                  <a:t> </a:t>
                </a:r>
                <a:r>
                  <a:rPr lang="en-US" spc="-10" dirty="0"/>
                  <a:t>th</a:t>
                </a:r>
                <a:r>
                  <a:rPr lang="en-US" spc="-5" dirty="0"/>
                  <a:t>e</a:t>
                </a:r>
                <a:r>
                  <a:rPr lang="en-US" dirty="0"/>
                  <a:t> </a:t>
                </a:r>
                <a:r>
                  <a:rPr lang="en-US" spc="-85" dirty="0"/>
                  <a:t> </a:t>
                </a:r>
                <a:r>
                  <a:rPr lang="en-US" i="1" spc="-5" dirty="0" err="1"/>
                  <a:t>j</a:t>
                </a:r>
                <a:r>
                  <a:rPr lang="en-US" dirty="0" err="1"/>
                  <a:t>th</a:t>
                </a:r>
                <a:r>
                  <a:rPr lang="en-US" dirty="0"/>
                  <a:t> </a:t>
                </a:r>
                <a:r>
                  <a:rPr lang="en-US" spc="-5" dirty="0"/>
                  <a:t>strip is approximately</a:t>
                </a:r>
              </a:p>
              <a:p>
                <a:pPr marL="12700" marR="5080" indent="0">
                  <a:lnSpc>
                    <a:spcPct val="100000"/>
                  </a:lnSpc>
                  <a:spcBef>
                    <a:spcPts val="615"/>
                  </a:spcBef>
                  <a:buNone/>
                </a:pPr>
                <a:endParaRPr lang="en-US" dirty="0"/>
              </a:p>
              <a:p>
                <a:pPr marL="12700" marR="5080" indent="0">
                  <a:lnSpc>
                    <a:spcPct val="100000"/>
                  </a:lnSpc>
                  <a:spcBef>
                    <a:spcPts val="615"/>
                  </a:spcBef>
                  <a:buNone/>
                </a:pPr>
                <a:r>
                  <a:rPr lang="en-US" i="1" spc="40" dirty="0"/>
                  <a:t>M</a:t>
                </a:r>
                <a:r>
                  <a:rPr lang="en-US" i="1" spc="52" baseline="-25000" dirty="0"/>
                  <a:t>y</a:t>
                </a:r>
                <a:r>
                  <a:rPr lang="en-US" baseline="-25000" dirty="0"/>
                  <a:t>,</a:t>
                </a:r>
                <a:r>
                  <a:rPr lang="en-US" spc="-97" baseline="-25000" dirty="0"/>
                  <a:t> </a:t>
                </a:r>
                <a:r>
                  <a:rPr lang="en-US" i="1" baseline="-25000" dirty="0"/>
                  <a:t>j</a:t>
                </a:r>
                <a:r>
                  <a:rPr lang="en-US" i="1" baseline="-11111" dirty="0"/>
                  <a:t> </a:t>
                </a:r>
                <a:r>
                  <a:rPr lang="en-US" i="1" spc="37" baseline="-11111" dirty="0"/>
                  <a:t> </a:t>
                </a:r>
                <a:r>
                  <a:rPr lang="en-US" spc="-25" dirty="0"/>
                  <a:t>≈</a:t>
                </a:r>
                <a:r>
                  <a:rPr lang="en-US" spc="-40" dirty="0"/>
                  <a:t> </a:t>
                </a:r>
                <a:r>
                  <a:rPr lang="en-US" spc="-5" dirty="0"/>
                  <a:t>(</a:t>
                </a:r>
                <a:r>
                  <a:rPr lang="en-US" spc="-10" dirty="0"/>
                  <a:t>mass</a:t>
                </a:r>
                <a:r>
                  <a:rPr lang="en-US" spc="-5" dirty="0"/>
                  <a:t>)</a:t>
                </a:r>
                <a:r>
                  <a:rPr lang="en-US" spc="-30" dirty="0"/>
                  <a:t> </a:t>
                </a:r>
                <a:r>
                  <a:rPr lang="en-US" spc="-20" dirty="0"/>
                  <a:t>×</a:t>
                </a:r>
                <a:r>
                  <a:rPr lang="en-US" spc="-100" dirty="0"/>
                  <a:t> </a:t>
                </a:r>
                <a:r>
                  <a:rPr lang="en-US" spc="-5" dirty="0"/>
                  <a:t>(directed distance</a:t>
                </a:r>
                <a:r>
                  <a:rPr lang="en-US" dirty="0"/>
                  <a:t> </a:t>
                </a:r>
                <a:r>
                  <a:rPr lang="en-US" spc="-5" dirty="0"/>
                  <a:t>to</a:t>
                </a:r>
                <a:r>
                  <a:rPr lang="en-US" spc="60" dirty="0"/>
                  <a:t> </a:t>
                </a:r>
                <a:r>
                  <a:rPr lang="en-US" i="1" spc="45" dirty="0"/>
                  <a:t>y</a:t>
                </a:r>
                <a:r>
                  <a:rPr lang="en-US" spc="-5" dirty="0"/>
                  <a:t>-axis)</a:t>
                </a:r>
                <a:r>
                  <a:rPr lang="en-US" spc="25" dirty="0"/>
                  <a:t> </a:t>
                </a:r>
                <a:r>
                  <a:rPr lang="en-US" spc="-25" dirty="0"/>
                  <a:t>=</a:t>
                </a:r>
                <a:r>
                  <a:rPr lang="en-US" spc="-40" dirty="0"/>
                  <a:t> </a:t>
                </a:r>
                <a:r>
                  <a:rPr lang="en-US" spc="-5" dirty="0"/>
                  <a:t>(</a:t>
                </a:r>
                <a:r>
                  <a:rPr lang="en-US" i="1" spc="-185" dirty="0"/>
                  <a:t>δ</a:t>
                </a:r>
                <a:r>
                  <a:rPr lang="en-US" i="1" spc="-215" dirty="0"/>
                  <a:t> </a:t>
                </a:r>
                <a:r>
                  <a:rPr lang="en-US" i="1" spc="-5" dirty="0"/>
                  <a:t>f</a:t>
                </a:r>
                <a:r>
                  <a:rPr lang="en-US" i="1" spc="-45" dirty="0"/>
                  <a:t> </a:t>
                </a:r>
                <a:r>
                  <a:rPr lang="en-US" spc="20" dirty="0"/>
                  <a:t>(</a:t>
                </a:r>
                <a:r>
                  <a:rPr lang="en-US" i="1" spc="-5" dirty="0" err="1"/>
                  <a:t>x</a:t>
                </a:r>
                <a:r>
                  <a:rPr lang="en-US" i="1" baseline="-25000" dirty="0" err="1"/>
                  <a:t>j</a:t>
                </a:r>
                <a:r>
                  <a:rPr lang="en-US" i="1" spc="-97" baseline="-11111" dirty="0"/>
                  <a:t> </a:t>
                </a:r>
                <a:r>
                  <a:rPr lang="en-US" spc="-5" dirty="0"/>
                  <a:t>)</a:t>
                </a:r>
                <a:r>
                  <a:rPr lang="en-US" i="1" spc="-105" dirty="0">
                    <a:latin typeface="Cambria Math" panose="02040503050406030204" pitchFamily="18" charset="0"/>
                    <a:ea typeface="Cambria Math" panose="02040503050406030204" pitchFamily="18" charset="0"/>
                  </a:rPr>
                  <a:t>∆ </a:t>
                </a:r>
                <a:r>
                  <a:rPr lang="en-US" i="1" spc="-5" dirty="0"/>
                  <a:t>x</a:t>
                </a:r>
                <a:r>
                  <a:rPr lang="en-US" i="1" spc="-165" dirty="0"/>
                  <a:t> </a:t>
                </a:r>
                <a:r>
                  <a:rPr lang="en-US" spc="20" dirty="0"/>
                  <a:t>)</a:t>
                </a:r>
                <a:r>
                  <a:rPr lang="en-US" i="1" spc="-5" dirty="0" err="1"/>
                  <a:t>x</a:t>
                </a:r>
                <a:r>
                  <a:rPr lang="en-US" i="1" baseline="-25000" dirty="0" err="1"/>
                  <a:t>j</a:t>
                </a:r>
                <a:endParaRPr lang="en-US" baseline="-25000" dirty="0"/>
              </a:p>
              <a:p>
                <a:pPr marL="0" marR="5080" indent="0" algn="just">
                  <a:lnSpc>
                    <a:spcPct val="100000"/>
                  </a:lnSpc>
                  <a:buNone/>
                </a:pPr>
                <a:endParaRPr lang="en-US" spc="-10" dirty="0">
                  <a:latin typeface="Times New Roman"/>
                  <a:cs typeface="Times New Roman"/>
                </a:endParaRPr>
              </a:p>
              <a:p>
                <a:pPr marL="0" marR="5080" indent="0" algn="just">
                  <a:lnSpc>
                    <a:spcPct val="100000"/>
                  </a:lnSpc>
                  <a:buNone/>
                </a:pPr>
                <a:r>
                  <a:rPr lang="en-US" spc="-10" dirty="0">
                    <a:latin typeface="Times New Roman"/>
                    <a:cs typeface="Times New Roman"/>
                  </a:rPr>
                  <a:t>By</a:t>
                </a:r>
                <a:r>
                  <a:rPr lang="en-US" spc="-5" dirty="0">
                    <a:latin typeface="Times New Roman"/>
                    <a:cs typeface="Times New Roman"/>
                  </a:rPr>
                  <a:t> additivity of moments,</a:t>
                </a:r>
                <a:endParaRPr lang="en-US" dirty="0">
                  <a:latin typeface="Times New Roman"/>
                  <a:cs typeface="Times New Roman"/>
                </a:endParaRPr>
              </a:p>
              <a:p>
                <a:pPr marL="0" marR="5080" indent="0" algn="just">
                  <a:lnSpc>
                    <a:spcPct val="100000"/>
                  </a:lnSpc>
                  <a:buNone/>
                </a:pP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𝑦</m:t>
                        </m:r>
                      </m:sub>
                    </m:sSub>
                    <m:r>
                      <a:rPr lang="en-US" b="0" i="1" smtClean="0">
                        <a:solidFill>
                          <a:schemeClr val="tx1"/>
                        </a:solidFill>
                        <a:latin typeface="Cambria Math" panose="02040503050406030204" pitchFamily="18" charset="0"/>
                      </a:rPr>
                      <m:t>=</m:t>
                    </m:r>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𝑁</m:t>
                        </m:r>
                      </m:sup>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𝑗</m:t>
                            </m:r>
                          </m:sub>
                        </m:sSub>
                      </m:e>
                    </m:nary>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𝑛</m:t>
                        </m:r>
                      </m:sup>
                      <m:e>
                        <m:r>
                          <m:rPr>
                            <m:nor/>
                          </m:rPr>
                          <a:rPr lang="en-US" i="1" spc="-5" dirty="0"/>
                          <m:t>f</m:t>
                        </m:r>
                        <m:r>
                          <m:rPr>
                            <m:nor/>
                          </m:rPr>
                          <a:rPr lang="en-US" i="1" spc="-45" dirty="0"/>
                          <m:t> </m:t>
                        </m:r>
                        <m:r>
                          <m:rPr>
                            <m:nor/>
                          </m:rPr>
                          <a:rPr lang="en-US" spc="20" dirty="0"/>
                          <m:t>(</m:t>
                        </m:r>
                        <m:r>
                          <m:rPr>
                            <m:nor/>
                          </m:rPr>
                          <a:rPr lang="en-US" i="1" spc="-5" dirty="0"/>
                          <m:t>x</m:t>
                        </m:r>
                        <m:r>
                          <m:rPr>
                            <m:nor/>
                          </m:rPr>
                          <a:rPr lang="en-US" i="1" baseline="-25000" dirty="0"/>
                          <m:t>j</m:t>
                        </m:r>
                        <m:r>
                          <m:rPr>
                            <m:nor/>
                          </m:rPr>
                          <a:rPr lang="en-US" i="1" spc="-97" baseline="-11111" dirty="0"/>
                          <m:t> </m:t>
                        </m:r>
                        <m:r>
                          <m:rPr>
                            <m:nor/>
                          </m:rPr>
                          <a:rPr lang="en-US" spc="-5" dirty="0"/>
                          <m:t>)</m:t>
                        </m:r>
                        <m:r>
                          <m:rPr>
                            <m:nor/>
                          </m:rPr>
                          <a:rPr lang="en-US" i="1" spc="-105" dirty="0">
                            <a:latin typeface="Cambria Math" panose="02040503050406030204" pitchFamily="18" charset="0"/>
                            <a:ea typeface="Cambria Math" panose="02040503050406030204" pitchFamily="18" charset="0"/>
                          </a:rPr>
                          <m:t>∆ </m:t>
                        </m:r>
                        <m:r>
                          <m:rPr>
                            <m:nor/>
                          </m:rPr>
                          <a:rPr lang="en-US" i="1" spc="-5" dirty="0"/>
                          <m:t>x</m:t>
                        </m:r>
                        <m:r>
                          <m:rPr>
                            <m:nor/>
                          </m:rPr>
                          <a:rPr lang="en-US" i="1" spc="-165" dirty="0"/>
                          <m:t> </m:t>
                        </m:r>
                        <m:r>
                          <m:rPr>
                            <m:nor/>
                          </m:rPr>
                          <a:rPr lang="en-US" spc="20" dirty="0"/>
                          <m:t>)</m:t>
                        </m:r>
                        <m:r>
                          <m:rPr>
                            <m:nor/>
                          </m:rPr>
                          <a:rPr lang="en-US" i="1" spc="-5" dirty="0"/>
                          <m:t>x</m:t>
                        </m:r>
                        <m:r>
                          <m:rPr>
                            <m:nor/>
                          </m:rPr>
                          <a:rPr lang="en-US" i="1" baseline="-25000" dirty="0"/>
                          <m:t>j</m:t>
                        </m:r>
                      </m:e>
                    </m:nary>
                  </m:oMath>
                </a14:m>
                <a:r>
                  <a:rPr lang="en-US" dirty="0">
                    <a:solidFill>
                      <a:schemeClr val="tx1"/>
                    </a:solidFill>
                  </a:rPr>
                  <a:t> </a:t>
                </a: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b="-10321"/>
                </a:stretch>
              </a:blipFill>
            </p:spPr>
            <p:txBody>
              <a:bodyPr/>
              <a:lstStyle/>
              <a:p>
                <a:r>
                  <a:rPr lang="en-US">
                    <a:noFill/>
                  </a:rPr>
                  <a:t> </a:t>
                </a:r>
              </a:p>
            </p:txBody>
          </p:sp>
        </mc:Fallback>
      </mc:AlternateContent>
      <p:pic>
        <p:nvPicPr>
          <p:cNvPr id="5" name="Picture 2" descr="A graph shows a lamina under the curve of y equals f of x between the closed interval a, b divided into capital N vertical strips. The x axis has 8 evenly spaced tick marks. The first tick mark is labeled x subscript 0 equals a, then x subscript 1, an unlabeled point, then x subscript quantity j minus 1, x subscript j, two unlabeled points, then x subscript capital n equals b. The y axis is not scaled. In quadrant 1, the curve of y equals f of x begins at x equals x subscript 0 equals a with a positive slope, rises to a maximum, descends to a point at x equals x subscript capital n equals b. A vertical line segment connects each point marked on the x axis to the curve. The region between the points x subscript quantity j minus 1 and x subscript j is shaded. The distance from the segment at x subscript j to the y axis is labeled x subscript j."/>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63953" y="4045624"/>
            <a:ext cx="6334292" cy="2591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2019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8.4  Center of </a:t>
            </a:r>
            <a:r>
              <a:rPr lang="en-US" sz="3100" dirty="0"/>
              <a:t>Mass (</a:t>
            </a:r>
            <a:r>
              <a:rPr lang="en-US" sz="3100" dirty="0" smtClean="0"/>
              <a:t>10 </a:t>
            </a:r>
            <a:r>
              <a:rPr lang="en-US" sz="3100" dirty="0"/>
              <a:t>of 27)</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0" dirty="0">
                    <a:solidFill>
                      <a:schemeClr val="tx1"/>
                    </a:solidFill>
                  </a:rPr>
                  <a:t>Thi</a:t>
                </a:r>
                <a:r>
                  <a:rPr lang="en-US" spc="-5" dirty="0">
                    <a:solidFill>
                      <a:schemeClr val="tx1"/>
                    </a:solidFill>
                  </a:rPr>
                  <a:t>s </a:t>
                </a:r>
                <a:r>
                  <a:rPr lang="en-US" spc="-10" dirty="0">
                    <a:solidFill>
                      <a:schemeClr val="tx1"/>
                    </a:solidFill>
                  </a:rPr>
                  <a:t>i</a:t>
                </a:r>
                <a:r>
                  <a:rPr lang="en-US" spc="-5" dirty="0">
                    <a:solidFill>
                      <a:schemeClr val="tx1"/>
                    </a:solidFill>
                  </a:rPr>
                  <a:t>s a </a:t>
                </a:r>
                <a:r>
                  <a:rPr lang="en-US" spc="-15" dirty="0">
                    <a:solidFill>
                      <a:schemeClr val="tx1"/>
                    </a:solidFill>
                  </a:rPr>
                  <a:t>Rieman</a:t>
                </a:r>
                <a:r>
                  <a:rPr lang="en-US" spc="-5" dirty="0">
                    <a:solidFill>
                      <a:schemeClr val="tx1"/>
                    </a:solidFill>
                  </a:rPr>
                  <a:t>n</a:t>
                </a:r>
                <a:r>
                  <a:rPr lang="en-US" dirty="0">
                    <a:solidFill>
                      <a:schemeClr val="tx1"/>
                    </a:solidFill>
                  </a:rPr>
                  <a:t> </a:t>
                </a:r>
                <a:r>
                  <a:rPr lang="en-US" spc="-10" dirty="0">
                    <a:solidFill>
                      <a:schemeClr val="tx1"/>
                    </a:solidFill>
                  </a:rPr>
                  <a:t>sum</a:t>
                </a:r>
                <a:r>
                  <a:rPr lang="en-US" spc="-5" dirty="0">
                    <a:solidFill>
                      <a:schemeClr val="tx1"/>
                    </a:solidFill>
                  </a:rPr>
                  <a:t> </a:t>
                </a:r>
                <a:r>
                  <a:rPr lang="en-US" spc="-15" dirty="0">
                    <a:solidFill>
                      <a:schemeClr val="tx1"/>
                    </a:solidFill>
                  </a:rPr>
                  <a:t>whos</a:t>
                </a:r>
                <a:r>
                  <a:rPr lang="en-US" spc="-5" dirty="0">
                    <a:solidFill>
                      <a:schemeClr val="tx1"/>
                    </a:solidFill>
                  </a:rPr>
                  <a:t>e </a:t>
                </a:r>
                <a:r>
                  <a:rPr lang="en-US" spc="-10" dirty="0">
                    <a:solidFill>
                      <a:schemeClr val="tx1"/>
                    </a:solidFill>
                  </a:rPr>
                  <a:t>valu</a:t>
                </a:r>
                <a:r>
                  <a:rPr lang="en-US" spc="-5" dirty="0">
                    <a:solidFill>
                      <a:schemeClr val="tx1"/>
                    </a:solidFill>
                  </a:rPr>
                  <a:t>e</a:t>
                </a:r>
                <a:r>
                  <a:rPr lang="en-US" dirty="0">
                    <a:solidFill>
                      <a:schemeClr val="tx1"/>
                    </a:solidFill>
                  </a:rPr>
                  <a:t> </a:t>
                </a:r>
                <a:r>
                  <a:rPr lang="en-US" spc="-10" dirty="0">
                    <a:solidFill>
                      <a:schemeClr val="tx1"/>
                    </a:solidFill>
                  </a:rPr>
                  <a:t>approache</a:t>
                </a:r>
                <a:r>
                  <a:rPr lang="en-US" spc="-5" dirty="0">
                    <a:solidFill>
                      <a:schemeClr val="tx1"/>
                    </a:solidFill>
                  </a:rPr>
                  <a:t>s </a:t>
                </a:r>
                <a:r>
                  <a:rPr lang="el-GR" spc="-5" dirty="0">
                    <a:solidFill>
                      <a:schemeClr val="tx1"/>
                    </a:solidFill>
                    <a:latin typeface="Cambria Math" panose="02040503050406030204" pitchFamily="18" charset="0"/>
                    <a:ea typeface="Cambria Math" panose="02040503050406030204" pitchFamily="18" charset="0"/>
                  </a:rPr>
                  <a:t>δ</a:t>
                </a:r>
                <a14:m>
                  <m:oMath xmlns:m="http://schemas.openxmlformats.org/officeDocument/2006/math">
                    <m:nary>
                      <m:naryPr>
                        <m:ctrlPr>
                          <a:rPr lang="en-US" i="1" spc="-5" smtClean="0">
                            <a:solidFill>
                              <a:schemeClr val="tx1"/>
                            </a:solidFill>
                            <a:latin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cs typeface="Times New Roman"/>
                          </a:rPr>
                          <m:t>𝑎</m:t>
                        </m:r>
                      </m:sub>
                      <m:sup>
                        <m:r>
                          <a:rPr lang="en-US" b="0" i="1" spc="-5" smtClean="0">
                            <a:solidFill>
                              <a:schemeClr val="tx1"/>
                            </a:solidFill>
                            <a:latin typeface="Cambria Math" panose="02040503050406030204" pitchFamily="18" charset="0"/>
                            <a:cs typeface="Times New Roman"/>
                          </a:rPr>
                          <m:t>𝑏</m:t>
                        </m:r>
                      </m:sup>
                      <m:e>
                        <m:r>
                          <a:rPr lang="en-US" b="0" i="1" spc="-5" smtClean="0">
                            <a:solidFill>
                              <a:schemeClr val="tx1"/>
                            </a:solidFill>
                            <a:latin typeface="Cambria Math" panose="02040503050406030204" pitchFamily="18" charset="0"/>
                            <a:cs typeface="Times New Roman"/>
                          </a:rPr>
                          <m:t>𝑥𝑓</m:t>
                        </m:r>
                        <m:d>
                          <m:dPr>
                            <m:ctrlPr>
                              <a:rPr lang="en-US" b="0"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𝑥</m:t>
                            </m:r>
                          </m:e>
                        </m:d>
                        <m:r>
                          <a:rPr lang="en-US" b="0" i="1" spc="-5" smtClean="0">
                            <a:solidFill>
                              <a:schemeClr val="tx1"/>
                            </a:solidFill>
                            <a:latin typeface="Cambria Math" panose="02040503050406030204" pitchFamily="18" charset="0"/>
                            <a:cs typeface="Times New Roman"/>
                          </a:rPr>
                          <m:t>𝑑𝑥</m:t>
                        </m:r>
                      </m:e>
                    </m:nary>
                  </m:oMath>
                </a14:m>
                <a:r>
                  <a:rPr lang="en-US" i="1" spc="85" dirty="0">
                    <a:solidFill>
                      <a:schemeClr val="tx1"/>
                    </a:solidFill>
                  </a:rPr>
                  <a:t> </a:t>
                </a:r>
                <a:r>
                  <a:rPr lang="en-US" spc="-10" dirty="0">
                    <a:solidFill>
                      <a:schemeClr val="tx1"/>
                    </a:solidFill>
                  </a:rPr>
                  <a:t>a</a:t>
                </a:r>
                <a:r>
                  <a:rPr lang="en-US" spc="-5" dirty="0">
                    <a:solidFill>
                      <a:schemeClr val="tx1"/>
                    </a:solidFill>
                  </a:rPr>
                  <a:t>s</a:t>
                </a:r>
                <a:r>
                  <a:rPr lang="en-US" spc="65" dirty="0">
                    <a:solidFill>
                      <a:schemeClr val="tx1"/>
                    </a:solidFill>
                  </a:rPr>
                  <a:t> </a:t>
                </a:r>
                <a:r>
                  <a:rPr lang="en-US" i="1" spc="-10" dirty="0">
                    <a:solidFill>
                      <a:schemeClr val="tx1"/>
                    </a:solidFill>
                  </a:rPr>
                  <a:t>N</a:t>
                </a:r>
                <a:r>
                  <a:rPr lang="en-US" i="1" dirty="0">
                    <a:solidFill>
                      <a:schemeClr val="tx1"/>
                    </a:solidFill>
                  </a:rPr>
                  <a:t> </a:t>
                </a:r>
                <a:r>
                  <a:rPr lang="en-US" i="1" spc="-110" dirty="0">
                    <a:solidFill>
                      <a:schemeClr val="tx1"/>
                    </a:solidFill>
                  </a:rPr>
                  <a:t> </a:t>
                </a:r>
                <a:r>
                  <a:rPr lang="en-US" spc="150" dirty="0">
                    <a:solidFill>
                      <a:schemeClr val="tx1"/>
                    </a:solidFill>
                  </a:rPr>
                  <a:t>→</a:t>
                </a:r>
                <a:r>
                  <a:rPr lang="en-US" spc="-40" dirty="0">
                    <a:solidFill>
                      <a:schemeClr val="tx1"/>
                    </a:solidFill>
                  </a:rPr>
                  <a:t> </a:t>
                </a:r>
                <a:r>
                  <a:rPr lang="en-US" spc="70" dirty="0">
                    <a:solidFill>
                      <a:schemeClr val="tx1"/>
                    </a:solidFill>
                  </a:rPr>
                  <a:t>∞</a:t>
                </a:r>
                <a:r>
                  <a:rPr lang="en-US" spc="-5" dirty="0">
                    <a:solidFill>
                      <a:schemeClr val="tx1"/>
                    </a:solidFill>
                  </a:rPr>
                  <a:t>, </a:t>
                </a:r>
                <a:r>
                  <a:rPr lang="en-US" spc="-10" dirty="0">
                    <a:solidFill>
                      <a:schemeClr val="tx1"/>
                    </a:solidFill>
                  </a:rPr>
                  <a:t>an</a:t>
                </a:r>
                <a:r>
                  <a:rPr lang="en-US" spc="-5" dirty="0">
                    <a:solidFill>
                      <a:schemeClr val="tx1"/>
                    </a:solidFill>
                  </a:rPr>
                  <a:t>d </a:t>
                </a:r>
                <a:r>
                  <a:rPr lang="en-US" spc="-10" dirty="0">
                    <a:solidFill>
                      <a:schemeClr val="tx1"/>
                    </a:solidFill>
                  </a:rPr>
                  <a:t>thus</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𝑦</m:t>
                          </m:r>
                        </m:sub>
                      </m:sSub>
                      <m:r>
                        <a:rPr lang="en-US" b="0" i="1" smtClean="0">
                          <a:solidFill>
                            <a:schemeClr val="tx1"/>
                          </a:solidFill>
                          <a:latin typeface="Cambria Math" panose="02040503050406030204" pitchFamily="18" charset="0"/>
                        </a:rPr>
                        <m:t>=</m:t>
                      </m:r>
                      <m:r>
                        <m:rPr>
                          <m:sty m:val="p"/>
                        </m:rPr>
                        <a:rPr lang="el-GR" i="1" spc="-5" dirty="0" smtClean="0">
                          <a:solidFill>
                            <a:schemeClr val="tx1"/>
                          </a:solidFill>
                          <a:latin typeface="Cambria Math" panose="02040503050406030204" pitchFamily="18" charset="0"/>
                          <a:ea typeface="Cambria Math" panose="02040503050406030204" pitchFamily="18" charset="0"/>
                        </a:rPr>
                        <m:t>δ</m:t>
                      </m:r>
                      <m:nary>
                        <m:naryPr>
                          <m:ctrlPr>
                            <a:rPr lang="en-US" i="1" spc="-5">
                              <a:solidFill>
                                <a:schemeClr val="tx1"/>
                              </a:solidFill>
                              <a:latin typeface="Cambria Math" panose="02040503050406030204" pitchFamily="18" charset="0"/>
                              <a:cs typeface="Times New Roman"/>
                            </a:rPr>
                          </m:ctrlPr>
                        </m:naryPr>
                        <m:sub>
                          <m:r>
                            <m:rPr>
                              <m:brk m:alnAt="23"/>
                            </m:rPr>
                            <a:rPr lang="en-US" i="1" spc="-5">
                              <a:solidFill>
                                <a:schemeClr val="tx1"/>
                              </a:solidFill>
                              <a:latin typeface="Cambria Math" panose="02040503050406030204" pitchFamily="18" charset="0"/>
                              <a:cs typeface="Times New Roman"/>
                            </a:rPr>
                            <m:t>𝑎</m:t>
                          </m:r>
                        </m:sub>
                        <m:sup>
                          <m:r>
                            <a:rPr lang="en-US" i="1" spc="-5">
                              <a:solidFill>
                                <a:schemeClr val="tx1"/>
                              </a:solidFill>
                              <a:latin typeface="Cambria Math" panose="02040503050406030204" pitchFamily="18" charset="0"/>
                              <a:cs typeface="Times New Roman"/>
                            </a:rPr>
                            <m:t>𝑏</m:t>
                          </m:r>
                        </m:sup>
                        <m:e>
                          <m:r>
                            <a:rPr lang="en-US" i="1" spc="-5">
                              <a:solidFill>
                                <a:schemeClr val="tx1"/>
                              </a:solidFill>
                              <a:latin typeface="Cambria Math" panose="02040503050406030204" pitchFamily="18" charset="0"/>
                              <a:cs typeface="Times New Roman"/>
                            </a:rPr>
                            <m:t>𝑥𝑓</m:t>
                          </m:r>
                          <m:d>
                            <m:dPr>
                              <m:ctrlPr>
                                <a:rPr lang="en-US" i="1" spc="-5">
                                  <a:solidFill>
                                    <a:schemeClr val="tx1"/>
                                  </a:solidFill>
                                  <a:latin typeface="Cambria Math" panose="02040503050406030204" pitchFamily="18" charset="0"/>
                                  <a:cs typeface="Times New Roman"/>
                                </a:rPr>
                              </m:ctrlPr>
                            </m:dPr>
                            <m:e>
                              <m:r>
                                <a:rPr lang="en-US" i="1" spc="-5">
                                  <a:solidFill>
                                    <a:schemeClr val="tx1"/>
                                  </a:solidFill>
                                  <a:latin typeface="Cambria Math" panose="02040503050406030204" pitchFamily="18" charset="0"/>
                                  <a:cs typeface="Times New Roman"/>
                                </a:rPr>
                                <m:t>𝑥</m:t>
                              </m:r>
                            </m:e>
                          </m:d>
                          <m:r>
                            <a:rPr lang="en-US" i="1" spc="-5">
                              <a:solidFill>
                                <a:schemeClr val="tx1"/>
                              </a:solidFill>
                              <a:latin typeface="Cambria Math" panose="02040503050406030204" pitchFamily="18" charset="0"/>
                              <a:cs typeface="Times New Roman"/>
                            </a:rPr>
                            <m:t>𝑑𝑥</m:t>
                          </m:r>
                        </m:e>
                      </m:nary>
                    </m:oMath>
                  </m:oMathPara>
                </a14:m>
                <a:endParaRPr lang="en-US" dirty="0">
                  <a:solidFill>
                    <a:schemeClr val="tx1"/>
                  </a:solidFill>
                </a:endParaRPr>
              </a:p>
              <a:p>
                <a:pPr marL="0" marR="5080" indent="0" algn="just">
                  <a:lnSpc>
                    <a:spcPct val="100000"/>
                  </a:lnSpc>
                  <a:buNone/>
                </a:pPr>
                <a:r>
                  <a:rPr lang="en-US" spc="-15" dirty="0"/>
                  <a:t>Mor</a:t>
                </a:r>
                <a:r>
                  <a:rPr lang="en-US" spc="-5" dirty="0"/>
                  <a:t>e</a:t>
                </a:r>
                <a:r>
                  <a:rPr lang="en-US" spc="30" dirty="0"/>
                  <a:t> </a:t>
                </a:r>
                <a:r>
                  <a:rPr lang="en-US" spc="-10" dirty="0"/>
                  <a:t>generally</a:t>
                </a:r>
                <a:r>
                  <a:rPr lang="en-US" spc="-5" dirty="0"/>
                  <a:t>,</a:t>
                </a:r>
                <a:r>
                  <a:rPr lang="en-US" spc="35" dirty="0"/>
                  <a:t> </a:t>
                </a:r>
                <a:r>
                  <a:rPr lang="en-US" spc="-5" dirty="0"/>
                  <a:t>if</a:t>
                </a:r>
                <a:r>
                  <a:rPr lang="en-US" spc="30" dirty="0"/>
                  <a:t> </a:t>
                </a:r>
                <a:r>
                  <a:rPr lang="en-US" spc="-5" dirty="0"/>
                  <a:t>t</a:t>
                </a:r>
                <a:r>
                  <a:rPr lang="en-US" spc="-10" dirty="0"/>
                  <a:t>h</a:t>
                </a:r>
                <a:r>
                  <a:rPr lang="en-US" spc="-5" dirty="0"/>
                  <a:t>e</a:t>
                </a:r>
                <a:r>
                  <a:rPr lang="en-US" spc="30" dirty="0"/>
                  <a:t> </a:t>
                </a:r>
                <a:r>
                  <a:rPr lang="en-US" spc="-10" dirty="0"/>
                  <a:t>lamin</a:t>
                </a:r>
                <a:r>
                  <a:rPr lang="en-US" spc="-5" dirty="0"/>
                  <a:t>a</a:t>
                </a:r>
                <a:r>
                  <a:rPr lang="en-US" spc="30" dirty="0"/>
                  <a:t> </a:t>
                </a:r>
                <a:r>
                  <a:rPr lang="en-US" spc="-10" dirty="0"/>
                  <a:t>occupie</a:t>
                </a:r>
                <a:r>
                  <a:rPr lang="en-US" spc="-5" dirty="0"/>
                  <a:t>s</a:t>
                </a:r>
                <a:r>
                  <a:rPr lang="en-US" spc="35" dirty="0"/>
                  <a:t> </a:t>
                </a:r>
                <a:r>
                  <a:rPr lang="en-US" spc="-5" dirty="0"/>
                  <a:t>a</a:t>
                </a:r>
                <a:r>
                  <a:rPr lang="en-US" spc="30" dirty="0"/>
                  <a:t> </a:t>
                </a:r>
                <a:r>
                  <a:rPr lang="en-US" spc="-10" dirty="0"/>
                  <a:t>verticall</a:t>
                </a:r>
                <a:r>
                  <a:rPr lang="en-US" spc="-5" dirty="0"/>
                  <a:t>y</a:t>
                </a:r>
                <a:r>
                  <a:rPr lang="en-US" spc="30" dirty="0"/>
                  <a:t> </a:t>
                </a:r>
                <a:r>
                  <a:rPr lang="en-US" spc="-10" dirty="0"/>
                  <a:t>simpl</a:t>
                </a:r>
                <a:r>
                  <a:rPr lang="en-US" spc="-5" dirty="0"/>
                  <a:t>e</a:t>
                </a:r>
                <a:r>
                  <a:rPr lang="en-US" spc="30" dirty="0"/>
                  <a:t> </a:t>
                </a:r>
                <a:r>
                  <a:rPr lang="en-US" spc="-10" dirty="0"/>
                  <a:t>regio</a:t>
                </a:r>
                <a:r>
                  <a:rPr lang="en-US" spc="-5" dirty="0"/>
                  <a:t>n</a:t>
                </a:r>
                <a:r>
                  <a:rPr lang="en-US" spc="30" dirty="0"/>
                  <a:t> </a:t>
                </a:r>
                <a:r>
                  <a:rPr lang="en-US" spc="-10" dirty="0"/>
                  <a:t>betwee</a:t>
                </a:r>
                <a:r>
                  <a:rPr lang="en-US" spc="-5" dirty="0"/>
                  <a:t>n</a:t>
                </a:r>
                <a:r>
                  <a:rPr lang="en-US" spc="35" dirty="0"/>
                  <a:t> </a:t>
                </a:r>
                <a:r>
                  <a:rPr lang="en-US" spc="-10" dirty="0"/>
                  <a:t>th</a:t>
                </a:r>
                <a:r>
                  <a:rPr lang="en-US" spc="-5" dirty="0"/>
                  <a:t>e</a:t>
                </a:r>
                <a:r>
                  <a:rPr lang="en-US" spc="30" dirty="0"/>
                  <a:t> </a:t>
                </a:r>
                <a:r>
                  <a:rPr lang="en-US" spc="-10" dirty="0"/>
                  <a:t>graph</a:t>
                </a:r>
                <a:r>
                  <a:rPr lang="en-US" spc="-5" dirty="0"/>
                  <a:t>s</a:t>
                </a:r>
                <a:r>
                  <a:rPr lang="en-US" spc="35" dirty="0"/>
                  <a:t> </a:t>
                </a:r>
                <a:r>
                  <a:rPr lang="en-US" spc="-10" dirty="0"/>
                  <a:t>of tw</a:t>
                </a:r>
                <a:r>
                  <a:rPr lang="en-US" spc="-5" dirty="0"/>
                  <a:t>o f</a:t>
                </a:r>
                <a:r>
                  <a:rPr lang="en-US" spc="-10" dirty="0"/>
                  <a:t>unction</a:t>
                </a:r>
                <a:r>
                  <a:rPr lang="en-US" spc="-5" dirty="0"/>
                  <a:t>s</a:t>
                </a:r>
                <a:r>
                  <a:rPr lang="en-US" dirty="0"/>
                  <a:t> </a:t>
                </a:r>
                <a:r>
                  <a:rPr lang="en-US" spc="-35" dirty="0"/>
                  <a:t> </a:t>
                </a:r>
                <a:r>
                  <a:rPr lang="en-US" i="1" spc="25" dirty="0"/>
                  <a:t>f</a:t>
                </a:r>
                <a:r>
                  <a:rPr lang="en-US" baseline="-25000" dirty="0"/>
                  <a:t>1</a:t>
                </a:r>
                <a:r>
                  <a:rPr lang="en-US" baseline="-11111" dirty="0"/>
                  <a:t> </a:t>
                </a:r>
                <a:r>
                  <a:rPr lang="en-US" spc="-120" baseline="-11111" dirty="0"/>
                  <a:t> </a:t>
                </a:r>
                <a:r>
                  <a:rPr lang="en-US" spc="-10" dirty="0"/>
                  <a:t>an</a:t>
                </a:r>
                <a:r>
                  <a:rPr lang="en-US" spc="-5" dirty="0"/>
                  <a:t>d</a:t>
                </a:r>
                <a:r>
                  <a:rPr lang="en-US" dirty="0"/>
                  <a:t> </a:t>
                </a:r>
                <a:r>
                  <a:rPr lang="en-US" spc="-35" dirty="0"/>
                  <a:t> </a:t>
                </a:r>
                <a:r>
                  <a:rPr lang="en-US" i="1" spc="25" dirty="0"/>
                  <a:t>f</a:t>
                </a:r>
                <a:r>
                  <a:rPr lang="en-US" baseline="-25000" dirty="0"/>
                  <a:t>2</a:t>
                </a:r>
                <a:r>
                  <a:rPr lang="en-US" baseline="-11111" dirty="0"/>
                  <a:t> </a:t>
                </a:r>
                <a:r>
                  <a:rPr lang="en-US" spc="-120" baseline="-11111" dirty="0"/>
                  <a:t> </a:t>
                </a:r>
                <a:r>
                  <a:rPr lang="en-US" spc="-10" dirty="0"/>
                  <a:t>ove</a:t>
                </a:r>
                <a:r>
                  <a:rPr lang="en-US" spc="-5" dirty="0"/>
                  <a:t>r</a:t>
                </a:r>
                <a:r>
                  <a:rPr lang="en-US" dirty="0"/>
                  <a:t> </a:t>
                </a:r>
                <a:r>
                  <a:rPr lang="en-US" spc="-10" dirty="0"/>
                  <a:t>[</a:t>
                </a:r>
                <a:r>
                  <a:rPr lang="en-US" i="1" spc="35" dirty="0"/>
                  <a:t>a</a:t>
                </a:r>
                <a:r>
                  <a:rPr lang="en-US" spc="-5" dirty="0"/>
                  <a:t>,</a:t>
                </a:r>
                <a:r>
                  <a:rPr lang="en-US" spc="-85" dirty="0"/>
                  <a:t> </a:t>
                </a:r>
                <a:r>
                  <a:rPr lang="en-US" i="1" spc="5" dirty="0"/>
                  <a:t>b</a:t>
                </a:r>
                <a:r>
                  <a:rPr lang="en-US" spc="-5" dirty="0"/>
                  <a:t>], </a:t>
                </a:r>
                <a:r>
                  <a:rPr lang="en-US" spc="-10" dirty="0"/>
                  <a:t>wher</a:t>
                </a:r>
                <a:r>
                  <a:rPr lang="en-US" spc="-5" dirty="0"/>
                  <a:t>e</a:t>
                </a:r>
                <a:r>
                  <a:rPr lang="en-US" dirty="0"/>
                  <a:t> </a:t>
                </a:r>
                <a:r>
                  <a:rPr lang="en-US" spc="-35" dirty="0"/>
                  <a:t> </a:t>
                </a:r>
                <a:r>
                  <a:rPr lang="en-US" i="1" spc="25" dirty="0"/>
                  <a:t>f</a:t>
                </a:r>
                <a:r>
                  <a:rPr lang="en-US" spc="67" baseline="-25000" dirty="0"/>
                  <a:t>1</a:t>
                </a:r>
                <a:r>
                  <a:rPr lang="en-US" spc="20" dirty="0"/>
                  <a:t>(</a:t>
                </a:r>
                <a:r>
                  <a:rPr lang="en-US" i="1" spc="-5" dirty="0"/>
                  <a:t>x</a:t>
                </a:r>
                <a:r>
                  <a:rPr lang="en-US" i="1" spc="-165" dirty="0"/>
                  <a:t> </a:t>
                </a:r>
                <a:r>
                  <a:rPr lang="en-US" spc="-5" dirty="0"/>
                  <a:t>)</a:t>
                </a:r>
                <a:r>
                  <a:rPr lang="en-US" spc="25" dirty="0"/>
                  <a:t> </a:t>
                </a:r>
                <a:r>
                  <a:rPr lang="en-US" spc="-50" dirty="0"/>
                  <a:t>≥</a:t>
                </a:r>
                <a:r>
                  <a:rPr lang="en-US" dirty="0"/>
                  <a:t> </a:t>
                </a:r>
                <a:r>
                  <a:rPr lang="en-US" spc="-140" dirty="0"/>
                  <a:t> </a:t>
                </a:r>
                <a:r>
                  <a:rPr lang="en-US" i="1" spc="25" dirty="0"/>
                  <a:t>f</a:t>
                </a:r>
                <a:r>
                  <a:rPr lang="en-US" spc="67" baseline="-25000" dirty="0"/>
                  <a:t>2</a:t>
                </a:r>
                <a:r>
                  <a:rPr lang="en-US" spc="20" dirty="0"/>
                  <a:t>(</a:t>
                </a:r>
                <a:r>
                  <a:rPr lang="en-US" i="1" spc="-5" dirty="0"/>
                  <a:t>x</a:t>
                </a:r>
                <a:r>
                  <a:rPr lang="en-US" i="1" spc="-165" dirty="0"/>
                  <a:t> </a:t>
                </a:r>
                <a:r>
                  <a:rPr lang="en-US" spc="-5" dirty="0"/>
                  <a:t>),</a:t>
                </a:r>
                <a:r>
                  <a:rPr lang="en-US" dirty="0"/>
                  <a:t> </a:t>
                </a:r>
                <a:r>
                  <a:rPr lang="en-US" spc="-5" dirty="0"/>
                  <a:t> t</a:t>
                </a:r>
                <a:r>
                  <a:rPr lang="en-US" spc="-10" dirty="0"/>
                  <a:t>hen</a:t>
                </a:r>
              </a:p>
              <a:p>
                <a:pPr marL="0" marR="5080" indent="0" algn="just">
                  <a:lnSpc>
                    <a:spcPct val="100000"/>
                  </a:lnSpc>
                  <a:buNone/>
                </a:pPr>
                <a:endParaRPr lang="en-US" sz="1100" dirty="0"/>
              </a:p>
              <a:p>
                <a:pPr marL="0" marR="5080" indent="0" algn="just">
                  <a:lnSpc>
                    <a:spcPct val="100000"/>
                  </a:lnSpc>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𝑦</m:t>
                        </m:r>
                      </m:sub>
                    </m:sSub>
                    <m:r>
                      <a:rPr lang="en-US" i="1">
                        <a:latin typeface="Cambria Math" panose="02040503050406030204" pitchFamily="18" charset="0"/>
                      </a:rPr>
                      <m:t>=</m:t>
                    </m:r>
                    <m:r>
                      <m:rPr>
                        <m:sty m:val="p"/>
                      </m:rPr>
                      <a:rPr lang="el-GR" i="1" spc="-5" dirty="0" smtClean="0">
                        <a:latin typeface="Cambria Math" panose="02040503050406030204" pitchFamily="18" charset="0"/>
                        <a:ea typeface="Cambria Math" panose="02040503050406030204" pitchFamily="18" charset="0"/>
                      </a:rPr>
                      <m:t>δ</m:t>
                    </m:r>
                    <m:nary>
                      <m:naryPr>
                        <m:ctrlPr>
                          <a:rPr lang="en-US" i="1" spc="-5">
                            <a:latin typeface="Cambria Math" panose="02040503050406030204" pitchFamily="18" charset="0"/>
                            <a:cs typeface="Times New Roman"/>
                          </a:rPr>
                        </m:ctrlPr>
                      </m:naryPr>
                      <m:sub>
                        <m:r>
                          <m:rPr>
                            <m:brk m:alnAt="23"/>
                          </m:rPr>
                          <a:rPr lang="en-US" i="1" spc="-5">
                            <a:latin typeface="Cambria Math" panose="02040503050406030204" pitchFamily="18" charset="0"/>
                            <a:cs typeface="Times New Roman"/>
                          </a:rPr>
                          <m:t>𝑎</m:t>
                        </m:r>
                      </m:sub>
                      <m:sup>
                        <m:r>
                          <a:rPr lang="en-US" i="1" spc="-5">
                            <a:latin typeface="Cambria Math" panose="02040503050406030204" pitchFamily="18" charset="0"/>
                            <a:cs typeface="Times New Roman"/>
                          </a:rPr>
                          <m:t>𝑏</m:t>
                        </m:r>
                      </m:sup>
                      <m:e>
                        <m:r>
                          <m:rPr>
                            <m:nor/>
                          </m:rPr>
                          <a:rPr lang="en-US" i="1" spc="-5" dirty="0"/>
                          <m:t>x</m:t>
                        </m:r>
                        <m:r>
                          <m:rPr>
                            <m:nor/>
                          </m:rPr>
                          <a:rPr lang="en-US" i="1" spc="-165" dirty="0"/>
                          <m:t> </m:t>
                        </m:r>
                        <m:r>
                          <m:rPr>
                            <m:nor/>
                          </m:rPr>
                          <a:rPr lang="en-US" spc="-5" dirty="0"/>
                          <m:t>(</m:t>
                        </m:r>
                        <m:r>
                          <m:rPr>
                            <m:nor/>
                          </m:rPr>
                          <a:rPr lang="en-US" spc="-10" dirty="0"/>
                          <m:t>lengt</m:t>
                        </m:r>
                        <m:r>
                          <m:rPr>
                            <m:nor/>
                          </m:rPr>
                          <a:rPr lang="en-US" spc="-5" dirty="0"/>
                          <m:t>h</m:t>
                        </m:r>
                        <m:r>
                          <m:rPr>
                            <m:nor/>
                          </m:rPr>
                          <a:rPr lang="en-US" spc="-5" dirty="0"/>
                          <m:t> </m:t>
                        </m:r>
                        <m:r>
                          <m:rPr>
                            <m:nor/>
                          </m:rPr>
                          <a:rPr lang="en-US" spc="-10" dirty="0"/>
                          <m:t>o</m:t>
                        </m:r>
                        <m:r>
                          <m:rPr>
                            <m:nor/>
                          </m:rPr>
                          <a:rPr lang="en-US" spc="-5" dirty="0"/>
                          <m:t>f</m:t>
                        </m:r>
                        <m:r>
                          <m:rPr>
                            <m:nor/>
                          </m:rPr>
                          <a:rPr lang="en-US" spc="-5" dirty="0"/>
                          <m:t> </m:t>
                        </m:r>
                        <m:r>
                          <m:rPr>
                            <m:nor/>
                          </m:rPr>
                          <a:rPr lang="en-US" spc="-10" dirty="0"/>
                          <m:t>vertica</m:t>
                        </m:r>
                        <m:r>
                          <m:rPr>
                            <m:nor/>
                          </m:rPr>
                          <a:rPr lang="en-US" spc="-5" dirty="0"/>
                          <m:t>l</m:t>
                        </m:r>
                        <m:r>
                          <m:rPr>
                            <m:nor/>
                          </m:rPr>
                          <a:rPr lang="en-US" dirty="0"/>
                          <m:t> </m:t>
                        </m:r>
                        <m:r>
                          <m:rPr>
                            <m:nor/>
                          </m:rPr>
                          <a:rPr lang="en-US" spc="-10" dirty="0"/>
                          <m:t>cu</m:t>
                        </m:r>
                        <m:r>
                          <m:rPr>
                            <m:nor/>
                          </m:rPr>
                          <a:rPr lang="en-US" spc="-5" dirty="0"/>
                          <m:t>t</m:t>
                        </m:r>
                        <m:r>
                          <m:rPr>
                            <m:nor/>
                          </m:rPr>
                          <a:rPr lang="en-US" spc="-5" dirty="0"/>
                          <m:t>)</m:t>
                        </m:r>
                        <m:r>
                          <a:rPr lang="en-US" i="1" spc="-5">
                            <a:latin typeface="Cambria Math" panose="02040503050406030204" pitchFamily="18" charset="0"/>
                            <a:cs typeface="Times New Roman"/>
                          </a:rPr>
                          <m:t>𝑑𝑥</m:t>
                        </m:r>
                      </m:e>
                    </m:nary>
                    <m:r>
                      <a:rPr lang="en-US" i="1">
                        <a:latin typeface="Cambria Math" panose="02040503050406030204" pitchFamily="18" charset="0"/>
                      </a:rPr>
                      <m:t>=</m:t>
                    </m:r>
                    <m:r>
                      <m:rPr>
                        <m:sty m:val="p"/>
                      </m:rPr>
                      <a:rPr lang="el-GR" i="1" spc="-5" dirty="0" smtClean="0">
                        <a:latin typeface="Cambria Math" panose="02040503050406030204" pitchFamily="18" charset="0"/>
                        <a:ea typeface="Cambria Math" panose="02040503050406030204" pitchFamily="18" charset="0"/>
                      </a:rPr>
                      <m:t>δ</m:t>
                    </m:r>
                    <m:nary>
                      <m:naryPr>
                        <m:ctrlPr>
                          <a:rPr lang="en-US" i="1" spc="-5">
                            <a:latin typeface="Cambria Math" panose="02040503050406030204" pitchFamily="18" charset="0"/>
                            <a:cs typeface="Times New Roman"/>
                          </a:rPr>
                        </m:ctrlPr>
                      </m:naryPr>
                      <m:sub>
                        <m:r>
                          <m:rPr>
                            <m:brk m:alnAt="23"/>
                          </m:rPr>
                          <a:rPr lang="en-US" i="1" spc="-5">
                            <a:latin typeface="Cambria Math" panose="02040503050406030204" pitchFamily="18" charset="0"/>
                            <a:cs typeface="Times New Roman"/>
                          </a:rPr>
                          <m:t>𝑎</m:t>
                        </m:r>
                      </m:sub>
                      <m:sup>
                        <m:r>
                          <a:rPr lang="en-US" i="1" spc="-5">
                            <a:latin typeface="Cambria Math" panose="02040503050406030204" pitchFamily="18" charset="0"/>
                            <a:cs typeface="Times New Roman"/>
                          </a:rPr>
                          <m:t>𝑏</m:t>
                        </m:r>
                      </m:sup>
                      <m:e>
                        <m:r>
                          <a:rPr lang="en-US" i="1" spc="-5">
                            <a:latin typeface="Cambria Math" panose="02040503050406030204" pitchFamily="18" charset="0"/>
                            <a:cs typeface="Times New Roman"/>
                          </a:rPr>
                          <m:t>𝑥</m:t>
                        </m:r>
                        <m:r>
                          <a:rPr lang="en-US" b="0" i="1" spc="-5" smtClean="0">
                            <a:latin typeface="Cambria Math" panose="02040503050406030204" pitchFamily="18" charset="0"/>
                            <a:cs typeface="Times New Roman"/>
                          </a:rPr>
                          <m:t>(</m:t>
                        </m:r>
                        <m:sSub>
                          <m:sSubPr>
                            <m:ctrlPr>
                              <a:rPr lang="en-US" b="0" i="1" spc="-5" smtClean="0">
                                <a:latin typeface="Cambria Math" panose="02040503050406030204" pitchFamily="18" charset="0"/>
                                <a:cs typeface="Times New Roman"/>
                              </a:rPr>
                            </m:ctrlPr>
                          </m:sSubPr>
                          <m:e>
                            <m:r>
                              <a:rPr lang="en-US" b="0" i="1" spc="-5" smtClean="0">
                                <a:latin typeface="Cambria Math" panose="02040503050406030204" pitchFamily="18" charset="0"/>
                                <a:cs typeface="Times New Roman"/>
                              </a:rPr>
                              <m:t>𝑓</m:t>
                            </m:r>
                          </m:e>
                          <m:sub>
                            <m:r>
                              <a:rPr lang="en-US" b="0" i="1" spc="-5" smtClean="0">
                                <a:latin typeface="Cambria Math" panose="02040503050406030204" pitchFamily="18" charset="0"/>
                                <a:cs typeface="Times New Roman"/>
                              </a:rPr>
                              <m:t>1</m:t>
                            </m:r>
                          </m:sub>
                        </m:sSub>
                        <m:d>
                          <m:dPr>
                            <m:ctrlPr>
                              <a:rPr lang="en-US" i="1" spc="-5">
                                <a:latin typeface="Cambria Math" panose="02040503050406030204" pitchFamily="18" charset="0"/>
                                <a:cs typeface="Times New Roman"/>
                              </a:rPr>
                            </m:ctrlPr>
                          </m:dPr>
                          <m:e>
                            <m:r>
                              <a:rPr lang="en-US" i="1" spc="-5">
                                <a:latin typeface="Cambria Math" panose="02040503050406030204" pitchFamily="18" charset="0"/>
                                <a:cs typeface="Times New Roman"/>
                              </a:rPr>
                              <m:t>𝑥</m:t>
                            </m:r>
                          </m:e>
                        </m:d>
                        <m:r>
                          <a:rPr lang="en-US" b="0" i="1" spc="-5" smtClean="0">
                            <a:latin typeface="Cambria Math" panose="02040503050406030204" pitchFamily="18" charset="0"/>
                            <a:cs typeface="Times New Roman"/>
                          </a:rPr>
                          <m:t>−</m:t>
                        </m:r>
                        <m:sSub>
                          <m:sSubPr>
                            <m:ctrlPr>
                              <a:rPr lang="en-US" b="0" i="1" spc="-5" smtClean="0">
                                <a:latin typeface="Cambria Math" panose="02040503050406030204" pitchFamily="18" charset="0"/>
                                <a:cs typeface="Times New Roman"/>
                              </a:rPr>
                            </m:ctrlPr>
                          </m:sSubPr>
                          <m:e>
                            <m:r>
                              <a:rPr lang="en-US" b="0" i="1" spc="-5" smtClean="0">
                                <a:latin typeface="Cambria Math" panose="02040503050406030204" pitchFamily="18" charset="0"/>
                                <a:cs typeface="Times New Roman"/>
                              </a:rPr>
                              <m:t>𝑓</m:t>
                            </m:r>
                          </m:e>
                          <m:sub>
                            <m:r>
                              <a:rPr lang="en-US" b="0" i="1" spc="-5" smtClean="0">
                                <a:latin typeface="Cambria Math" panose="02040503050406030204" pitchFamily="18" charset="0"/>
                                <a:cs typeface="Times New Roman"/>
                              </a:rPr>
                              <m:t>2</m:t>
                            </m:r>
                          </m:sub>
                        </m:sSub>
                        <m:d>
                          <m:dPr>
                            <m:ctrlPr>
                              <a:rPr lang="en-US" b="0" i="1" spc="-5" smtClean="0">
                                <a:latin typeface="Cambria Math" panose="02040503050406030204" pitchFamily="18" charset="0"/>
                                <a:cs typeface="Times New Roman"/>
                              </a:rPr>
                            </m:ctrlPr>
                          </m:dPr>
                          <m:e>
                            <m:r>
                              <a:rPr lang="en-US" b="0" i="1" spc="-5" smtClean="0">
                                <a:latin typeface="Cambria Math" panose="02040503050406030204" pitchFamily="18" charset="0"/>
                                <a:cs typeface="Times New Roman"/>
                              </a:rPr>
                              <m:t>𝑥</m:t>
                            </m:r>
                          </m:e>
                        </m:d>
                        <m:r>
                          <a:rPr lang="en-US" b="0" i="1" spc="-5" smtClean="0">
                            <a:latin typeface="Cambria Math" panose="02040503050406030204" pitchFamily="18" charset="0"/>
                            <a:cs typeface="Times New Roman"/>
                          </a:rPr>
                          <m:t>)</m:t>
                        </m:r>
                        <m:r>
                          <a:rPr lang="en-US" i="1" spc="-5">
                            <a:latin typeface="Cambria Math" panose="02040503050406030204" pitchFamily="18" charset="0"/>
                            <a:cs typeface="Times New Roman"/>
                          </a:rPr>
                          <m:t>𝑑𝑥</m:t>
                        </m:r>
                      </m:e>
                    </m:nary>
                  </m:oMath>
                </a14:m>
                <a:r>
                  <a:rPr lang="en-US" dirty="0">
                    <a:solidFill>
                      <a:schemeClr val="tx1"/>
                    </a:solidFill>
                  </a:rPr>
                  <a:t> (1) </a:t>
                </a:r>
              </a:p>
              <a:p>
                <a:pPr marL="0" marR="5080" indent="0" algn="just">
                  <a:lnSpc>
                    <a:spcPct val="100000"/>
                  </a:lnSpc>
                  <a:buNone/>
                </a:pPr>
                <a:endParaRPr lang="en-US" sz="1100" dirty="0">
                  <a:solidFill>
                    <a:schemeClr val="tx1"/>
                  </a:solidFill>
                </a:endParaRPr>
              </a:p>
              <a:p>
                <a:pPr marL="0" indent="0">
                  <a:lnSpc>
                    <a:spcPct val="100000"/>
                  </a:lnSpc>
                  <a:buNone/>
                </a:pPr>
                <a:r>
                  <a:rPr lang="en-US" spc="-10" dirty="0"/>
                  <a:t>Thin</a:t>
                </a:r>
                <a:r>
                  <a:rPr lang="en-US" spc="-5" dirty="0"/>
                  <a:t>k</a:t>
                </a:r>
                <a:r>
                  <a:rPr lang="en-US" spc="65" dirty="0"/>
                  <a:t> </a:t>
                </a:r>
                <a:r>
                  <a:rPr lang="en-US" spc="-10" dirty="0"/>
                  <a:t>o</a:t>
                </a:r>
                <a:r>
                  <a:rPr lang="en-US" spc="-5" dirty="0"/>
                  <a:t>f</a:t>
                </a:r>
                <a:r>
                  <a:rPr lang="en-US" spc="60" dirty="0"/>
                  <a:t> </a:t>
                </a:r>
                <a:r>
                  <a:rPr lang="en-US" spc="-5" dirty="0"/>
                  <a:t>t</a:t>
                </a:r>
                <a:r>
                  <a:rPr lang="en-US" spc="-10" dirty="0"/>
                  <a:t>h</a:t>
                </a:r>
                <a:r>
                  <a:rPr lang="en-US" spc="-5" dirty="0"/>
                  <a:t>e</a:t>
                </a:r>
                <a:r>
                  <a:rPr lang="en-US" spc="60" dirty="0"/>
                  <a:t> </a:t>
                </a:r>
                <a:r>
                  <a:rPr lang="en-US" spc="-10" dirty="0"/>
                  <a:t>lamin</a:t>
                </a:r>
                <a:r>
                  <a:rPr lang="en-US" spc="-5" dirty="0"/>
                  <a:t>a</a:t>
                </a:r>
                <a:r>
                  <a:rPr lang="en-US" spc="65" dirty="0"/>
                  <a:t> </a:t>
                </a:r>
                <a:r>
                  <a:rPr lang="en-US" spc="-10" dirty="0"/>
                  <a:t>a</a:t>
                </a:r>
                <a:r>
                  <a:rPr lang="en-US" spc="-5" dirty="0"/>
                  <a:t>s</a:t>
                </a:r>
                <a:r>
                  <a:rPr lang="en-US" spc="60" dirty="0"/>
                  <a:t> </a:t>
                </a:r>
                <a:r>
                  <a:rPr lang="en-US" spc="-15" dirty="0"/>
                  <a:t>mad</a:t>
                </a:r>
                <a:r>
                  <a:rPr lang="en-US" spc="-5" dirty="0"/>
                  <a:t>e</a:t>
                </a:r>
                <a:r>
                  <a:rPr lang="en-US" spc="65" dirty="0"/>
                  <a:t> </a:t>
                </a:r>
                <a:r>
                  <a:rPr lang="en-US" spc="-10" dirty="0"/>
                  <a:t>u</a:t>
                </a:r>
                <a:r>
                  <a:rPr lang="en-US" spc="-5" dirty="0"/>
                  <a:t>p</a:t>
                </a:r>
                <a:r>
                  <a:rPr lang="en-US" spc="60" dirty="0"/>
                  <a:t> </a:t>
                </a:r>
                <a:r>
                  <a:rPr lang="en-US" spc="-10" dirty="0"/>
                  <a:t>o</a:t>
                </a:r>
                <a:r>
                  <a:rPr lang="en-US" spc="-5" dirty="0"/>
                  <a:t>f</a:t>
                </a:r>
                <a:r>
                  <a:rPr lang="en-US" spc="65" dirty="0"/>
                  <a:t> </a:t>
                </a:r>
                <a:r>
                  <a:rPr lang="en-US" spc="-10" dirty="0"/>
                  <a:t>vertica</a:t>
                </a:r>
                <a:r>
                  <a:rPr lang="en-US" spc="-5" dirty="0"/>
                  <a:t>l</a:t>
                </a:r>
                <a:r>
                  <a:rPr lang="en-US" spc="65" dirty="0"/>
                  <a:t> </a:t>
                </a:r>
                <a:r>
                  <a:rPr lang="en-US" spc="-10" dirty="0"/>
                  <a:t>strip</a:t>
                </a:r>
                <a:r>
                  <a:rPr lang="en-US" spc="-5" dirty="0"/>
                  <a:t>s</a:t>
                </a:r>
                <a:r>
                  <a:rPr lang="en-US" spc="60" dirty="0"/>
                  <a:t> </a:t>
                </a:r>
                <a:r>
                  <a:rPr lang="en-US" spc="-10" dirty="0"/>
                  <a:t>o</a:t>
                </a:r>
                <a:r>
                  <a:rPr lang="en-US" spc="-5" dirty="0"/>
                  <a:t>f</a:t>
                </a:r>
                <a:r>
                  <a:rPr lang="en-US" spc="65" dirty="0"/>
                  <a:t> </a:t>
                </a:r>
                <a:r>
                  <a:rPr lang="en-US" spc="-10" dirty="0"/>
                  <a:t>lengt</a:t>
                </a:r>
                <a:r>
                  <a:rPr lang="en-US" spc="-5" dirty="0"/>
                  <a:t>h</a:t>
                </a:r>
                <a:r>
                  <a:rPr lang="en-US" dirty="0"/>
                  <a:t> </a:t>
                </a:r>
                <a:r>
                  <a:rPr lang="en-US" spc="30" dirty="0"/>
                  <a:t> </a:t>
                </a:r>
              </a:p>
              <a:p>
                <a:pPr marL="0" indent="0">
                  <a:lnSpc>
                    <a:spcPct val="100000"/>
                  </a:lnSpc>
                  <a:buNone/>
                </a:pPr>
                <a:r>
                  <a:rPr lang="en-US" i="1" spc="25" dirty="0"/>
                  <a:t>f</a:t>
                </a:r>
                <a:r>
                  <a:rPr lang="en-US" spc="67" baseline="-25000" dirty="0"/>
                  <a:t>1</a:t>
                </a:r>
                <a:r>
                  <a:rPr lang="en-US" spc="20" dirty="0"/>
                  <a:t>(</a:t>
                </a:r>
                <a:r>
                  <a:rPr lang="en-US" i="1" spc="-5" dirty="0"/>
                  <a:t>x</a:t>
                </a:r>
                <a:r>
                  <a:rPr lang="en-US" spc="-5" dirty="0"/>
                  <a:t>)</a:t>
                </a:r>
                <a:r>
                  <a:rPr lang="en-US" spc="-30" dirty="0"/>
                  <a:t> </a:t>
                </a:r>
                <a:r>
                  <a:rPr lang="en-US" spc="-185" dirty="0"/>
                  <a:t>−</a:t>
                </a:r>
                <a:r>
                  <a:rPr lang="en-US" spc="120" dirty="0"/>
                  <a:t> </a:t>
                </a:r>
                <a:r>
                  <a:rPr lang="en-US" i="1" spc="25" dirty="0"/>
                  <a:t>f</a:t>
                </a:r>
                <a:r>
                  <a:rPr lang="en-US" spc="75" baseline="-25000" dirty="0"/>
                  <a:t>2</a:t>
                </a:r>
                <a:r>
                  <a:rPr lang="en-US" spc="20" dirty="0"/>
                  <a:t>(</a:t>
                </a:r>
                <a:r>
                  <a:rPr lang="en-US" i="1" spc="-5" dirty="0"/>
                  <a:t>x</a:t>
                </a:r>
                <a:r>
                  <a:rPr lang="en-US" spc="-5" dirty="0"/>
                  <a:t>)</a:t>
                </a:r>
                <a:r>
                  <a:rPr lang="en-US" spc="60" dirty="0"/>
                  <a:t> </a:t>
                </a:r>
                <a:r>
                  <a:rPr lang="en-US" spc="-10" dirty="0"/>
                  <a:t>a</a:t>
                </a:r>
                <a:r>
                  <a:rPr lang="en-US" spc="-5" dirty="0"/>
                  <a:t>t</a:t>
                </a:r>
                <a:r>
                  <a:rPr lang="en-US" spc="65" dirty="0"/>
                  <a:t> </a:t>
                </a:r>
                <a:r>
                  <a:rPr lang="en-US" spc="-10" dirty="0"/>
                  <a:t>distanc</a:t>
                </a:r>
                <a:r>
                  <a:rPr lang="en-US" spc="-5" dirty="0"/>
                  <a:t>e</a:t>
                </a:r>
                <a:r>
                  <a:rPr lang="en-US" spc="90" dirty="0"/>
                  <a:t> </a:t>
                </a:r>
                <a:r>
                  <a:rPr lang="en-US" i="1" spc="-5" dirty="0"/>
                  <a:t>x </a:t>
                </a:r>
                <a:r>
                  <a:rPr lang="en-US" spc="-5" dirty="0"/>
                  <a:t>from the</a:t>
                </a:r>
                <a:r>
                  <a:rPr lang="en-US" spc="60" dirty="0"/>
                  <a:t> </a:t>
                </a:r>
                <a:r>
                  <a:rPr lang="en-US" i="1" spc="45" dirty="0"/>
                  <a:t>y</a:t>
                </a:r>
                <a:r>
                  <a:rPr lang="en-US" spc="-5" dirty="0"/>
                  <a:t>-axis (Figure </a:t>
                </a:r>
                <a:r>
                  <a:rPr lang="en-US" spc="-10" dirty="0"/>
                  <a:t>9</a:t>
                </a:r>
                <a:r>
                  <a:rPr lang="en-US" spc="-5" dirty="0"/>
                  <a:t>).</a:t>
                </a:r>
                <a:endParaRPr lang="en-US" dirty="0"/>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r="-677"/>
                </a:stretch>
              </a:blipFill>
            </p:spPr>
            <p:txBody>
              <a:bodyPr/>
              <a:lstStyle/>
              <a:p>
                <a:r>
                  <a:rPr lang="en-US">
                    <a:noFill/>
                  </a:rPr>
                  <a:t> </a:t>
                </a:r>
              </a:p>
            </p:txBody>
          </p:sp>
        </mc:Fallback>
      </mc:AlternateContent>
      <p:pic>
        <p:nvPicPr>
          <p:cNvPr id="6" name="Picture 2" descr="A graph shows a lamina occupying a vertically simple region between the graphs of two functions, y equals f subscript 1 of x and y equals f subscript 2 of x over the closed interval a, b. The x axis has points a, x, and b labeled. The y axis is not scaled. In quadrant 1, the curve of y equals f subscript 1 of x begins at x equals a, has positive slope to a maximum at x equals x, then descends to an end at x equals b. The curve of y equals f subscript 2 of x is lower than the curve of y equals f subscript 1 of x throughout the length of the curve. The curve begins at x equals a, has a negative slope to a minimum then increases and ends at x equals b. The region between the curves from x equals a to x equals b is shaded. At x equals x a vertical strip is between the two curves. The width of the strip is labeled delta x and the distance from the upper curve to the lower curve is labeled f subscript 1 of x minus f subscript 2 of x."/>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740917" y="3657599"/>
            <a:ext cx="3233525" cy="2740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5280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8.4  Center of </a:t>
            </a:r>
            <a:r>
              <a:rPr lang="en-US" sz="3100" dirty="0"/>
              <a:t>Mass </a:t>
            </a:r>
            <a:r>
              <a:rPr lang="en-US" sz="3100" dirty="0" smtClean="0"/>
              <a:t>(11 </a:t>
            </a:r>
            <a:r>
              <a:rPr lang="en-US" sz="3100" dirty="0"/>
              <a:t>of 27)</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10" dirty="0">
                    <a:solidFill>
                      <a:schemeClr val="tx1"/>
                    </a:solidFill>
                  </a:rPr>
                  <a:t>I</a:t>
                </a:r>
                <a:r>
                  <a:rPr lang="en-US" spc="-5" dirty="0">
                    <a:solidFill>
                      <a:schemeClr val="tx1"/>
                    </a:solidFill>
                  </a:rPr>
                  <a:t>n</a:t>
                </a:r>
                <a:r>
                  <a:rPr lang="en-US" dirty="0">
                    <a:solidFill>
                      <a:schemeClr val="tx1"/>
                    </a:solidFill>
                  </a:rPr>
                  <a:t> </a:t>
                </a:r>
                <a:r>
                  <a:rPr lang="en-US" spc="-114" dirty="0">
                    <a:solidFill>
                      <a:schemeClr val="tx1"/>
                    </a:solidFill>
                  </a:rPr>
                  <a:t> </a:t>
                </a:r>
                <a:r>
                  <a:rPr lang="en-US" spc="-5" dirty="0">
                    <a:solidFill>
                      <a:schemeClr val="tx1"/>
                    </a:solidFill>
                  </a:rPr>
                  <a:t>a</a:t>
                </a:r>
                <a:r>
                  <a:rPr lang="en-US" dirty="0">
                    <a:solidFill>
                      <a:schemeClr val="tx1"/>
                    </a:solidFill>
                  </a:rPr>
                  <a:t> </a:t>
                </a:r>
                <a:r>
                  <a:rPr lang="en-US" spc="-114" dirty="0">
                    <a:solidFill>
                      <a:schemeClr val="tx1"/>
                    </a:solidFill>
                  </a:rPr>
                  <a:t> </a:t>
                </a:r>
                <a:r>
                  <a:rPr lang="en-US" spc="-5" dirty="0">
                    <a:solidFill>
                      <a:schemeClr val="tx1"/>
                    </a:solidFill>
                  </a:rPr>
                  <a:t>s</a:t>
                </a:r>
                <a:r>
                  <a:rPr lang="en-US" spc="-10" dirty="0">
                    <a:solidFill>
                      <a:schemeClr val="tx1"/>
                    </a:solidFill>
                  </a:rPr>
                  <a:t>imila</a:t>
                </a:r>
                <a:r>
                  <a:rPr lang="en-US" spc="-5" dirty="0">
                    <a:solidFill>
                      <a:schemeClr val="tx1"/>
                    </a:solidFill>
                  </a:rPr>
                  <a:t>r</a:t>
                </a:r>
                <a:r>
                  <a:rPr lang="en-US" dirty="0">
                    <a:solidFill>
                      <a:schemeClr val="tx1"/>
                    </a:solidFill>
                  </a:rPr>
                  <a:t> </a:t>
                </a:r>
                <a:r>
                  <a:rPr lang="en-US" spc="-114" dirty="0">
                    <a:solidFill>
                      <a:schemeClr val="tx1"/>
                    </a:solidFill>
                  </a:rPr>
                  <a:t> </a:t>
                </a:r>
                <a:r>
                  <a:rPr lang="en-US" spc="-10" dirty="0">
                    <a:solidFill>
                      <a:schemeClr val="tx1"/>
                    </a:solidFill>
                  </a:rPr>
                  <a:t>manner</a:t>
                </a:r>
                <a:r>
                  <a:rPr lang="en-US" spc="-5" dirty="0">
                    <a:solidFill>
                      <a:schemeClr val="tx1"/>
                    </a:solidFill>
                  </a:rPr>
                  <a:t>,</a:t>
                </a:r>
                <a:r>
                  <a:rPr lang="en-US" dirty="0">
                    <a:solidFill>
                      <a:schemeClr val="tx1"/>
                    </a:solidFill>
                  </a:rPr>
                  <a:t> </a:t>
                </a:r>
                <a:r>
                  <a:rPr lang="en-US" spc="-110" dirty="0">
                    <a:solidFill>
                      <a:schemeClr val="tx1"/>
                    </a:solidFill>
                  </a:rPr>
                  <a:t> </a:t>
                </a:r>
                <a:r>
                  <a:rPr lang="en-US" spc="-15" dirty="0">
                    <a:solidFill>
                      <a:schemeClr val="tx1"/>
                    </a:solidFill>
                  </a:rPr>
                  <a:t>w</a:t>
                </a:r>
                <a:r>
                  <a:rPr lang="en-US" spc="-5" dirty="0">
                    <a:solidFill>
                      <a:schemeClr val="tx1"/>
                    </a:solidFill>
                  </a:rPr>
                  <a:t>e</a:t>
                </a:r>
                <a:r>
                  <a:rPr lang="en-US" dirty="0">
                    <a:solidFill>
                      <a:schemeClr val="tx1"/>
                    </a:solidFill>
                  </a:rPr>
                  <a:t> </a:t>
                </a:r>
                <a:r>
                  <a:rPr lang="en-US" spc="-114" dirty="0">
                    <a:solidFill>
                      <a:schemeClr val="tx1"/>
                    </a:solidFill>
                  </a:rPr>
                  <a:t> </a:t>
                </a:r>
                <a:r>
                  <a:rPr lang="en-US" spc="-10" dirty="0">
                    <a:solidFill>
                      <a:schemeClr val="tx1"/>
                    </a:solidFill>
                  </a:rPr>
                  <a:t>ca</a:t>
                </a:r>
                <a:r>
                  <a:rPr lang="en-US" spc="-5" dirty="0">
                    <a:solidFill>
                      <a:schemeClr val="tx1"/>
                    </a:solidFill>
                  </a:rPr>
                  <a:t>n</a:t>
                </a:r>
                <a:r>
                  <a:rPr lang="en-US" dirty="0">
                    <a:solidFill>
                      <a:schemeClr val="tx1"/>
                    </a:solidFill>
                  </a:rPr>
                  <a:t> </a:t>
                </a:r>
                <a:r>
                  <a:rPr lang="en-US" spc="-114" dirty="0">
                    <a:solidFill>
                      <a:schemeClr val="tx1"/>
                    </a:solidFill>
                  </a:rPr>
                  <a:t> </a:t>
                </a:r>
                <a:r>
                  <a:rPr lang="en-US" spc="-10" dirty="0">
                    <a:solidFill>
                      <a:schemeClr val="tx1"/>
                    </a:solidFill>
                  </a:rPr>
                  <a:t>comput</a:t>
                </a:r>
                <a:r>
                  <a:rPr lang="en-US" spc="-5" dirty="0">
                    <a:solidFill>
                      <a:schemeClr val="tx1"/>
                    </a:solidFill>
                  </a:rPr>
                  <a:t>e</a:t>
                </a:r>
                <a:r>
                  <a:rPr lang="en-US" dirty="0">
                    <a:solidFill>
                      <a:schemeClr val="tx1"/>
                    </a:solidFill>
                  </a:rPr>
                  <a:t> </a:t>
                </a:r>
                <a:r>
                  <a:rPr lang="en-US" spc="-11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dirty="0">
                    <a:solidFill>
                      <a:schemeClr val="tx1"/>
                    </a:solidFill>
                  </a:rPr>
                  <a:t> </a:t>
                </a:r>
                <a:r>
                  <a:rPr lang="en-US" spc="-85" dirty="0">
                    <a:solidFill>
                      <a:schemeClr val="tx1"/>
                    </a:solidFill>
                  </a:rPr>
                  <a:t> </a:t>
                </a:r>
                <a:r>
                  <a:rPr lang="en-US" i="1" spc="-5" dirty="0">
                    <a:solidFill>
                      <a:schemeClr val="tx1"/>
                    </a:solidFill>
                  </a:rPr>
                  <a:t>x</a:t>
                </a:r>
                <a:r>
                  <a:rPr lang="en-US" spc="-15" dirty="0">
                    <a:solidFill>
                      <a:schemeClr val="tx1"/>
                    </a:solidFill>
                  </a:rPr>
                  <a:t>-momen</a:t>
                </a:r>
                <a:r>
                  <a:rPr lang="en-US" spc="-5" dirty="0">
                    <a:solidFill>
                      <a:schemeClr val="tx1"/>
                    </a:solidFill>
                  </a:rPr>
                  <a:t>t</a:t>
                </a:r>
                <a:r>
                  <a:rPr lang="en-US" dirty="0">
                    <a:solidFill>
                      <a:schemeClr val="tx1"/>
                    </a:solidFill>
                  </a:rPr>
                  <a:t> </a:t>
                </a:r>
                <a:r>
                  <a:rPr lang="en-US" spc="-110" dirty="0">
                    <a:solidFill>
                      <a:schemeClr val="tx1"/>
                    </a:solidFill>
                  </a:rPr>
                  <a:t> </a:t>
                </a:r>
                <a:r>
                  <a:rPr lang="en-US" spc="-10" dirty="0">
                    <a:solidFill>
                      <a:schemeClr val="tx1"/>
                    </a:solidFill>
                  </a:rPr>
                  <a:t>b</a:t>
                </a:r>
                <a:r>
                  <a:rPr lang="en-US" spc="-5" dirty="0">
                    <a:solidFill>
                      <a:schemeClr val="tx1"/>
                    </a:solidFill>
                  </a:rPr>
                  <a:t>y</a:t>
                </a:r>
                <a:r>
                  <a:rPr lang="en-US" dirty="0">
                    <a:solidFill>
                      <a:schemeClr val="tx1"/>
                    </a:solidFill>
                  </a:rPr>
                  <a:t> </a:t>
                </a:r>
                <a:r>
                  <a:rPr lang="en-US" spc="-114" dirty="0">
                    <a:solidFill>
                      <a:schemeClr val="tx1"/>
                    </a:solidFill>
                  </a:rPr>
                  <a:t> </a:t>
                </a:r>
                <a:r>
                  <a:rPr lang="en-US" spc="-10" dirty="0">
                    <a:solidFill>
                      <a:schemeClr val="tx1"/>
                    </a:solidFill>
                  </a:rPr>
                  <a:t>dividin</a:t>
                </a:r>
                <a:r>
                  <a:rPr lang="en-US" spc="-5" dirty="0">
                    <a:solidFill>
                      <a:schemeClr val="tx1"/>
                    </a:solidFill>
                  </a:rPr>
                  <a:t>g</a:t>
                </a:r>
                <a:r>
                  <a:rPr lang="en-US" dirty="0">
                    <a:solidFill>
                      <a:schemeClr val="tx1"/>
                    </a:solidFill>
                  </a:rPr>
                  <a:t> </a:t>
                </a:r>
                <a:r>
                  <a:rPr lang="en-US" spc="-114"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114" dirty="0">
                    <a:solidFill>
                      <a:schemeClr val="tx1"/>
                    </a:solidFill>
                  </a:rPr>
                  <a:t> </a:t>
                </a:r>
                <a:r>
                  <a:rPr lang="en-US" spc="-5" dirty="0">
                    <a:solidFill>
                      <a:schemeClr val="tx1"/>
                    </a:solidFill>
                  </a:rPr>
                  <a:t>l</a:t>
                </a:r>
                <a:r>
                  <a:rPr lang="en-US" spc="-10" dirty="0">
                    <a:solidFill>
                      <a:schemeClr val="tx1"/>
                    </a:solidFill>
                  </a:rPr>
                  <a:t>amin</a:t>
                </a:r>
                <a:r>
                  <a:rPr lang="en-US" spc="-5" dirty="0">
                    <a:solidFill>
                      <a:schemeClr val="tx1"/>
                    </a:solidFill>
                  </a:rPr>
                  <a:t>a</a:t>
                </a:r>
                <a:r>
                  <a:rPr lang="en-US" dirty="0">
                    <a:solidFill>
                      <a:schemeClr val="tx1"/>
                    </a:solidFill>
                  </a:rPr>
                  <a:t> </a:t>
                </a:r>
                <a:r>
                  <a:rPr lang="en-US" spc="-114" dirty="0">
                    <a:solidFill>
                      <a:schemeClr val="tx1"/>
                    </a:solidFill>
                  </a:rPr>
                  <a:t> </a:t>
                </a:r>
                <a:r>
                  <a:rPr lang="en-US" spc="-5" dirty="0">
                    <a:solidFill>
                      <a:schemeClr val="tx1"/>
                    </a:solidFill>
                  </a:rPr>
                  <a:t>i</a:t>
                </a:r>
                <a:r>
                  <a:rPr lang="en-US" spc="-10" dirty="0">
                    <a:solidFill>
                      <a:schemeClr val="tx1"/>
                    </a:solidFill>
                  </a:rPr>
                  <a:t>nto horizonta</a:t>
                </a:r>
                <a:r>
                  <a:rPr lang="en-US" spc="-5" dirty="0">
                    <a:solidFill>
                      <a:schemeClr val="tx1"/>
                    </a:solidFill>
                  </a:rPr>
                  <a:t>l</a:t>
                </a:r>
                <a:r>
                  <a:rPr lang="en-US" spc="-15" dirty="0">
                    <a:solidFill>
                      <a:schemeClr val="tx1"/>
                    </a:solidFill>
                  </a:rPr>
                  <a:t> </a:t>
                </a:r>
                <a:r>
                  <a:rPr lang="en-US" spc="-10" dirty="0">
                    <a:solidFill>
                      <a:schemeClr val="tx1"/>
                    </a:solidFill>
                  </a:rPr>
                  <a:t>strips</a:t>
                </a:r>
                <a:r>
                  <a:rPr lang="en-US" spc="-5" dirty="0">
                    <a:solidFill>
                      <a:schemeClr val="tx1"/>
                    </a:solidFill>
                  </a:rPr>
                  <a:t>.</a:t>
                </a:r>
                <a:r>
                  <a:rPr lang="en-US" spc="-20" dirty="0">
                    <a:solidFill>
                      <a:schemeClr val="tx1"/>
                    </a:solidFill>
                  </a:rPr>
                  <a:t> </a:t>
                </a:r>
                <a:r>
                  <a:rPr lang="en-US" spc="-10" dirty="0">
                    <a:solidFill>
                      <a:schemeClr val="tx1"/>
                    </a:solidFill>
                  </a:rPr>
                  <a:t>Thi</a:t>
                </a:r>
                <a:r>
                  <a:rPr lang="en-US" spc="-5" dirty="0">
                    <a:solidFill>
                      <a:schemeClr val="tx1"/>
                    </a:solidFill>
                  </a:rPr>
                  <a:t>s</a:t>
                </a:r>
                <a:r>
                  <a:rPr lang="en-US" spc="-20" dirty="0">
                    <a:solidFill>
                      <a:schemeClr val="tx1"/>
                    </a:solidFill>
                  </a:rPr>
                  <a:t> </a:t>
                </a:r>
                <a:r>
                  <a:rPr lang="en-US" spc="-10" dirty="0">
                    <a:solidFill>
                      <a:schemeClr val="tx1"/>
                    </a:solidFill>
                  </a:rPr>
                  <a:t>computatio</a:t>
                </a:r>
                <a:r>
                  <a:rPr lang="en-US" spc="-5" dirty="0">
                    <a:solidFill>
                      <a:schemeClr val="tx1"/>
                    </a:solidFill>
                  </a:rPr>
                  <a:t>n</a:t>
                </a:r>
                <a:r>
                  <a:rPr lang="en-US" spc="-15" dirty="0">
                    <a:solidFill>
                      <a:schemeClr val="tx1"/>
                    </a:solidFill>
                  </a:rPr>
                  <a:t> </a:t>
                </a:r>
                <a:r>
                  <a:rPr lang="en-US" spc="-5" dirty="0">
                    <a:solidFill>
                      <a:schemeClr val="tx1"/>
                    </a:solidFill>
                  </a:rPr>
                  <a:t>is</a:t>
                </a:r>
                <a:r>
                  <a:rPr lang="en-US" spc="-20" dirty="0">
                    <a:solidFill>
                      <a:schemeClr val="tx1"/>
                    </a:solidFill>
                  </a:rPr>
                  <a:t> </a:t>
                </a:r>
                <a:r>
                  <a:rPr lang="en-US" spc="-5" dirty="0">
                    <a:solidFill>
                      <a:schemeClr val="tx1"/>
                    </a:solidFill>
                  </a:rPr>
                  <a:t>s</a:t>
                </a:r>
                <a:r>
                  <a:rPr lang="en-US" spc="-10" dirty="0">
                    <a:solidFill>
                      <a:schemeClr val="tx1"/>
                    </a:solidFill>
                  </a:rPr>
                  <a:t>traightforwar</a:t>
                </a:r>
                <a:r>
                  <a:rPr lang="en-US" spc="-5" dirty="0">
                    <a:solidFill>
                      <a:schemeClr val="tx1"/>
                    </a:solidFill>
                  </a:rPr>
                  <a:t>d</a:t>
                </a:r>
                <a:r>
                  <a:rPr lang="en-US" spc="-20" dirty="0">
                    <a:solidFill>
                      <a:schemeClr val="tx1"/>
                    </a:solidFill>
                  </a:rPr>
                  <a:t> </a:t>
                </a:r>
                <a:r>
                  <a:rPr lang="en-US" spc="-5" dirty="0">
                    <a:solidFill>
                      <a:schemeClr val="tx1"/>
                    </a:solidFill>
                  </a:rPr>
                  <a:t>to</a:t>
                </a:r>
                <a:r>
                  <a:rPr lang="en-US" spc="-20" dirty="0">
                    <a:solidFill>
                      <a:schemeClr val="tx1"/>
                    </a:solidFill>
                  </a:rPr>
                  <a:t> </a:t>
                </a:r>
                <a:r>
                  <a:rPr lang="en-US" spc="-5" dirty="0">
                    <a:solidFill>
                      <a:schemeClr val="tx1"/>
                    </a:solidFill>
                  </a:rPr>
                  <a:t>s</a:t>
                </a:r>
                <a:r>
                  <a:rPr lang="en-US" spc="-10" dirty="0">
                    <a:solidFill>
                      <a:schemeClr val="tx1"/>
                    </a:solidFill>
                  </a:rPr>
                  <a:t>e</a:t>
                </a:r>
                <a:r>
                  <a:rPr lang="en-US" spc="-5" dirty="0">
                    <a:solidFill>
                      <a:schemeClr val="tx1"/>
                    </a:solidFill>
                  </a:rPr>
                  <a:t>t</a:t>
                </a:r>
                <a:r>
                  <a:rPr lang="en-US" spc="-20" dirty="0">
                    <a:solidFill>
                      <a:schemeClr val="tx1"/>
                    </a:solidFill>
                  </a:rPr>
                  <a:t> </a:t>
                </a:r>
                <a:r>
                  <a:rPr lang="en-US" spc="-10" dirty="0">
                    <a:solidFill>
                      <a:schemeClr val="tx1"/>
                    </a:solidFill>
                  </a:rPr>
                  <a:t>u</a:t>
                </a:r>
                <a:r>
                  <a:rPr lang="en-US" spc="-5" dirty="0">
                    <a:solidFill>
                      <a:schemeClr val="tx1"/>
                    </a:solidFill>
                  </a:rPr>
                  <a:t>p</a:t>
                </a:r>
                <a:r>
                  <a:rPr lang="en-US" spc="-20" dirty="0">
                    <a:solidFill>
                      <a:schemeClr val="tx1"/>
                    </a:solidFill>
                  </a:rPr>
                  <a:t> </a:t>
                </a:r>
                <a:r>
                  <a:rPr lang="en-US" spc="-15" dirty="0">
                    <a:solidFill>
                      <a:schemeClr val="tx1"/>
                    </a:solidFill>
                  </a:rPr>
                  <a:t>whe</a:t>
                </a:r>
                <a:r>
                  <a:rPr lang="en-US" spc="-5" dirty="0">
                    <a:solidFill>
                      <a:schemeClr val="tx1"/>
                    </a:solidFill>
                  </a:rPr>
                  <a:t>n</a:t>
                </a:r>
                <a:r>
                  <a:rPr lang="en-US" spc="-15" dirty="0">
                    <a:solidFill>
                      <a:schemeClr val="tx1"/>
                    </a:solidFill>
                  </a:rPr>
                  <a:t> </a:t>
                </a:r>
                <a:r>
                  <a:rPr lang="en-US" spc="-10" dirty="0">
                    <a:solidFill>
                      <a:schemeClr val="tx1"/>
                    </a:solidFill>
                  </a:rPr>
                  <a:t>th</a:t>
                </a:r>
                <a:r>
                  <a:rPr lang="en-US" spc="-5" dirty="0">
                    <a:solidFill>
                      <a:schemeClr val="tx1"/>
                    </a:solidFill>
                  </a:rPr>
                  <a:t>e</a:t>
                </a:r>
                <a:r>
                  <a:rPr lang="en-US" spc="-20" dirty="0">
                    <a:solidFill>
                      <a:schemeClr val="tx1"/>
                    </a:solidFill>
                  </a:rPr>
                  <a:t> </a:t>
                </a:r>
                <a:r>
                  <a:rPr lang="en-US" spc="-5" dirty="0">
                    <a:solidFill>
                      <a:schemeClr val="tx1"/>
                    </a:solidFill>
                  </a:rPr>
                  <a:t>l</a:t>
                </a:r>
                <a:r>
                  <a:rPr lang="en-US" spc="-10" dirty="0">
                    <a:solidFill>
                      <a:schemeClr val="tx1"/>
                    </a:solidFill>
                  </a:rPr>
                  <a:t>amin</a:t>
                </a:r>
                <a:r>
                  <a:rPr lang="en-US" spc="-5" dirty="0">
                    <a:solidFill>
                      <a:schemeClr val="tx1"/>
                    </a:solidFill>
                  </a:rPr>
                  <a:t>a</a:t>
                </a:r>
                <a:r>
                  <a:rPr lang="en-US" spc="-15" dirty="0">
                    <a:solidFill>
                      <a:schemeClr val="tx1"/>
                    </a:solidFill>
                  </a:rPr>
                  <a:t> </a:t>
                </a:r>
                <a:r>
                  <a:rPr lang="en-US" spc="-10" dirty="0">
                    <a:solidFill>
                      <a:schemeClr val="tx1"/>
                    </a:solidFill>
                  </a:rPr>
                  <a:t>occupies </a:t>
                </a:r>
                <a:r>
                  <a:rPr lang="en-US" spc="-5" dirty="0">
                    <a:solidFill>
                      <a:schemeClr val="tx1"/>
                    </a:solidFill>
                  </a:rPr>
                  <a:t>a</a:t>
                </a:r>
                <a:r>
                  <a:rPr lang="en-US" spc="10" dirty="0">
                    <a:solidFill>
                      <a:schemeClr val="tx1"/>
                    </a:solidFill>
                  </a:rPr>
                  <a:t> </a:t>
                </a:r>
                <a:r>
                  <a:rPr lang="en-US" spc="-5" dirty="0">
                    <a:solidFill>
                      <a:schemeClr val="tx1"/>
                    </a:solidFill>
                  </a:rPr>
                  <a:t>horizontally</a:t>
                </a:r>
                <a:r>
                  <a:rPr lang="en-US" spc="10" dirty="0">
                    <a:solidFill>
                      <a:schemeClr val="tx1"/>
                    </a:solidFill>
                  </a:rPr>
                  <a:t> </a:t>
                </a:r>
                <a:r>
                  <a:rPr lang="en-US" spc="-5" dirty="0">
                    <a:solidFill>
                      <a:schemeClr val="tx1"/>
                    </a:solidFill>
                  </a:rPr>
                  <a:t>simple</a:t>
                </a:r>
                <a:r>
                  <a:rPr lang="en-US" spc="10" dirty="0">
                    <a:solidFill>
                      <a:schemeClr val="tx1"/>
                    </a:solidFill>
                  </a:rPr>
                  <a:t> </a:t>
                </a:r>
                <a:r>
                  <a:rPr lang="en-US" spc="-5" dirty="0">
                    <a:solidFill>
                      <a:schemeClr val="tx1"/>
                    </a:solidFill>
                  </a:rPr>
                  <a:t>region</a:t>
                </a:r>
                <a:r>
                  <a:rPr lang="en-US" spc="10" dirty="0">
                    <a:solidFill>
                      <a:schemeClr val="tx1"/>
                    </a:solidFill>
                  </a:rPr>
                  <a:t> </a:t>
                </a:r>
                <a:r>
                  <a:rPr lang="en-US" spc="-5" dirty="0">
                    <a:solidFill>
                      <a:schemeClr val="tx1"/>
                    </a:solidFill>
                  </a:rPr>
                  <a:t>between</a:t>
                </a:r>
                <a:r>
                  <a:rPr lang="en-US" spc="10" dirty="0">
                    <a:solidFill>
                      <a:schemeClr val="tx1"/>
                    </a:solidFill>
                  </a:rPr>
                  <a:t> </a:t>
                </a:r>
                <a:r>
                  <a:rPr lang="en-US" spc="-5" dirty="0">
                    <a:solidFill>
                      <a:schemeClr val="tx1"/>
                    </a:solidFill>
                  </a:rPr>
                  <a:t>two</a:t>
                </a:r>
                <a:r>
                  <a:rPr lang="en-US" spc="10" dirty="0">
                    <a:solidFill>
                      <a:schemeClr val="tx1"/>
                    </a:solidFill>
                  </a:rPr>
                  <a:t> </a:t>
                </a:r>
                <a:r>
                  <a:rPr lang="en-US" spc="-5" dirty="0">
                    <a:solidFill>
                      <a:schemeClr val="tx1"/>
                    </a:solidFill>
                  </a:rPr>
                  <a:t>curves</a:t>
                </a:r>
                <a:r>
                  <a:rPr lang="en-US" spc="35"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20" dirty="0">
                    <a:solidFill>
                      <a:schemeClr val="tx1"/>
                    </a:solidFill>
                  </a:rPr>
                  <a:t> </a:t>
                </a:r>
                <a14:m>
                  <m:oMath xmlns:m="http://schemas.openxmlformats.org/officeDocument/2006/math">
                    <m:sSub>
                      <m:sSubPr>
                        <m:ctrlPr>
                          <a:rPr lang="en-US" i="1" spc="-20" smtClean="0">
                            <a:solidFill>
                              <a:schemeClr val="tx1"/>
                            </a:solidFill>
                            <a:latin typeface="Cambria Math" panose="02040503050406030204" pitchFamily="18" charset="0"/>
                          </a:rPr>
                        </m:ctrlPr>
                      </m:sSubPr>
                      <m:e>
                        <m:r>
                          <a:rPr lang="en-US" b="0" i="1" spc="-20" smtClean="0">
                            <a:solidFill>
                              <a:schemeClr val="tx1"/>
                            </a:solidFill>
                            <a:latin typeface="Cambria Math" panose="02040503050406030204" pitchFamily="18" charset="0"/>
                          </a:rPr>
                          <m:t>𝑔</m:t>
                        </m:r>
                      </m:e>
                      <m:sub>
                        <m:r>
                          <a:rPr lang="en-US" b="0" i="1" spc="-20" smtClean="0">
                            <a:solidFill>
                              <a:schemeClr val="tx1"/>
                            </a:solidFill>
                            <a:latin typeface="Cambria Math" panose="02040503050406030204" pitchFamily="18" charset="0"/>
                          </a:rPr>
                          <m:t>1</m:t>
                        </m:r>
                      </m:sub>
                    </m:sSub>
                  </m:oMath>
                </a14:m>
                <a:r>
                  <a:rPr lang="en-US" spc="50" dirty="0">
                    <a:solidFill>
                      <a:schemeClr val="tx1"/>
                    </a:solidFill>
                  </a:rPr>
                  <a:t>(</a:t>
                </a:r>
                <a:r>
                  <a:rPr lang="en-US" i="1" spc="45" dirty="0">
                    <a:solidFill>
                      <a:schemeClr val="tx1"/>
                    </a:solidFill>
                  </a:rPr>
                  <a:t>y</a:t>
                </a:r>
                <a:r>
                  <a:rPr lang="en-US" spc="-5" dirty="0">
                    <a:solidFill>
                      <a:schemeClr val="tx1"/>
                    </a:solidFill>
                  </a:rPr>
                  <a:t>)</a:t>
                </a:r>
                <a:r>
                  <a:rPr lang="en-US" spc="10" dirty="0">
                    <a:solidFill>
                      <a:schemeClr val="tx1"/>
                    </a:solidFill>
                  </a:rPr>
                  <a:t> </a:t>
                </a:r>
                <a:r>
                  <a:rPr lang="en-US" spc="-10" dirty="0">
                    <a:solidFill>
                      <a:schemeClr val="tx1"/>
                    </a:solidFill>
                  </a:rPr>
                  <a:t>an</a:t>
                </a:r>
                <a:r>
                  <a:rPr lang="en-US" spc="-5" dirty="0">
                    <a:solidFill>
                      <a:schemeClr val="tx1"/>
                    </a:solidFill>
                  </a:rPr>
                  <a:t>d</a:t>
                </a:r>
                <a:r>
                  <a:rPr lang="en-US" spc="35"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20" dirty="0">
                    <a:solidFill>
                      <a:schemeClr val="tx1"/>
                    </a:solidFill>
                  </a:rPr>
                  <a:t> </a:t>
                </a:r>
                <a14:m>
                  <m:oMath xmlns:m="http://schemas.openxmlformats.org/officeDocument/2006/math">
                    <m:sSub>
                      <m:sSubPr>
                        <m:ctrlPr>
                          <a:rPr lang="en-US" i="1" spc="-10" dirty="0" smtClean="0">
                            <a:solidFill>
                              <a:schemeClr val="tx1"/>
                            </a:solidFill>
                            <a:latin typeface="Cambria Math" panose="02040503050406030204" pitchFamily="18" charset="0"/>
                          </a:rPr>
                        </m:ctrlPr>
                      </m:sSubPr>
                      <m:e>
                        <m:r>
                          <a:rPr lang="en-US" b="0" i="1" spc="-10" dirty="0" smtClean="0">
                            <a:solidFill>
                              <a:schemeClr val="tx1"/>
                            </a:solidFill>
                            <a:latin typeface="Cambria Math" panose="02040503050406030204" pitchFamily="18" charset="0"/>
                          </a:rPr>
                          <m:t>𝑔</m:t>
                        </m:r>
                      </m:e>
                      <m:sub>
                        <m:r>
                          <a:rPr lang="en-US" b="0" i="1" spc="-10" dirty="0" smtClean="0">
                            <a:solidFill>
                              <a:schemeClr val="tx1"/>
                            </a:solidFill>
                            <a:latin typeface="Cambria Math" panose="02040503050406030204" pitchFamily="18" charset="0"/>
                          </a:rPr>
                          <m:t>2</m:t>
                        </m:r>
                      </m:sub>
                    </m:sSub>
                  </m:oMath>
                </a14:m>
                <a:r>
                  <a:rPr lang="en-US" spc="50" dirty="0">
                    <a:solidFill>
                      <a:schemeClr val="tx1"/>
                    </a:solidFill>
                  </a:rPr>
                  <a:t>(</a:t>
                </a:r>
                <a:r>
                  <a:rPr lang="en-US" i="1" spc="45" dirty="0">
                    <a:solidFill>
                      <a:schemeClr val="tx1"/>
                    </a:solidFill>
                  </a:rPr>
                  <a:t>y</a:t>
                </a:r>
                <a:r>
                  <a:rPr lang="en-US" spc="-5" dirty="0">
                    <a:solidFill>
                      <a:schemeClr val="tx1"/>
                    </a:solidFill>
                  </a:rPr>
                  <a:t>)</a:t>
                </a:r>
                <a:r>
                  <a:rPr lang="en-US" spc="10" dirty="0">
                    <a:solidFill>
                      <a:schemeClr val="tx1"/>
                    </a:solidFill>
                  </a:rPr>
                  <a:t> </a:t>
                </a:r>
                <a:r>
                  <a:rPr lang="en-US" spc="-5" dirty="0">
                    <a:solidFill>
                      <a:schemeClr val="tx1"/>
                    </a:solidFill>
                  </a:rPr>
                  <a:t>with</a:t>
                </a:r>
                <a:r>
                  <a:rPr lang="en-US" spc="30" dirty="0">
                    <a:solidFill>
                      <a:schemeClr val="tx1"/>
                    </a:solidFill>
                  </a:rPr>
                  <a:t> </a:t>
                </a:r>
                <a14:m>
                  <m:oMath xmlns:m="http://schemas.openxmlformats.org/officeDocument/2006/math">
                    <m:sSub>
                      <m:sSubPr>
                        <m:ctrlPr>
                          <a:rPr lang="en-US" i="1" spc="30" smtClean="0">
                            <a:solidFill>
                              <a:schemeClr val="tx1"/>
                            </a:solidFill>
                            <a:latin typeface="Cambria Math" panose="02040503050406030204" pitchFamily="18" charset="0"/>
                          </a:rPr>
                        </m:ctrlPr>
                      </m:sSubPr>
                      <m:e>
                        <m:r>
                          <a:rPr lang="en-US" b="0" i="1" spc="30" smtClean="0">
                            <a:solidFill>
                              <a:schemeClr val="tx1"/>
                            </a:solidFill>
                            <a:latin typeface="Cambria Math" panose="02040503050406030204" pitchFamily="18" charset="0"/>
                          </a:rPr>
                          <m:t>𝑔</m:t>
                        </m:r>
                      </m:e>
                      <m:sub>
                        <m:r>
                          <a:rPr lang="en-US" b="0" i="1" spc="30" smtClean="0">
                            <a:solidFill>
                              <a:schemeClr val="tx1"/>
                            </a:solidFill>
                            <a:latin typeface="Cambria Math" panose="02040503050406030204" pitchFamily="18" charset="0"/>
                          </a:rPr>
                          <m:t>1</m:t>
                        </m:r>
                      </m:sub>
                    </m:sSub>
                    <m:r>
                      <a:rPr lang="en-US" b="0" i="1" spc="30" smtClean="0">
                        <a:solidFill>
                          <a:schemeClr val="tx1"/>
                        </a:solidFill>
                        <a:latin typeface="Cambria Math" panose="02040503050406030204" pitchFamily="18" charset="0"/>
                      </a:rPr>
                      <m:t>(</m:t>
                    </m:r>
                    <m:r>
                      <a:rPr lang="en-US" b="0" i="1" spc="30" smtClean="0">
                        <a:solidFill>
                          <a:schemeClr val="tx1"/>
                        </a:solidFill>
                        <a:latin typeface="Cambria Math" panose="02040503050406030204" pitchFamily="18" charset="0"/>
                      </a:rPr>
                      <m:t>𝑦</m:t>
                    </m:r>
                    <m:r>
                      <a:rPr lang="en-US" b="0" i="1" spc="30" smtClean="0">
                        <a:solidFill>
                          <a:schemeClr val="tx1"/>
                        </a:solidFill>
                        <a:latin typeface="Cambria Math" panose="02040503050406030204" pitchFamily="18" charset="0"/>
                      </a:rPr>
                      <m:t>)≥</m:t>
                    </m:r>
                    <m:sSub>
                      <m:sSubPr>
                        <m:ctrlPr>
                          <a:rPr lang="en-US" i="1" spc="30" smtClean="0">
                            <a:solidFill>
                              <a:schemeClr val="tx1"/>
                            </a:solidFill>
                            <a:latin typeface="Cambria Math" panose="02040503050406030204" pitchFamily="18" charset="0"/>
                          </a:rPr>
                        </m:ctrlPr>
                      </m:sSubPr>
                      <m:e>
                        <m:r>
                          <a:rPr lang="en-US" b="0" i="1" spc="30" smtClean="0">
                            <a:solidFill>
                              <a:schemeClr val="tx1"/>
                            </a:solidFill>
                            <a:latin typeface="Cambria Math" panose="02040503050406030204" pitchFamily="18" charset="0"/>
                          </a:rPr>
                          <m:t>𝑔</m:t>
                        </m:r>
                      </m:e>
                      <m:sub>
                        <m:r>
                          <a:rPr lang="en-US" b="0" i="1" spc="30" smtClean="0">
                            <a:solidFill>
                              <a:schemeClr val="tx1"/>
                            </a:solidFill>
                            <a:latin typeface="Cambria Math" panose="02040503050406030204" pitchFamily="18" charset="0"/>
                          </a:rPr>
                          <m:t>2</m:t>
                        </m:r>
                      </m:sub>
                    </m:sSub>
                    <m:r>
                      <a:rPr lang="en-US" b="0" i="1" spc="30" smtClean="0">
                        <a:solidFill>
                          <a:schemeClr val="tx1"/>
                        </a:solidFill>
                        <a:latin typeface="Cambria Math" panose="02040503050406030204" pitchFamily="18" charset="0"/>
                      </a:rPr>
                      <m:t>(</m:t>
                    </m:r>
                    <m:r>
                      <a:rPr lang="en-US" b="0" i="1" spc="30" smtClean="0">
                        <a:solidFill>
                          <a:schemeClr val="tx1"/>
                        </a:solidFill>
                        <a:latin typeface="Cambria Math" panose="02040503050406030204" pitchFamily="18" charset="0"/>
                      </a:rPr>
                      <m:t>𝑦</m:t>
                    </m:r>
                    <m:r>
                      <a:rPr lang="en-US" b="0" i="1" spc="30" smtClean="0">
                        <a:solidFill>
                          <a:schemeClr val="tx1"/>
                        </a:solidFill>
                        <a:latin typeface="Cambria Math" panose="02040503050406030204" pitchFamily="18" charset="0"/>
                      </a:rPr>
                      <m:t>)</m:t>
                    </m:r>
                  </m:oMath>
                </a14:m>
                <a:r>
                  <a:rPr lang="en-US" spc="-5" dirty="0">
                    <a:solidFill>
                      <a:schemeClr val="tx1"/>
                    </a:solidFill>
                  </a:rPr>
                  <a:t> </a:t>
                </a:r>
                <a:r>
                  <a:rPr lang="en-US" spc="-10" dirty="0">
                    <a:solidFill>
                      <a:schemeClr val="tx1"/>
                    </a:solidFill>
                  </a:rPr>
                  <a:t>ove</a:t>
                </a:r>
                <a:r>
                  <a:rPr lang="en-US" spc="-5" dirty="0">
                    <a:solidFill>
                      <a:schemeClr val="tx1"/>
                    </a:solidFill>
                  </a:rPr>
                  <a:t>r</a:t>
                </a:r>
                <a:r>
                  <a:rPr lang="en-US" dirty="0">
                    <a:solidFill>
                      <a:schemeClr val="tx1"/>
                    </a:solidFill>
                  </a:rPr>
                  <a:t> </a:t>
                </a:r>
                <a:r>
                  <a:rPr lang="en-US" spc="-10" dirty="0">
                    <a:solidFill>
                      <a:schemeClr val="tx1"/>
                    </a:solidFill>
                  </a:rPr>
                  <a:t>a</a:t>
                </a:r>
                <a:r>
                  <a:rPr lang="en-US" spc="-5" dirty="0">
                    <a:solidFill>
                      <a:schemeClr val="tx1"/>
                    </a:solidFill>
                  </a:rPr>
                  <a:t>n </a:t>
                </a:r>
                <a:r>
                  <a:rPr lang="en-US" spc="-10" dirty="0">
                    <a:solidFill>
                      <a:schemeClr val="tx1"/>
                    </a:solidFill>
                  </a:rPr>
                  <a:t>interva</a:t>
                </a:r>
                <a:r>
                  <a:rPr lang="en-US" spc="-5" dirty="0">
                    <a:solidFill>
                      <a:schemeClr val="tx1"/>
                    </a:solidFill>
                  </a:rPr>
                  <a:t>l</a:t>
                </a:r>
                <a:r>
                  <a:rPr lang="en-US" dirty="0">
                    <a:solidFill>
                      <a:schemeClr val="tx1"/>
                    </a:solidFill>
                  </a:rPr>
                  <a:t> </a:t>
                </a:r>
                <a:r>
                  <a:rPr lang="en-US" spc="-5" dirty="0">
                    <a:solidFill>
                      <a:schemeClr val="tx1"/>
                    </a:solidFill>
                  </a:rPr>
                  <a:t>[</a:t>
                </a:r>
                <a:r>
                  <a:rPr lang="en-US" i="1" spc="5" dirty="0">
                    <a:solidFill>
                      <a:schemeClr val="tx1"/>
                    </a:solidFill>
                  </a:rPr>
                  <a:t>c</a:t>
                </a:r>
                <a:r>
                  <a:rPr lang="en-US" spc="-5" dirty="0">
                    <a:solidFill>
                      <a:schemeClr val="tx1"/>
                    </a:solidFill>
                  </a:rPr>
                  <a:t>,</a:t>
                </a:r>
                <a:r>
                  <a:rPr lang="en-US" spc="-85" dirty="0">
                    <a:solidFill>
                      <a:schemeClr val="tx1"/>
                    </a:solidFill>
                  </a:rPr>
                  <a:t> </a:t>
                </a:r>
                <a:r>
                  <a:rPr lang="en-US" i="1" spc="60" dirty="0">
                    <a:solidFill>
                      <a:schemeClr val="tx1"/>
                    </a:solidFill>
                  </a:rPr>
                  <a:t>d</a:t>
                </a:r>
                <a:r>
                  <a:rPr lang="en-US" spc="-5" dirty="0">
                    <a:solidFill>
                      <a:schemeClr val="tx1"/>
                    </a:solidFill>
                  </a:rPr>
                  <a:t>] </a:t>
                </a:r>
                <a:r>
                  <a:rPr lang="en-US" spc="-10" dirty="0">
                    <a:solidFill>
                      <a:schemeClr val="tx1"/>
                    </a:solidFill>
                  </a:rPr>
                  <a:t>alon</a:t>
                </a:r>
                <a:r>
                  <a:rPr lang="en-US" spc="-5" dirty="0">
                    <a:solidFill>
                      <a:schemeClr val="tx1"/>
                    </a:solidFill>
                  </a:rPr>
                  <a:t>g</a:t>
                </a:r>
                <a:r>
                  <a:rPr lang="en-US" dirty="0">
                    <a:solidFill>
                      <a:schemeClr val="tx1"/>
                    </a:solidFill>
                  </a:rPr>
                  <a:t> </a:t>
                </a:r>
                <a:r>
                  <a:rPr lang="en-US" spc="-10" dirty="0">
                    <a:solidFill>
                      <a:schemeClr val="tx1"/>
                    </a:solidFill>
                  </a:rPr>
                  <a:t>th</a:t>
                </a:r>
                <a:r>
                  <a:rPr lang="en-US" spc="-5" dirty="0">
                    <a:solidFill>
                      <a:schemeClr val="tx1"/>
                    </a:solidFill>
                  </a:rPr>
                  <a:t>e</a:t>
                </a:r>
                <a:r>
                  <a:rPr lang="en-US" spc="60" dirty="0">
                    <a:solidFill>
                      <a:schemeClr val="tx1"/>
                    </a:solidFill>
                  </a:rPr>
                  <a:t> </a:t>
                </a:r>
                <a:r>
                  <a:rPr lang="en-US" i="1" spc="45" dirty="0">
                    <a:solidFill>
                      <a:schemeClr val="tx1"/>
                    </a:solidFill>
                  </a:rPr>
                  <a:t>y</a:t>
                </a:r>
                <a:r>
                  <a:rPr lang="en-US" spc="-5" dirty="0">
                    <a:solidFill>
                      <a:schemeClr val="tx1"/>
                    </a:solidFill>
                  </a:rPr>
                  <a:t>-axis</a:t>
                </a:r>
                <a:r>
                  <a:rPr lang="en-US" dirty="0">
                    <a:solidFill>
                      <a:schemeClr val="tx1"/>
                    </a:solidFill>
                  </a:rPr>
                  <a:t> </a:t>
                </a:r>
                <a:r>
                  <a:rPr lang="en-US" spc="-5" dirty="0">
                    <a:solidFill>
                      <a:schemeClr val="tx1"/>
                    </a:solidFill>
                  </a:rPr>
                  <a:t>(Figure 10):</a:t>
                </a:r>
              </a:p>
              <a:p>
                <a:pPr marL="0" marR="5080" indent="0" algn="just">
                  <a:lnSpc>
                    <a:spcPct val="100000"/>
                  </a:lnSpc>
                  <a:buNone/>
                </a:pP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r>
                      <a:rPr lang="en-US" i="1">
                        <a:solidFill>
                          <a:schemeClr val="tx1"/>
                        </a:solidFill>
                        <a:latin typeface="Cambria Math" panose="02040503050406030204" pitchFamily="18" charset="0"/>
                      </a:rPr>
                      <m:t>=</m:t>
                    </m:r>
                    <m:r>
                      <m:rPr>
                        <m:sty m:val="p"/>
                      </m:rPr>
                      <a:rPr lang="el-GR" i="1" spc="-5" dirty="0" smtClean="0">
                        <a:solidFill>
                          <a:schemeClr val="tx1"/>
                        </a:solidFill>
                        <a:latin typeface="Cambria Math" panose="02040503050406030204" pitchFamily="18" charset="0"/>
                        <a:ea typeface="Cambria Math" panose="02040503050406030204" pitchFamily="18" charset="0"/>
                      </a:rPr>
                      <m:t>δ</m:t>
                    </m:r>
                    <m:nary>
                      <m:naryPr>
                        <m:ctrlPr>
                          <a:rPr lang="en-US" i="1" spc="-5">
                            <a:solidFill>
                              <a:schemeClr val="tx1"/>
                            </a:solidFill>
                            <a:latin typeface="Cambria Math" panose="02040503050406030204" pitchFamily="18" charset="0"/>
                            <a:cs typeface="Times New Roman"/>
                          </a:rPr>
                        </m:ctrlPr>
                      </m:naryPr>
                      <m:sub>
                        <m:r>
                          <a:rPr lang="en-US" b="0" i="1" spc="-5" smtClean="0">
                            <a:solidFill>
                              <a:schemeClr val="tx1"/>
                            </a:solidFill>
                            <a:latin typeface="Cambria Math" panose="02040503050406030204" pitchFamily="18" charset="0"/>
                            <a:cs typeface="Times New Roman"/>
                          </a:rPr>
                          <m:t>𝑐</m:t>
                        </m:r>
                      </m:sub>
                      <m:sup>
                        <m:r>
                          <a:rPr lang="en-US" b="0" i="1" spc="-5" smtClean="0">
                            <a:solidFill>
                              <a:schemeClr val="tx1"/>
                            </a:solidFill>
                            <a:latin typeface="Cambria Math" panose="02040503050406030204" pitchFamily="18" charset="0"/>
                            <a:cs typeface="Times New Roman"/>
                          </a:rPr>
                          <m:t>𝑑</m:t>
                        </m:r>
                      </m:sup>
                      <m:e>
                        <m:r>
                          <m:rPr>
                            <m:nor/>
                          </m:rPr>
                          <a:rPr lang="en-US" b="0" i="1" spc="-5" dirty="0" smtClean="0">
                            <a:solidFill>
                              <a:schemeClr val="tx1"/>
                            </a:solidFill>
                          </a:rPr>
                          <m:t>y</m:t>
                        </m:r>
                        <m:r>
                          <m:rPr>
                            <m:nor/>
                          </m:rPr>
                          <a:rPr lang="en-US" i="1" spc="-165" dirty="0">
                            <a:solidFill>
                              <a:schemeClr val="tx1"/>
                            </a:solidFill>
                          </a:rPr>
                          <m:t> </m:t>
                        </m:r>
                        <m:r>
                          <m:rPr>
                            <m:nor/>
                          </m:rPr>
                          <a:rPr lang="en-US" spc="-5" dirty="0">
                            <a:solidFill>
                              <a:schemeClr val="tx1"/>
                            </a:solidFill>
                          </a:rPr>
                          <m:t>(</m:t>
                        </m:r>
                        <m:r>
                          <m:rPr>
                            <m:nor/>
                          </m:rPr>
                          <a:rPr lang="en-US" spc="-10" dirty="0">
                            <a:solidFill>
                              <a:schemeClr val="tx1"/>
                            </a:solidFill>
                          </a:rPr>
                          <m:t>lengt</m:t>
                        </m:r>
                        <m:r>
                          <m:rPr>
                            <m:nor/>
                          </m:rPr>
                          <a:rPr lang="en-US" spc="-5" dirty="0">
                            <a:solidFill>
                              <a:schemeClr val="tx1"/>
                            </a:solidFill>
                          </a:rPr>
                          <m:t>h</m:t>
                        </m:r>
                        <m:r>
                          <m:rPr>
                            <m:nor/>
                          </m:rPr>
                          <a:rPr lang="en-US" spc="-5" dirty="0">
                            <a:solidFill>
                              <a:schemeClr val="tx1"/>
                            </a:solidFill>
                          </a:rPr>
                          <m:t> </m:t>
                        </m:r>
                        <m:r>
                          <m:rPr>
                            <m:nor/>
                          </m:rPr>
                          <a:rPr lang="en-US" spc="-10" dirty="0">
                            <a:solidFill>
                              <a:schemeClr val="tx1"/>
                            </a:solidFill>
                          </a:rPr>
                          <m:t>o</m:t>
                        </m:r>
                        <m:r>
                          <m:rPr>
                            <m:nor/>
                          </m:rPr>
                          <a:rPr lang="en-US" spc="-5" dirty="0">
                            <a:solidFill>
                              <a:schemeClr val="tx1"/>
                            </a:solidFill>
                          </a:rPr>
                          <m:t>f</m:t>
                        </m:r>
                        <m:r>
                          <m:rPr>
                            <m:nor/>
                          </m:rPr>
                          <a:rPr lang="en-US" spc="-5" dirty="0">
                            <a:solidFill>
                              <a:schemeClr val="tx1"/>
                            </a:solidFill>
                          </a:rPr>
                          <m:t> </m:t>
                        </m:r>
                        <m:r>
                          <m:rPr>
                            <m:nor/>
                          </m:rPr>
                          <a:rPr lang="en-US" b="0" i="0" spc="-5" dirty="0" smtClean="0">
                            <a:solidFill>
                              <a:schemeClr val="tx1"/>
                            </a:solidFill>
                          </a:rPr>
                          <m:t>horizont</m:t>
                        </m:r>
                        <m:r>
                          <m:rPr>
                            <m:nor/>
                          </m:rPr>
                          <a:rPr lang="en-US" spc="-10" dirty="0">
                            <a:solidFill>
                              <a:schemeClr val="tx1"/>
                            </a:solidFill>
                          </a:rPr>
                          <m:t>a</m:t>
                        </m:r>
                        <m:r>
                          <m:rPr>
                            <m:nor/>
                          </m:rPr>
                          <a:rPr lang="en-US" spc="-5" dirty="0">
                            <a:solidFill>
                              <a:schemeClr val="tx1"/>
                            </a:solidFill>
                          </a:rPr>
                          <m:t>l</m:t>
                        </m:r>
                        <m:r>
                          <m:rPr>
                            <m:nor/>
                          </m:rPr>
                          <a:rPr lang="en-US" dirty="0">
                            <a:solidFill>
                              <a:schemeClr val="tx1"/>
                            </a:solidFill>
                          </a:rPr>
                          <m:t> </m:t>
                        </m:r>
                        <m:r>
                          <m:rPr>
                            <m:nor/>
                          </m:rPr>
                          <a:rPr lang="en-US" spc="-10" dirty="0">
                            <a:solidFill>
                              <a:schemeClr val="tx1"/>
                            </a:solidFill>
                          </a:rPr>
                          <m:t>cu</m:t>
                        </m:r>
                        <m:r>
                          <m:rPr>
                            <m:nor/>
                          </m:rPr>
                          <a:rPr lang="en-US" spc="-5" dirty="0">
                            <a:solidFill>
                              <a:schemeClr val="tx1"/>
                            </a:solidFill>
                          </a:rPr>
                          <m:t>t</m:t>
                        </m:r>
                        <m:r>
                          <m:rPr>
                            <m:nor/>
                          </m:rPr>
                          <a:rPr lang="en-US" spc="-5" dirty="0">
                            <a:solidFill>
                              <a:schemeClr val="tx1"/>
                            </a:solidFill>
                          </a:rPr>
                          <m:t>)</m:t>
                        </m:r>
                        <m:r>
                          <a:rPr lang="en-US" i="1" spc="-5">
                            <a:solidFill>
                              <a:schemeClr val="tx1"/>
                            </a:solidFill>
                            <a:latin typeface="Cambria Math" panose="02040503050406030204" pitchFamily="18" charset="0"/>
                            <a:cs typeface="Times New Roman"/>
                          </a:rPr>
                          <m:t>𝑑</m:t>
                        </m:r>
                        <m:r>
                          <a:rPr lang="en-US" b="0" i="1" spc="-5" smtClean="0">
                            <a:solidFill>
                              <a:schemeClr val="tx1"/>
                            </a:solidFill>
                            <a:latin typeface="Cambria Math" panose="02040503050406030204" pitchFamily="18" charset="0"/>
                            <a:cs typeface="Times New Roman"/>
                          </a:rPr>
                          <m:t>𝑦</m:t>
                        </m:r>
                      </m:e>
                    </m:nary>
                  </m:oMath>
                </a14:m>
                <a:r>
                  <a:rPr lang="en-US" i="1" spc="-5" dirty="0">
                    <a:solidFill>
                      <a:schemeClr val="tx1"/>
                    </a:solidFill>
                  </a:rPr>
                  <a:t> </a:t>
                </a:r>
              </a:p>
              <a:p>
                <a:pPr marL="0" marR="5080" indent="0" algn="just">
                  <a:lnSpc>
                    <a:spcPct val="100000"/>
                  </a:lnSpc>
                  <a:buNone/>
                </a:pPr>
                <a14:m>
                  <m:oMath xmlns:m="http://schemas.openxmlformats.org/officeDocument/2006/math">
                    <m:r>
                      <a:rPr lang="en-US" i="1">
                        <a:solidFill>
                          <a:schemeClr val="tx1"/>
                        </a:solidFill>
                        <a:latin typeface="Cambria Math" panose="02040503050406030204" pitchFamily="18" charset="0"/>
                      </a:rPr>
                      <m:t>=</m:t>
                    </m:r>
                    <m:r>
                      <m:rPr>
                        <m:sty m:val="p"/>
                      </m:rPr>
                      <a:rPr lang="el-GR" i="1" spc="-5" dirty="0" smtClean="0">
                        <a:solidFill>
                          <a:schemeClr val="tx1"/>
                        </a:solidFill>
                        <a:latin typeface="Cambria Math" panose="02040503050406030204" pitchFamily="18" charset="0"/>
                        <a:ea typeface="Cambria Math" panose="02040503050406030204" pitchFamily="18" charset="0"/>
                      </a:rPr>
                      <m:t>δ</m:t>
                    </m:r>
                    <m:nary>
                      <m:naryPr>
                        <m:ctrlPr>
                          <a:rPr lang="en-US" i="1" spc="-5">
                            <a:solidFill>
                              <a:schemeClr val="tx1"/>
                            </a:solidFill>
                            <a:latin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cs typeface="Times New Roman"/>
                          </a:rPr>
                          <m:t>𝑐</m:t>
                        </m:r>
                      </m:sub>
                      <m:sup>
                        <m:r>
                          <a:rPr lang="en-US" b="0" i="1" spc="-5" smtClean="0">
                            <a:solidFill>
                              <a:schemeClr val="tx1"/>
                            </a:solidFill>
                            <a:latin typeface="Cambria Math" panose="02040503050406030204" pitchFamily="18" charset="0"/>
                            <a:cs typeface="Times New Roman"/>
                          </a:rPr>
                          <m:t>𝑑</m:t>
                        </m:r>
                      </m:sup>
                      <m:e>
                        <m:r>
                          <a:rPr lang="en-US" b="0" i="1" spc="-5" smtClean="0">
                            <a:solidFill>
                              <a:schemeClr val="tx1"/>
                            </a:solidFill>
                            <a:latin typeface="Cambria Math" panose="02040503050406030204" pitchFamily="18" charset="0"/>
                            <a:cs typeface="Times New Roman"/>
                          </a:rPr>
                          <m:t>𝑦</m:t>
                        </m:r>
                        <m:d>
                          <m:dPr>
                            <m:ctrlPr>
                              <a:rPr lang="en-US" b="0" i="1" spc="-5" smtClean="0">
                                <a:solidFill>
                                  <a:schemeClr val="tx1"/>
                                </a:solidFill>
                                <a:latin typeface="Cambria Math" panose="02040503050406030204" pitchFamily="18" charset="0"/>
                                <a:cs typeface="Times New Roman"/>
                              </a:rPr>
                            </m:ctrlPr>
                          </m:dPr>
                          <m:e>
                            <m:sSub>
                              <m:sSubPr>
                                <m:ctrlPr>
                                  <a:rPr lang="en-US"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𝑔</m:t>
                                </m:r>
                              </m:e>
                              <m:sub>
                                <m:r>
                                  <a:rPr lang="en-US" i="1" spc="-5">
                                    <a:solidFill>
                                      <a:schemeClr val="tx1"/>
                                    </a:solidFill>
                                    <a:latin typeface="Cambria Math" panose="02040503050406030204" pitchFamily="18" charset="0"/>
                                    <a:cs typeface="Times New Roman"/>
                                  </a:rPr>
                                  <m:t>1</m:t>
                                </m:r>
                              </m:sub>
                            </m:sSub>
                            <m:d>
                              <m:dPr>
                                <m:ctrlPr>
                                  <a:rPr lang="en-US" i="1" spc="-5">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𝑦</m:t>
                                </m:r>
                              </m:e>
                            </m:d>
                            <m:r>
                              <a:rPr lang="en-US" i="1" spc="-5">
                                <a:solidFill>
                                  <a:schemeClr val="tx1"/>
                                </a:solidFill>
                                <a:latin typeface="Cambria Math" panose="02040503050406030204" pitchFamily="18" charset="0"/>
                                <a:cs typeface="Times New Roman"/>
                              </a:rPr>
                              <m:t>−</m:t>
                            </m:r>
                            <m:sSub>
                              <m:sSubPr>
                                <m:ctrlPr>
                                  <a:rPr lang="en-US" i="1" spc="-5">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𝑔</m:t>
                                </m:r>
                              </m:e>
                              <m:sub>
                                <m:r>
                                  <a:rPr lang="en-US" i="1" spc="-5">
                                    <a:solidFill>
                                      <a:schemeClr val="tx1"/>
                                    </a:solidFill>
                                    <a:latin typeface="Cambria Math" panose="02040503050406030204" pitchFamily="18" charset="0"/>
                                    <a:cs typeface="Times New Roman"/>
                                  </a:rPr>
                                  <m:t>2</m:t>
                                </m:r>
                              </m:sub>
                            </m:sSub>
                            <m:d>
                              <m:dPr>
                                <m:ctrlPr>
                                  <a:rPr lang="en-US" i="1" spc="-5">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𝑦</m:t>
                                </m:r>
                              </m:e>
                            </m:d>
                          </m:e>
                        </m:d>
                        <m:r>
                          <a:rPr lang="en-US" i="1" spc="-5">
                            <a:solidFill>
                              <a:schemeClr val="tx1"/>
                            </a:solidFill>
                            <a:latin typeface="Cambria Math" panose="02040503050406030204" pitchFamily="18" charset="0"/>
                            <a:cs typeface="Times New Roman"/>
                          </a:rPr>
                          <m:t>𝑑</m:t>
                        </m:r>
                        <m:r>
                          <a:rPr lang="en-US" b="0" i="1" spc="-5" smtClean="0">
                            <a:solidFill>
                              <a:schemeClr val="tx1"/>
                            </a:solidFill>
                            <a:latin typeface="Cambria Math" panose="02040503050406030204" pitchFamily="18" charset="0"/>
                            <a:cs typeface="Times New Roman"/>
                          </a:rPr>
                          <m:t>𝑦</m:t>
                        </m:r>
                      </m:e>
                    </m:nary>
                  </m:oMath>
                </a14:m>
                <a:r>
                  <a:rPr lang="en-US" dirty="0">
                    <a:solidFill>
                      <a:schemeClr val="tx1"/>
                    </a:solidFill>
                  </a:rPr>
                  <a:t>                   (2)</a:t>
                </a: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pic>
        <p:nvPicPr>
          <p:cNvPr id="5" name="Picture 2" descr="A graph shows a lamina occupying a horizontally simple region between the graphs of two curves, x equals g subscript 1 of y and x equals g subscript 2 of y over the closed interval c, d. The y axis has points c, y, and d labeled. The x axis is not scaled. In quadrant 1, the curve of x equals g subscript 1 of y begins at y equals c, and opens to the left, and ends at y equals d.  The curve of x equals g subscript 2 of y is to the left of the curve of x equals g subscript 1 of y.  The curve begins at y equals c, opens to the right, and ends at y equals d. The region between the curves from y equals c to y equals d is shaded. At y equals y a horizontal strip is between the two curves. The distance between the curves at y equals y is labeled g subscript 1 of y minus g subscript 2 of y."/>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86222" y="2600354"/>
            <a:ext cx="3618397" cy="4046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5470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8.4  Center of </a:t>
            </a:r>
            <a:r>
              <a:rPr lang="en-US" sz="3100" dirty="0"/>
              <a:t>Mass (</a:t>
            </a:r>
            <a:r>
              <a:rPr lang="en-US" sz="3100" dirty="0" smtClean="0"/>
              <a:t>12 </a:t>
            </a:r>
            <a:r>
              <a:rPr lang="en-US" sz="3100" dirty="0"/>
              <a:t>of 27)</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5" dirty="0">
                    <a:solidFill>
                      <a:schemeClr val="tx1"/>
                    </a:solidFill>
                  </a:rPr>
                  <a:t>Th</a:t>
                </a:r>
                <a:r>
                  <a:rPr lang="en-US" spc="-5" dirty="0">
                    <a:solidFill>
                      <a:schemeClr val="tx1"/>
                    </a:solidFill>
                  </a:rPr>
                  <a:t>e t</a:t>
                </a:r>
                <a:r>
                  <a:rPr lang="en-US" spc="-10" dirty="0">
                    <a:solidFill>
                      <a:schemeClr val="tx1"/>
                    </a:solidFill>
                  </a:rPr>
                  <a:t>ota</a:t>
                </a:r>
                <a:r>
                  <a:rPr lang="en-US" spc="-5" dirty="0">
                    <a:solidFill>
                      <a:schemeClr val="tx1"/>
                    </a:solidFill>
                  </a:rPr>
                  <a:t>l </a:t>
                </a:r>
                <a:r>
                  <a:rPr lang="en-US" spc="-15" dirty="0">
                    <a:solidFill>
                      <a:schemeClr val="tx1"/>
                    </a:solidFill>
                  </a:rPr>
                  <a:t>mas</a:t>
                </a:r>
                <a:r>
                  <a:rPr lang="en-US" spc="-5" dirty="0">
                    <a:solidFill>
                      <a:schemeClr val="tx1"/>
                    </a:solidFill>
                  </a:rPr>
                  <a:t>s </a:t>
                </a:r>
                <a:r>
                  <a:rPr lang="en-US" spc="-10" dirty="0">
                    <a:solidFill>
                      <a:schemeClr val="tx1"/>
                    </a:solidFill>
                  </a:rPr>
                  <a:t>o</a:t>
                </a:r>
                <a:r>
                  <a:rPr lang="en-US" spc="-5" dirty="0">
                    <a:solidFill>
                      <a:schemeClr val="tx1"/>
                    </a:solidFill>
                  </a:rPr>
                  <a:t>f </a:t>
                </a:r>
                <a:r>
                  <a:rPr lang="en-US" spc="-10" dirty="0">
                    <a:solidFill>
                      <a:schemeClr val="tx1"/>
                    </a:solidFill>
                  </a:rPr>
                  <a:t>th</a:t>
                </a:r>
                <a:r>
                  <a:rPr lang="en-US" spc="-5" dirty="0">
                    <a:solidFill>
                      <a:schemeClr val="tx1"/>
                    </a:solidFill>
                  </a:rPr>
                  <a:t>e l</a:t>
                </a:r>
                <a:r>
                  <a:rPr lang="en-US" spc="-10" dirty="0">
                    <a:solidFill>
                      <a:schemeClr val="tx1"/>
                    </a:solidFill>
                  </a:rPr>
                  <a:t>amin</a:t>
                </a:r>
                <a:r>
                  <a:rPr lang="en-US" spc="-5" dirty="0">
                    <a:solidFill>
                      <a:schemeClr val="tx1"/>
                    </a:solidFill>
                  </a:rPr>
                  <a:t>a is</a:t>
                </a:r>
                <a:r>
                  <a:rPr lang="en-US" spc="60" dirty="0">
                    <a:solidFill>
                      <a:schemeClr val="tx1"/>
                    </a:solidFill>
                  </a:rPr>
                  <a:t> </a:t>
                </a:r>
                <a:r>
                  <a:rPr lang="en-US" i="1" spc="-10" dirty="0">
                    <a:solidFill>
                      <a:schemeClr val="tx1"/>
                    </a:solidFill>
                  </a:rPr>
                  <a:t>M</a:t>
                </a:r>
                <a:r>
                  <a:rPr lang="en-US" i="1" spc="110" dirty="0">
                    <a:solidFill>
                      <a:schemeClr val="tx1"/>
                    </a:solidFill>
                  </a:rPr>
                  <a:t> </a:t>
                </a:r>
                <a:r>
                  <a:rPr lang="en-US" spc="-25" dirty="0">
                    <a:solidFill>
                      <a:schemeClr val="tx1"/>
                    </a:solidFill>
                  </a:rPr>
                  <a:t>=</a:t>
                </a:r>
                <a:r>
                  <a:rPr lang="en-US" spc="-40" dirty="0">
                    <a:solidFill>
                      <a:schemeClr val="tx1"/>
                    </a:solidFill>
                  </a:rPr>
                  <a:t> </a:t>
                </a:r>
                <a:r>
                  <a:rPr lang="en-US" i="1" spc="-185" dirty="0" err="1">
                    <a:solidFill>
                      <a:schemeClr val="tx1"/>
                    </a:solidFill>
                  </a:rPr>
                  <a:t>δ</a:t>
                </a:r>
                <a:r>
                  <a:rPr lang="en-US" i="1" dirty="0" err="1">
                    <a:solidFill>
                      <a:schemeClr val="tx1"/>
                    </a:solidFill>
                  </a:rPr>
                  <a:t>A</a:t>
                </a:r>
                <a:r>
                  <a:rPr lang="en-US" spc="-5" dirty="0">
                    <a:solidFill>
                      <a:schemeClr val="tx1"/>
                    </a:solidFill>
                  </a:rPr>
                  <a:t>, </a:t>
                </a:r>
                <a:r>
                  <a:rPr lang="en-US" spc="-10" dirty="0">
                    <a:solidFill>
                      <a:schemeClr val="tx1"/>
                    </a:solidFill>
                  </a:rPr>
                  <a:t>wher</a:t>
                </a:r>
                <a:r>
                  <a:rPr lang="en-US" spc="-5" dirty="0">
                    <a:solidFill>
                      <a:schemeClr val="tx1"/>
                    </a:solidFill>
                  </a:rPr>
                  <a:t>e</a:t>
                </a:r>
                <a:r>
                  <a:rPr lang="en-US" spc="95" dirty="0">
                    <a:solidFill>
                      <a:schemeClr val="tx1"/>
                    </a:solidFill>
                  </a:rPr>
                  <a:t> </a:t>
                </a:r>
                <a:r>
                  <a:rPr lang="en-US" i="1" spc="-10" dirty="0">
                    <a:solidFill>
                      <a:schemeClr val="tx1"/>
                    </a:solidFill>
                  </a:rPr>
                  <a:t>A</a:t>
                </a:r>
                <a:r>
                  <a:rPr lang="en-US" i="1" spc="15" dirty="0">
                    <a:solidFill>
                      <a:schemeClr val="tx1"/>
                    </a:solidFill>
                  </a:rPr>
                  <a:t> </a:t>
                </a:r>
                <a:r>
                  <a:rPr lang="en-US" spc="-5" dirty="0">
                    <a:solidFill>
                      <a:schemeClr val="tx1"/>
                    </a:solidFill>
                  </a:rPr>
                  <a:t>is the </a:t>
                </a:r>
                <a:r>
                  <a:rPr lang="en-US" spc="-10" dirty="0">
                    <a:solidFill>
                      <a:schemeClr val="tx1"/>
                    </a:solidFill>
                  </a:rPr>
                  <a:t>a</a:t>
                </a:r>
                <a:r>
                  <a:rPr lang="en-US" spc="-5" dirty="0">
                    <a:solidFill>
                      <a:schemeClr val="tx1"/>
                    </a:solidFill>
                  </a:rPr>
                  <a:t>rea </a:t>
                </a:r>
                <a:r>
                  <a:rPr lang="en-US" spc="-10" dirty="0">
                    <a:solidFill>
                      <a:schemeClr val="tx1"/>
                    </a:solidFill>
                  </a:rPr>
                  <a:t>o</a:t>
                </a:r>
                <a:r>
                  <a:rPr lang="en-US" spc="-5" dirty="0">
                    <a:solidFill>
                      <a:schemeClr val="tx1"/>
                    </a:solidFill>
                  </a:rPr>
                  <a:t>f the lamina:</a:t>
                </a:r>
                <a:endParaRPr lang="en-US" dirty="0">
                  <a:solidFill>
                    <a:schemeClr val="tx1"/>
                  </a:solidFill>
                </a:endParaRPr>
              </a:p>
              <a:p>
                <a:pPr marR="5080" algn="just">
                  <a:lnSpc>
                    <a:spcPct val="100000"/>
                  </a:lnSpc>
                </a:pPr>
                <a:r>
                  <a:rPr lang="en-US" spc="-5" dirty="0">
                    <a:solidFill>
                      <a:schemeClr val="tx1"/>
                    </a:solidFill>
                  </a:rPr>
                  <a:t>For a vertically simple region: </a:t>
                </a:r>
                <a14:m>
                  <m:oMath xmlns:m="http://schemas.openxmlformats.org/officeDocument/2006/math">
                    <m:r>
                      <a:rPr lang="en-US" b="0" i="1" spc="-5" smtClean="0">
                        <a:solidFill>
                          <a:schemeClr val="tx1"/>
                        </a:solidFill>
                        <a:latin typeface="Cambria Math" panose="02040503050406030204" pitchFamily="18" charset="0"/>
                        <a:cs typeface="Times New Roman"/>
                      </a:rPr>
                      <m:t>𝑀</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ea typeface="Cambria Math" panose="02040503050406030204" pitchFamily="18" charset="0"/>
                        <a:cs typeface="Times New Roman"/>
                      </a:rPr>
                      <m:t>𝛿</m:t>
                    </m:r>
                    <m:r>
                      <a:rPr lang="en-US" b="0" i="1" spc="-5" smtClean="0">
                        <a:solidFill>
                          <a:schemeClr val="tx1"/>
                        </a:solidFill>
                        <a:latin typeface="Cambria Math" panose="02040503050406030204" pitchFamily="18" charset="0"/>
                        <a:ea typeface="Cambria Math" panose="02040503050406030204" pitchFamily="18" charset="0"/>
                        <a:cs typeface="Times New Roman"/>
                      </a:rPr>
                      <m:t>𝐴</m:t>
                    </m:r>
                    <m:r>
                      <a:rPr lang="en-US" b="0" i="1" spc="-5" smtClean="0">
                        <a:solidFill>
                          <a:schemeClr val="tx1"/>
                        </a:solidFill>
                        <a:latin typeface="Cambria Math" panose="02040503050406030204" pitchFamily="18" charset="0"/>
                        <a:ea typeface="Cambria Math" panose="02040503050406030204" pitchFamily="18" charset="0"/>
                        <a:cs typeface="Times New Roman"/>
                      </a:rPr>
                      <m:t>=</m:t>
                    </m:r>
                    <m:nary>
                      <m:naryPr>
                        <m:ctrlPr>
                          <a:rPr lang="en-US" b="0" i="1" spc="-5" smtClean="0">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ea typeface="Cambria Math" panose="02040503050406030204" pitchFamily="18" charset="0"/>
                            <a:cs typeface="Times New Roman"/>
                          </a:rPr>
                          <m:t>𝑎</m:t>
                        </m:r>
                      </m:sub>
                      <m:sup>
                        <m:r>
                          <a:rPr lang="en-US" b="0" i="1" spc="-5" smtClean="0">
                            <a:solidFill>
                              <a:schemeClr val="tx1"/>
                            </a:solidFill>
                            <a:latin typeface="Cambria Math" panose="02040503050406030204" pitchFamily="18" charset="0"/>
                            <a:ea typeface="Cambria Math" panose="02040503050406030204" pitchFamily="18" charset="0"/>
                            <a:cs typeface="Times New Roman"/>
                          </a:rPr>
                          <m:t>𝑏</m:t>
                        </m:r>
                      </m:sup>
                      <m:e>
                        <m:r>
                          <a:rPr lang="en-US" b="0" i="1" spc="-5" smtClean="0">
                            <a:solidFill>
                              <a:schemeClr val="tx1"/>
                            </a:solidFill>
                            <a:latin typeface="Cambria Math" panose="02040503050406030204" pitchFamily="18" charset="0"/>
                            <a:ea typeface="Cambria Math" panose="02040503050406030204" pitchFamily="18" charset="0"/>
                            <a:cs typeface="Times New Roman"/>
                          </a:rPr>
                          <m:t>(</m:t>
                        </m:r>
                        <m:sSub>
                          <m:sSubPr>
                            <m:ctrlPr>
                              <a:rPr lang="en-US" i="1" spc="-5">
                                <a:solidFill>
                                  <a:schemeClr val="tx1"/>
                                </a:solidFill>
                                <a:latin typeface="Cambria Math" panose="02040503050406030204" pitchFamily="18" charset="0"/>
                                <a:cs typeface="Times New Roman"/>
                              </a:rPr>
                            </m:ctrlPr>
                          </m:sSubPr>
                          <m:e>
                            <m:r>
                              <a:rPr lang="en-US" i="1" spc="-5">
                                <a:solidFill>
                                  <a:schemeClr val="tx1"/>
                                </a:solidFill>
                                <a:latin typeface="Cambria Math" panose="02040503050406030204" pitchFamily="18" charset="0"/>
                                <a:cs typeface="Times New Roman"/>
                              </a:rPr>
                              <m:t>𝑓</m:t>
                            </m:r>
                          </m:e>
                          <m:sub>
                            <m:r>
                              <a:rPr lang="en-US" i="1" spc="-5">
                                <a:solidFill>
                                  <a:schemeClr val="tx1"/>
                                </a:solidFill>
                                <a:latin typeface="Cambria Math" panose="02040503050406030204" pitchFamily="18" charset="0"/>
                                <a:cs typeface="Times New Roman"/>
                              </a:rPr>
                              <m:t>1</m:t>
                            </m:r>
                          </m:sub>
                        </m:sSub>
                        <m:d>
                          <m:dPr>
                            <m:ctrlPr>
                              <a:rPr lang="en-US" i="1" spc="-5">
                                <a:solidFill>
                                  <a:schemeClr val="tx1"/>
                                </a:solidFill>
                                <a:latin typeface="Cambria Math" panose="02040503050406030204" pitchFamily="18" charset="0"/>
                                <a:cs typeface="Times New Roman"/>
                              </a:rPr>
                            </m:ctrlPr>
                          </m:dPr>
                          <m:e>
                            <m:r>
                              <a:rPr lang="en-US" i="1" spc="-5">
                                <a:solidFill>
                                  <a:schemeClr val="tx1"/>
                                </a:solidFill>
                                <a:latin typeface="Cambria Math" panose="02040503050406030204" pitchFamily="18" charset="0"/>
                                <a:cs typeface="Times New Roman"/>
                              </a:rPr>
                              <m:t>𝑥</m:t>
                            </m:r>
                          </m:e>
                        </m:d>
                        <m:r>
                          <a:rPr lang="en-US" i="1" spc="-5">
                            <a:solidFill>
                              <a:schemeClr val="tx1"/>
                            </a:solidFill>
                            <a:latin typeface="Cambria Math" panose="02040503050406030204" pitchFamily="18" charset="0"/>
                            <a:cs typeface="Times New Roman"/>
                          </a:rPr>
                          <m:t>−</m:t>
                        </m:r>
                        <m:sSub>
                          <m:sSubPr>
                            <m:ctrlPr>
                              <a:rPr lang="en-US" i="1" spc="-5">
                                <a:solidFill>
                                  <a:schemeClr val="tx1"/>
                                </a:solidFill>
                                <a:latin typeface="Cambria Math" panose="02040503050406030204" pitchFamily="18" charset="0"/>
                                <a:cs typeface="Times New Roman"/>
                              </a:rPr>
                            </m:ctrlPr>
                          </m:sSubPr>
                          <m:e>
                            <m:r>
                              <a:rPr lang="en-US" i="1" spc="-5">
                                <a:solidFill>
                                  <a:schemeClr val="tx1"/>
                                </a:solidFill>
                                <a:latin typeface="Cambria Math" panose="02040503050406030204" pitchFamily="18" charset="0"/>
                                <a:cs typeface="Times New Roman"/>
                              </a:rPr>
                              <m:t>𝑓</m:t>
                            </m:r>
                          </m:e>
                          <m:sub>
                            <m:r>
                              <a:rPr lang="en-US" i="1" spc="-5">
                                <a:solidFill>
                                  <a:schemeClr val="tx1"/>
                                </a:solidFill>
                                <a:latin typeface="Cambria Math" panose="02040503050406030204" pitchFamily="18" charset="0"/>
                                <a:cs typeface="Times New Roman"/>
                              </a:rPr>
                              <m:t>2</m:t>
                            </m:r>
                          </m:sub>
                        </m:sSub>
                        <m:d>
                          <m:dPr>
                            <m:ctrlPr>
                              <a:rPr lang="en-US" i="1" spc="-5">
                                <a:solidFill>
                                  <a:schemeClr val="tx1"/>
                                </a:solidFill>
                                <a:latin typeface="Cambria Math" panose="02040503050406030204" pitchFamily="18" charset="0"/>
                                <a:cs typeface="Times New Roman"/>
                              </a:rPr>
                            </m:ctrlPr>
                          </m:dPr>
                          <m:e>
                            <m:r>
                              <a:rPr lang="en-US" i="1" spc="-5">
                                <a:solidFill>
                                  <a:schemeClr val="tx1"/>
                                </a:solidFill>
                                <a:latin typeface="Cambria Math" panose="02040503050406030204" pitchFamily="18" charset="0"/>
                                <a:cs typeface="Times New Roman"/>
                              </a:rPr>
                              <m:t>𝑥</m:t>
                            </m:r>
                          </m:e>
                        </m:d>
                        <m:r>
                          <a:rPr lang="en-US" b="0" i="1" spc="-5" smtClean="0">
                            <a:solidFill>
                              <a:schemeClr val="tx1"/>
                            </a:solidFill>
                            <a:latin typeface="Cambria Math" panose="02040503050406030204" pitchFamily="18" charset="0"/>
                            <a:cs typeface="Times New Roman"/>
                          </a:rPr>
                          <m:t>)</m:t>
                        </m:r>
                      </m:e>
                    </m:nary>
                    <m:r>
                      <a:rPr lang="en-US" b="0" i="1" spc="-5" smtClean="0">
                        <a:solidFill>
                          <a:schemeClr val="tx1"/>
                        </a:solidFill>
                        <a:latin typeface="Cambria Math" panose="02040503050406030204" pitchFamily="18" charset="0"/>
                        <a:ea typeface="Cambria Math" panose="02040503050406030204" pitchFamily="18" charset="0"/>
                        <a:cs typeface="Times New Roman"/>
                      </a:rPr>
                      <m:t>𝑑𝑥</m:t>
                    </m:r>
                  </m:oMath>
                </a14:m>
                <a:endParaRPr lang="en-US" dirty="0">
                  <a:solidFill>
                    <a:schemeClr val="tx1"/>
                  </a:solidFill>
                </a:endParaRPr>
              </a:p>
              <a:p>
                <a:pPr marR="5080" algn="just">
                  <a:lnSpc>
                    <a:spcPct val="100000"/>
                  </a:lnSpc>
                </a:pPr>
                <a:r>
                  <a:rPr lang="en-US" spc="-5" dirty="0">
                    <a:solidFill>
                      <a:schemeClr val="tx1"/>
                    </a:solidFill>
                  </a:rPr>
                  <a:t>For a horizontally</a:t>
                </a:r>
                <a:r>
                  <a:rPr lang="en-US" dirty="0">
                    <a:solidFill>
                      <a:schemeClr val="tx1"/>
                    </a:solidFill>
                  </a:rPr>
                  <a:t> </a:t>
                </a:r>
                <a:r>
                  <a:rPr lang="en-US" spc="-5" dirty="0">
                    <a:solidFill>
                      <a:schemeClr val="tx1"/>
                    </a:solidFill>
                  </a:rPr>
                  <a:t>simple region: </a:t>
                </a:r>
                <a14:m>
                  <m:oMath xmlns:m="http://schemas.openxmlformats.org/officeDocument/2006/math">
                    <m:r>
                      <a:rPr lang="en-US" b="0" i="1" spc="-5" smtClean="0">
                        <a:solidFill>
                          <a:schemeClr val="tx1"/>
                        </a:solidFill>
                        <a:latin typeface="Cambria Math" panose="02040503050406030204" pitchFamily="18" charset="0"/>
                        <a:cs typeface="Times New Roman"/>
                      </a:rPr>
                      <m:t>𝑀</m:t>
                    </m:r>
                    <m:r>
                      <a:rPr lang="en-US" i="1" spc="-5">
                        <a:solidFill>
                          <a:schemeClr val="tx1"/>
                        </a:solidFill>
                        <a:latin typeface="Cambria Math" panose="02040503050406030204" pitchFamily="18" charset="0"/>
                        <a:cs typeface="Times New Roman"/>
                      </a:rPr>
                      <m:t>=</m:t>
                    </m:r>
                    <m:r>
                      <a:rPr lang="en-US" i="1" spc="-5">
                        <a:solidFill>
                          <a:schemeClr val="tx1"/>
                        </a:solidFill>
                        <a:latin typeface="Cambria Math" panose="02040503050406030204" pitchFamily="18" charset="0"/>
                        <a:ea typeface="Cambria Math" panose="02040503050406030204" pitchFamily="18" charset="0"/>
                        <a:cs typeface="Times New Roman"/>
                      </a:rPr>
                      <m:t>𝛿</m:t>
                    </m:r>
                    <m:r>
                      <a:rPr lang="en-US" i="1" spc="-5">
                        <a:solidFill>
                          <a:schemeClr val="tx1"/>
                        </a:solidFill>
                        <a:latin typeface="Cambria Math" panose="02040503050406030204" pitchFamily="18" charset="0"/>
                        <a:ea typeface="Cambria Math" panose="02040503050406030204" pitchFamily="18" charset="0"/>
                        <a:cs typeface="Times New Roman"/>
                      </a:rPr>
                      <m:t>𝐴</m:t>
                    </m:r>
                    <m:r>
                      <a:rPr lang="en-US" i="1" spc="-5">
                        <a:solidFill>
                          <a:schemeClr val="tx1"/>
                        </a:solidFill>
                        <a:latin typeface="Cambria Math" panose="02040503050406030204" pitchFamily="18" charset="0"/>
                        <a:ea typeface="Cambria Math" panose="02040503050406030204" pitchFamily="18" charset="0"/>
                        <a:cs typeface="Times New Roman"/>
                      </a:rPr>
                      <m:t>=</m:t>
                    </m:r>
                    <m:nary>
                      <m:naryPr>
                        <m:ctrlPr>
                          <a:rPr lang="en-US" i="1" spc="-5">
                            <a:solidFill>
                              <a:schemeClr val="tx1"/>
                            </a:solidFill>
                            <a:latin typeface="Cambria Math" panose="02040503050406030204" pitchFamily="18" charset="0"/>
                            <a:ea typeface="Cambria Math" panose="02040503050406030204" pitchFamily="18" charset="0"/>
                            <a:cs typeface="Times New Roman"/>
                          </a:rPr>
                        </m:ctrlPr>
                      </m:naryPr>
                      <m:sub>
                        <m:r>
                          <a:rPr lang="en-US" b="0" i="1" spc="-5" smtClean="0">
                            <a:solidFill>
                              <a:schemeClr val="tx1"/>
                            </a:solidFill>
                            <a:latin typeface="Cambria Math" panose="02040503050406030204" pitchFamily="18" charset="0"/>
                            <a:ea typeface="Cambria Math" panose="02040503050406030204" pitchFamily="18" charset="0"/>
                            <a:cs typeface="Times New Roman"/>
                          </a:rPr>
                          <m:t>𝑐</m:t>
                        </m:r>
                      </m:sub>
                      <m:sup>
                        <m:r>
                          <a:rPr lang="en-US" b="0" i="1" spc="-5" smtClean="0">
                            <a:solidFill>
                              <a:schemeClr val="tx1"/>
                            </a:solidFill>
                            <a:latin typeface="Cambria Math" panose="02040503050406030204" pitchFamily="18" charset="0"/>
                            <a:ea typeface="Cambria Math" panose="02040503050406030204" pitchFamily="18" charset="0"/>
                            <a:cs typeface="Times New Roman"/>
                          </a:rPr>
                          <m:t>𝑑</m:t>
                        </m:r>
                      </m:sup>
                      <m:e>
                        <m:r>
                          <a:rPr lang="en-US" i="1" spc="-5">
                            <a:solidFill>
                              <a:schemeClr val="tx1"/>
                            </a:solidFill>
                            <a:latin typeface="Cambria Math" panose="02040503050406030204" pitchFamily="18" charset="0"/>
                            <a:ea typeface="Cambria Math" panose="02040503050406030204" pitchFamily="18" charset="0"/>
                            <a:cs typeface="Times New Roman"/>
                          </a:rPr>
                          <m:t>(</m:t>
                        </m:r>
                        <m:sSub>
                          <m:sSubPr>
                            <m:ctrlPr>
                              <a:rPr lang="en-US" i="1" spc="-5">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𝑔</m:t>
                            </m:r>
                          </m:e>
                          <m:sub>
                            <m:r>
                              <a:rPr lang="en-US" i="1" spc="-5">
                                <a:solidFill>
                                  <a:schemeClr val="tx1"/>
                                </a:solidFill>
                                <a:latin typeface="Cambria Math" panose="02040503050406030204" pitchFamily="18" charset="0"/>
                                <a:cs typeface="Times New Roman"/>
                              </a:rPr>
                              <m:t>1</m:t>
                            </m:r>
                          </m:sub>
                        </m:sSub>
                        <m:d>
                          <m:dPr>
                            <m:ctrlPr>
                              <a:rPr lang="en-US" i="1" spc="-5">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𝑦</m:t>
                            </m:r>
                          </m:e>
                        </m:d>
                        <m:r>
                          <a:rPr lang="en-US" i="1" spc="-5">
                            <a:solidFill>
                              <a:schemeClr val="tx1"/>
                            </a:solidFill>
                            <a:latin typeface="Cambria Math" panose="02040503050406030204" pitchFamily="18" charset="0"/>
                            <a:cs typeface="Times New Roman"/>
                          </a:rPr>
                          <m:t>−</m:t>
                        </m:r>
                        <m:sSub>
                          <m:sSubPr>
                            <m:ctrlPr>
                              <a:rPr lang="en-US" i="1" spc="-5">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𝑔</m:t>
                            </m:r>
                          </m:e>
                          <m:sub>
                            <m:r>
                              <a:rPr lang="en-US" i="1" spc="-5">
                                <a:solidFill>
                                  <a:schemeClr val="tx1"/>
                                </a:solidFill>
                                <a:latin typeface="Cambria Math" panose="02040503050406030204" pitchFamily="18" charset="0"/>
                                <a:cs typeface="Times New Roman"/>
                              </a:rPr>
                              <m:t>2</m:t>
                            </m:r>
                          </m:sub>
                        </m:sSub>
                        <m:d>
                          <m:dPr>
                            <m:ctrlPr>
                              <a:rPr lang="en-US" i="1" spc="-5">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𝑦</m:t>
                            </m:r>
                          </m:e>
                        </m:d>
                        <m:r>
                          <a:rPr lang="en-US" i="1" spc="-5">
                            <a:solidFill>
                              <a:schemeClr val="tx1"/>
                            </a:solidFill>
                            <a:latin typeface="Cambria Math" panose="02040503050406030204" pitchFamily="18" charset="0"/>
                            <a:cs typeface="Times New Roman"/>
                          </a:rPr>
                          <m:t>)</m:t>
                        </m:r>
                      </m:e>
                    </m:nary>
                    <m:r>
                      <a:rPr lang="en-US" i="1" spc="-5">
                        <a:solidFill>
                          <a:schemeClr val="tx1"/>
                        </a:solidFill>
                        <a:latin typeface="Cambria Math" panose="02040503050406030204" pitchFamily="18" charset="0"/>
                        <a:ea typeface="Cambria Math" panose="02040503050406030204" pitchFamily="18" charset="0"/>
                        <a:cs typeface="Times New Roman"/>
                      </a:rPr>
                      <m:t>𝑑</m:t>
                    </m:r>
                    <m:r>
                      <m:rPr>
                        <m:sty m:val="p"/>
                      </m:rPr>
                      <a:rPr lang="en-US" b="0" i="0" spc="-5" smtClean="0">
                        <a:solidFill>
                          <a:schemeClr val="tx1"/>
                        </a:solidFill>
                        <a:latin typeface="Cambria Math" panose="02040503050406030204" pitchFamily="18" charset="0"/>
                        <a:ea typeface="Cambria Math" panose="02040503050406030204" pitchFamily="18" charset="0"/>
                        <a:cs typeface="Times New Roman"/>
                      </a:rPr>
                      <m:t>y</m:t>
                    </m:r>
                  </m:oMath>
                </a14:m>
                <a:endParaRPr lang="en-US" dirty="0">
                  <a:solidFill>
                    <a:schemeClr val="tx1"/>
                  </a:solidFill>
                </a:endParaRPr>
              </a:p>
              <a:p>
                <a:pPr marL="0" marR="5080" indent="0" algn="just">
                  <a:lnSpc>
                    <a:spcPct val="100000"/>
                  </a:lnSpc>
                  <a:buNone/>
                </a:pPr>
                <a:r>
                  <a:rPr lang="en-US" spc="-10" dirty="0">
                    <a:solidFill>
                      <a:schemeClr val="tx1"/>
                    </a:solidFill>
                  </a:rPr>
                  <a:t>The</a:t>
                </a:r>
                <a:r>
                  <a:rPr lang="en-US" spc="-5" dirty="0">
                    <a:solidFill>
                      <a:schemeClr val="tx1"/>
                    </a:solidFill>
                  </a:rPr>
                  <a:t> center-of-mass coordinates</a:t>
                </a:r>
                <a:r>
                  <a:rPr lang="en-US" dirty="0">
                    <a:solidFill>
                      <a:schemeClr val="tx1"/>
                    </a:solidFill>
                  </a:rPr>
                  <a:t> </a:t>
                </a:r>
                <a:r>
                  <a:rPr lang="en-US" spc="-5" dirty="0">
                    <a:solidFill>
                      <a:schemeClr val="tx1"/>
                    </a:solidFill>
                  </a:rPr>
                  <a:t>are the </a:t>
                </a:r>
                <a:r>
                  <a:rPr lang="en-US" spc="-10" dirty="0">
                    <a:solidFill>
                      <a:schemeClr val="tx1"/>
                    </a:solidFill>
                  </a:rPr>
                  <a:t>moments</a:t>
                </a:r>
                <a:r>
                  <a:rPr lang="en-US" dirty="0">
                    <a:solidFill>
                      <a:schemeClr val="tx1"/>
                    </a:solidFill>
                  </a:rPr>
                  <a:t> </a:t>
                </a:r>
                <a:r>
                  <a:rPr lang="en-US" spc="-10" dirty="0">
                    <a:solidFill>
                      <a:schemeClr val="tx1"/>
                    </a:solidFill>
                  </a:rPr>
                  <a:t>d</a:t>
                </a:r>
                <a:r>
                  <a:rPr lang="en-US" spc="-5" dirty="0">
                    <a:solidFill>
                      <a:schemeClr val="tx1"/>
                    </a:solidFill>
                  </a:rPr>
                  <a:t>ivided</a:t>
                </a:r>
                <a:r>
                  <a:rPr lang="en-US" dirty="0">
                    <a:solidFill>
                      <a:schemeClr val="tx1"/>
                    </a:solidFill>
                  </a:rPr>
                  <a:t> </a:t>
                </a:r>
                <a:r>
                  <a:rPr lang="en-US" spc="-5" dirty="0">
                    <a:solidFill>
                      <a:schemeClr val="tx1"/>
                    </a:solidFill>
                  </a:rPr>
                  <a:t>by the total mass:</a:t>
                </a:r>
              </a:p>
              <a:p>
                <a:pPr marL="0" marR="5080" indent="0" algn="ctr">
                  <a:lnSpc>
                    <a:spcPct val="100000"/>
                  </a:lnSpc>
                  <a:buNone/>
                </a:pPr>
                <a14:m>
                  <m:oMath xmlns:m="http://schemas.openxmlformats.org/officeDocument/2006/math">
                    <m:acc>
                      <m:accPr>
                        <m:chr m:val="̅"/>
                        <m:ctrlPr>
                          <a:rPr lang="en-US" i="1" spc="-10">
                            <a:solidFill>
                              <a:schemeClr val="tx1"/>
                            </a:solidFill>
                            <a:latin typeface="Cambria Math" panose="02040503050406030204" pitchFamily="18" charset="0"/>
                          </a:rPr>
                        </m:ctrlPr>
                      </m:accPr>
                      <m:e>
                        <m:r>
                          <a:rPr lang="en-US" i="1" spc="-10">
                            <a:solidFill>
                              <a:schemeClr val="tx1"/>
                            </a:solidFill>
                            <a:latin typeface="Cambria Math" panose="02040503050406030204" pitchFamily="18" charset="0"/>
                          </a:rPr>
                          <m:t>𝑥</m:t>
                        </m:r>
                      </m:e>
                    </m:acc>
                    <m:r>
                      <a:rPr lang="en-US" i="1" spc="-10">
                        <a:solidFill>
                          <a:schemeClr val="tx1"/>
                        </a:solidFill>
                        <a:latin typeface="Cambria Math" panose="02040503050406030204" pitchFamily="18" charset="0"/>
                      </a:rPr>
                      <m:t>=</m:t>
                    </m:r>
                    <m:f>
                      <m:fPr>
                        <m:ctrlPr>
                          <a:rPr lang="en-US" i="1" spc="-10">
                            <a:solidFill>
                              <a:schemeClr val="tx1"/>
                            </a:solidFill>
                            <a:latin typeface="Cambria Math" panose="02040503050406030204" pitchFamily="18" charset="0"/>
                          </a:rPr>
                        </m:ctrlPr>
                      </m:fPr>
                      <m:num>
                        <m:sSub>
                          <m:sSubPr>
                            <m:ctrlPr>
                              <a:rPr lang="en-US" i="1" spc="-10">
                                <a:solidFill>
                                  <a:schemeClr val="tx1"/>
                                </a:solidFill>
                                <a:latin typeface="Cambria Math" panose="02040503050406030204" pitchFamily="18" charset="0"/>
                              </a:rPr>
                            </m:ctrlPr>
                          </m:sSubPr>
                          <m:e>
                            <m:r>
                              <a:rPr lang="en-US" i="1" spc="-10">
                                <a:solidFill>
                                  <a:schemeClr val="tx1"/>
                                </a:solidFill>
                                <a:latin typeface="Cambria Math" panose="02040503050406030204" pitchFamily="18" charset="0"/>
                              </a:rPr>
                              <m:t>𝑀</m:t>
                            </m:r>
                          </m:e>
                          <m:sub>
                            <m:r>
                              <a:rPr lang="en-US" i="1" spc="-10">
                                <a:solidFill>
                                  <a:schemeClr val="tx1"/>
                                </a:solidFill>
                                <a:latin typeface="Cambria Math" panose="02040503050406030204" pitchFamily="18" charset="0"/>
                              </a:rPr>
                              <m:t>𝑦</m:t>
                            </m:r>
                          </m:sub>
                        </m:sSub>
                      </m:num>
                      <m:den>
                        <m:r>
                          <a:rPr lang="en-US" i="1" spc="-10">
                            <a:solidFill>
                              <a:schemeClr val="tx1"/>
                            </a:solidFill>
                            <a:latin typeface="Cambria Math" panose="02040503050406030204" pitchFamily="18" charset="0"/>
                          </a:rPr>
                          <m:t>𝑀</m:t>
                        </m:r>
                      </m:den>
                    </m:f>
                  </m:oMath>
                </a14:m>
                <a:r>
                  <a:rPr lang="en-US" dirty="0">
                    <a:solidFill>
                      <a:schemeClr val="tx1"/>
                    </a:solidFill>
                  </a:rPr>
                  <a:t>, </a:t>
                </a:r>
                <a14:m>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𝑦</m:t>
                        </m:r>
                      </m:e>
                    </m:acc>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𝑀</m:t>
                            </m:r>
                          </m:e>
                          <m:sub>
                            <m:r>
                              <a:rPr lang="en-US" i="1">
                                <a:solidFill>
                                  <a:schemeClr val="tx1"/>
                                </a:solidFill>
                                <a:latin typeface="Cambria Math" panose="02040503050406030204" pitchFamily="18" charset="0"/>
                              </a:rPr>
                              <m:t>𝑥</m:t>
                            </m:r>
                          </m:sub>
                        </m:sSub>
                      </m:num>
                      <m:den>
                        <m:r>
                          <a:rPr lang="en-US" i="1">
                            <a:solidFill>
                              <a:schemeClr val="tx1"/>
                            </a:solidFill>
                            <a:latin typeface="Cambria Math" panose="02040503050406030204" pitchFamily="18" charset="0"/>
                          </a:rPr>
                          <m:t>𝑀</m:t>
                        </m:r>
                      </m:den>
                    </m:f>
                  </m:oMath>
                </a14:m>
                <a:endParaRPr lang="en-US" dirty="0"/>
              </a:p>
              <a:p>
                <a:pPr marL="0" marR="5080" indent="0" algn="just">
                  <a:lnSpc>
                    <a:spcPct val="100000"/>
                  </a:lnSpc>
                  <a:buNone/>
                </a:pP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 l</a:t>
                </a:r>
                <a:r>
                  <a:rPr lang="en-US" spc="-10" dirty="0">
                    <a:solidFill>
                      <a:schemeClr val="tx1"/>
                    </a:solidFill>
                    <a:latin typeface="Times New Roman"/>
                    <a:cs typeface="Times New Roman"/>
                  </a:rPr>
                  <a:t>amin</a:t>
                </a:r>
                <a:r>
                  <a:rPr lang="en-US" spc="-5" dirty="0">
                    <a:solidFill>
                      <a:schemeClr val="tx1"/>
                    </a:solidFill>
                    <a:latin typeface="Times New Roman"/>
                    <a:cs typeface="Times New Roman"/>
                  </a:rPr>
                  <a:t>a </a:t>
                </a:r>
                <a:r>
                  <a:rPr lang="en-US" spc="-10" dirty="0">
                    <a:solidFill>
                      <a:schemeClr val="tx1"/>
                    </a:solidFill>
                    <a:latin typeface="Times New Roman"/>
                    <a:cs typeface="Times New Roman"/>
                  </a:rPr>
                  <a:t>wil</a:t>
                </a:r>
                <a:r>
                  <a:rPr lang="en-US" spc="-5" dirty="0">
                    <a:solidFill>
                      <a:schemeClr val="tx1"/>
                    </a:solidFill>
                    <a:latin typeface="Times New Roman"/>
                    <a:cs typeface="Times New Roman"/>
                  </a:rPr>
                  <a:t>l </a:t>
                </a:r>
                <a:r>
                  <a:rPr lang="en-US" spc="-10" dirty="0">
                    <a:solidFill>
                      <a:schemeClr val="tx1"/>
                    </a:solidFill>
                    <a:latin typeface="Times New Roman"/>
                    <a:cs typeface="Times New Roman"/>
                  </a:rPr>
                  <a:t>balanc</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poin</a:t>
                </a:r>
                <a:r>
                  <a:rPr lang="en-US" spc="-5" dirty="0">
                    <a:solidFill>
                      <a:schemeClr val="tx1"/>
                    </a:solidFill>
                    <a:latin typeface="Times New Roman"/>
                    <a:cs typeface="Times New Roman"/>
                  </a:rPr>
                  <a:t>t</a:t>
                </a:r>
                <a:r>
                  <a:rPr lang="en-US" dirty="0">
                    <a:solidFill>
                      <a:schemeClr val="tx1"/>
                    </a:solidFill>
                    <a:latin typeface="Times New Roman"/>
                    <a:cs typeface="Times New Roman"/>
                  </a:rPr>
                  <a:t> </a:t>
                </a:r>
                <a:r>
                  <a:rPr lang="en-US" spc="20" dirty="0">
                    <a:solidFill>
                      <a:schemeClr val="tx1"/>
                    </a:solidFill>
                  </a:rPr>
                  <a:t>(</a:t>
                </a:r>
                <a14:m>
                  <m:oMath xmlns:m="http://schemas.openxmlformats.org/officeDocument/2006/math">
                    <m:acc>
                      <m:accPr>
                        <m:chr m:val="̅"/>
                        <m:ctrlPr>
                          <a:rPr lang="en-US" i="1" spc="-335" dirty="0">
                            <a:solidFill>
                              <a:schemeClr val="tx1"/>
                            </a:solidFill>
                            <a:latin typeface="Cambria Math" panose="02040503050406030204" pitchFamily="18" charset="0"/>
                          </a:rPr>
                        </m:ctrlPr>
                      </m:accPr>
                      <m:e>
                        <m:r>
                          <a:rPr lang="en-US" i="1" spc="-335" dirty="0">
                            <a:solidFill>
                              <a:schemeClr val="tx1"/>
                            </a:solidFill>
                            <a:latin typeface="Cambria Math" panose="02040503050406030204" pitchFamily="18" charset="0"/>
                          </a:rPr>
                          <m:t>𝑥</m:t>
                        </m:r>
                      </m:e>
                    </m:acc>
                    <m:r>
                      <a:rPr lang="en-US" i="1" spc="-335" dirty="0">
                        <a:solidFill>
                          <a:schemeClr val="tx1"/>
                        </a:solidFill>
                        <a:latin typeface="Cambria Math" panose="02040503050406030204" pitchFamily="18" charset="0"/>
                      </a:rPr>
                      <m:t>,  </m:t>
                    </m:r>
                    <m:bar>
                      <m:barPr>
                        <m:pos m:val="top"/>
                        <m:ctrlPr>
                          <a:rPr lang="en-US" i="1" spc="-90" dirty="0">
                            <a:solidFill>
                              <a:schemeClr val="tx1"/>
                            </a:solidFill>
                            <a:latin typeface="Cambria Math" panose="02040503050406030204" pitchFamily="18" charset="0"/>
                          </a:rPr>
                        </m:ctrlPr>
                      </m:barPr>
                      <m:e>
                        <m:r>
                          <a:rPr lang="en-US" i="1" spc="-90" dirty="0">
                            <a:solidFill>
                              <a:schemeClr val="tx1"/>
                            </a:solidFill>
                            <a:latin typeface="Cambria Math" panose="02040503050406030204" pitchFamily="18" charset="0"/>
                          </a:rPr>
                          <m:t>𝑦</m:t>
                        </m:r>
                      </m:e>
                    </m:bar>
                  </m:oMath>
                </a14:m>
                <a:r>
                  <a:rPr lang="en-US" spc="-5" dirty="0">
                    <a:solidFill>
                      <a:schemeClr val="tx1"/>
                    </a:solidFill>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Figur</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11.</a:t>
                </a:r>
                <a:endParaRPr lang="en-US" dirty="0">
                  <a:solidFill>
                    <a:schemeClr val="tx1"/>
                  </a:solidFill>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pic>
        <p:nvPicPr>
          <p:cNvPr id="5" name="Picture 2" descr="An illustration shows a lamina balancing on a stick at point (x bar, y ba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38477" y="3449543"/>
            <a:ext cx="3700751" cy="3237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224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8.1  Probability and </a:t>
            </a:r>
            <a:r>
              <a:rPr lang="en-US" sz="3100" dirty="0"/>
              <a:t>Integration </a:t>
            </a:r>
            <a:r>
              <a:rPr lang="en-US" sz="3100" dirty="0" smtClean="0"/>
              <a:t>(5 </a:t>
            </a:r>
            <a:r>
              <a:rPr lang="en-US" sz="3100" dirty="0"/>
              <a:t>of 13)</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5" dirty="0" smtClean="0">
                    <a:solidFill>
                      <a:schemeClr val="tx1"/>
                    </a:solidFill>
                  </a:rPr>
                  <a:t>Th</a:t>
                </a:r>
                <a:r>
                  <a:rPr lang="en-US" spc="-5" dirty="0">
                    <a:solidFill>
                      <a:schemeClr val="tx1"/>
                    </a:solidFill>
                  </a:rPr>
                  <a:t>e </a:t>
                </a:r>
                <a:r>
                  <a:rPr lang="en-US" b="1" i="1" spc="-15" dirty="0">
                    <a:solidFill>
                      <a:schemeClr val="tx1"/>
                    </a:solidFill>
                  </a:rPr>
                  <a:t>mea</a:t>
                </a:r>
                <a:r>
                  <a:rPr lang="en-US" b="1" i="1" spc="-5" dirty="0">
                    <a:solidFill>
                      <a:schemeClr val="tx1"/>
                    </a:solidFill>
                  </a:rPr>
                  <a:t>n</a:t>
                </a:r>
                <a:r>
                  <a:rPr lang="en-US" i="1" dirty="0">
                    <a:solidFill>
                      <a:schemeClr val="tx1"/>
                    </a:solidFill>
                  </a:rPr>
                  <a:t> </a:t>
                </a:r>
                <a:r>
                  <a:rPr lang="en-US" spc="-10" dirty="0">
                    <a:solidFill>
                      <a:schemeClr val="tx1"/>
                    </a:solidFill>
                  </a:rPr>
                  <a:t>o</a:t>
                </a:r>
                <a:r>
                  <a:rPr lang="en-US" spc="-5" dirty="0">
                    <a:solidFill>
                      <a:schemeClr val="tx1"/>
                    </a:solidFill>
                  </a:rPr>
                  <a:t>r </a:t>
                </a:r>
                <a:r>
                  <a:rPr lang="en-US" b="1" i="1" spc="-10" dirty="0">
                    <a:solidFill>
                      <a:schemeClr val="tx1"/>
                    </a:solidFill>
                  </a:rPr>
                  <a:t>averag</a:t>
                </a:r>
                <a:r>
                  <a:rPr lang="en-US" b="1" i="1" spc="-5" dirty="0">
                    <a:solidFill>
                      <a:schemeClr val="tx1"/>
                    </a:solidFill>
                  </a:rPr>
                  <a:t>e</a:t>
                </a:r>
                <a:r>
                  <a:rPr lang="en-US" b="1" i="1" dirty="0">
                    <a:solidFill>
                      <a:schemeClr val="tx1"/>
                    </a:solidFill>
                  </a:rPr>
                  <a:t> </a:t>
                </a:r>
                <a:r>
                  <a:rPr lang="en-US" b="1" i="1" spc="-10" dirty="0">
                    <a:solidFill>
                      <a:schemeClr val="tx1"/>
                    </a:solidFill>
                  </a:rPr>
                  <a:t>valu</a:t>
                </a:r>
                <a:r>
                  <a:rPr lang="en-US" b="1" i="1" spc="-5" dirty="0">
                    <a:solidFill>
                      <a:schemeClr val="tx1"/>
                    </a:solidFill>
                  </a:rPr>
                  <a:t>e</a:t>
                </a:r>
                <a:r>
                  <a:rPr lang="en-US" b="1" i="1" dirty="0">
                    <a:solidFill>
                      <a:schemeClr val="tx1"/>
                    </a:solidFill>
                  </a:rPr>
                  <a:t> </a:t>
                </a:r>
                <a:r>
                  <a:rPr lang="en-US" spc="-10" dirty="0">
                    <a:solidFill>
                      <a:schemeClr val="tx1"/>
                    </a:solidFill>
                  </a:rPr>
                  <a:t>o</a:t>
                </a:r>
                <a:r>
                  <a:rPr lang="en-US" spc="-5" dirty="0">
                    <a:solidFill>
                      <a:schemeClr val="tx1"/>
                    </a:solidFill>
                  </a:rPr>
                  <a:t>f a r</a:t>
                </a:r>
                <a:r>
                  <a:rPr lang="en-US" spc="-10" dirty="0">
                    <a:solidFill>
                      <a:schemeClr val="tx1"/>
                    </a:solidFill>
                  </a:rPr>
                  <a:t>andom</a:t>
                </a:r>
                <a:r>
                  <a:rPr lang="en-US" dirty="0">
                    <a:solidFill>
                      <a:schemeClr val="tx1"/>
                    </a:solidFill>
                  </a:rPr>
                  <a:t> </a:t>
                </a:r>
                <a:r>
                  <a:rPr lang="en-US" spc="-10" dirty="0">
                    <a:solidFill>
                      <a:schemeClr val="tx1"/>
                    </a:solidFill>
                  </a:rPr>
                  <a:t>variabl</a:t>
                </a:r>
                <a:r>
                  <a:rPr lang="en-US" spc="-5" dirty="0">
                    <a:solidFill>
                      <a:schemeClr val="tx1"/>
                    </a:solidFill>
                  </a:rPr>
                  <a:t>e is t</a:t>
                </a:r>
                <a:r>
                  <a:rPr lang="en-US" spc="-10" dirty="0">
                    <a:solidFill>
                      <a:schemeClr val="tx1"/>
                    </a:solidFill>
                  </a:rPr>
                  <a:t>h</a:t>
                </a:r>
                <a:r>
                  <a:rPr lang="en-US" spc="-5" dirty="0">
                    <a:solidFill>
                      <a:schemeClr val="tx1"/>
                    </a:solidFill>
                  </a:rPr>
                  <a:t>e </a:t>
                </a:r>
                <a:r>
                  <a:rPr lang="en-US" spc="-10" dirty="0">
                    <a:solidFill>
                      <a:schemeClr val="tx1"/>
                    </a:solidFill>
                  </a:rPr>
                  <a:t>quantity</a:t>
                </a:r>
              </a:p>
              <a:p>
                <a:pPr marL="0" marR="5080" indent="0" algn="just">
                  <a:lnSpc>
                    <a:spcPct val="100000"/>
                  </a:lnSpc>
                  <a:buNone/>
                </a:pPr>
                <a:endParaRPr lang="en-US" i="1" dirty="0">
                  <a:solidFill>
                    <a:schemeClr val="tx1"/>
                  </a:solidFill>
                  <a:ea typeface="Cambria Math" panose="02040503050406030204" pitchFamily="18" charset="0"/>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Times New Roman"/>
                        </a:rPr>
                        <m:t>𝜇</m:t>
                      </m:r>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𝜇</m:t>
                      </m:r>
                      <m:d>
                        <m:dPr>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r>
                            <a:rPr lang="en-US" b="0" i="1" smtClean="0">
                              <a:solidFill>
                                <a:schemeClr val="tx1"/>
                              </a:solidFill>
                              <a:latin typeface="Cambria Math" panose="02040503050406030204" pitchFamily="18" charset="0"/>
                              <a:ea typeface="Cambria Math" panose="02040503050406030204" pitchFamily="18" charset="0"/>
                              <a:cs typeface="Times New Roman"/>
                            </a:rPr>
                            <m:t>𝑋</m:t>
                          </m:r>
                        </m:e>
                      </m:d>
                      <m:r>
                        <a:rPr lang="en-US" b="0" i="1" smtClean="0">
                          <a:solidFill>
                            <a:schemeClr val="tx1"/>
                          </a:solidFill>
                          <a:latin typeface="Cambria Math" panose="02040503050406030204" pitchFamily="18" charset="0"/>
                          <a:ea typeface="Cambria Math" panose="02040503050406030204" pitchFamily="18" charset="0"/>
                          <a:cs typeface="Times New Roman"/>
                        </a:rPr>
                        <m:t>=</m:t>
                      </m:r>
                      <m:r>
                        <m:rPr>
                          <m:nor/>
                        </m:rPr>
                        <a:rPr lang="en-US" sz="2400" dirty="0"/>
                        <m:t>∫</m:t>
                      </m:r>
                      <m:r>
                        <m:rPr>
                          <m:nor/>
                        </m:rPr>
                        <a:rPr lang="en-US" sz="2400" baseline="-30000" dirty="0"/>
                        <m:t>J</m:t>
                      </m:r>
                      <m:r>
                        <m:rPr>
                          <m:nor/>
                        </m:rPr>
                        <a:rPr lang="en-US" sz="4000" i="1" baseline="-25000" dirty="0"/>
                        <m:t> </m:t>
                      </m:r>
                      <m:r>
                        <m:rPr>
                          <m:nor/>
                        </m:rPr>
                        <a:rPr lang="en-US" b="0" i="1" dirty="0" smtClean="0"/>
                        <m:t>x</m:t>
                      </m:r>
                      <m:r>
                        <m:rPr>
                          <m:nor/>
                        </m:rPr>
                        <a:rPr lang="en-US" b="0" i="1" dirty="0" smtClean="0"/>
                        <m:t> </m:t>
                      </m:r>
                      <m:r>
                        <m:rPr>
                          <m:nor/>
                        </m:rPr>
                        <a:rPr lang="en-US" b="0" i="1" dirty="0" smtClean="0"/>
                        <m:t>p</m:t>
                      </m:r>
                      <m:r>
                        <m:rPr>
                          <m:nor/>
                        </m:rPr>
                        <a:rPr lang="en-US" dirty="0"/>
                        <m:t>(</m:t>
                      </m:r>
                      <m:r>
                        <m:rPr>
                          <m:nor/>
                        </m:rPr>
                        <a:rPr lang="en-US" i="1" dirty="0"/>
                        <m:t>x</m:t>
                      </m:r>
                      <m:r>
                        <m:rPr>
                          <m:nor/>
                        </m:rPr>
                        <a:rPr lang="en-US" dirty="0"/>
                        <m:t>)</m:t>
                      </m:r>
                      <m:r>
                        <m:rPr>
                          <m:nor/>
                        </m:rPr>
                        <a:rPr lang="en-US" b="0" i="1" dirty="0" smtClean="0"/>
                        <m:t> </m:t>
                      </m:r>
                      <m:r>
                        <m:rPr>
                          <m:nor/>
                        </m:rPr>
                        <a:rPr lang="en-US" i="1" dirty="0"/>
                        <m:t>dx</m:t>
                      </m:r>
                    </m:oMath>
                  </m:oMathPara>
                </a14:m>
                <a:endParaRPr lang="en-US" dirty="0">
                  <a:solidFill>
                    <a:schemeClr val="tx1"/>
                  </a:solidFill>
                </a:endParaRPr>
              </a:p>
              <a:p>
                <a:pPr marL="0" indent="0">
                  <a:lnSpc>
                    <a:spcPct val="100000"/>
                  </a:lnSpc>
                  <a:buNone/>
                </a:pPr>
                <a:r>
                  <a:rPr lang="en-US" spc="-5" dirty="0">
                    <a:solidFill>
                      <a:schemeClr val="tx1"/>
                    </a:solidFill>
                  </a:rPr>
                  <a:t>if this integral</a:t>
                </a:r>
                <a:r>
                  <a:rPr lang="en-US" dirty="0">
                    <a:solidFill>
                      <a:schemeClr val="tx1"/>
                    </a:solidFill>
                  </a:rPr>
                  <a:t> </a:t>
                </a:r>
                <a:r>
                  <a:rPr lang="en-US" spc="-5" dirty="0">
                    <a:solidFill>
                      <a:schemeClr val="tx1"/>
                    </a:solidFill>
                  </a:rPr>
                  <a:t>exists. </a:t>
                </a:r>
                <a:r>
                  <a:rPr lang="en-US" spc="-10" dirty="0">
                    <a:solidFill>
                      <a:schemeClr val="tx1"/>
                    </a:solidFill>
                  </a:rPr>
                  <a:t>The</a:t>
                </a:r>
                <a:r>
                  <a:rPr lang="en-US" spc="-5" dirty="0">
                    <a:solidFill>
                      <a:schemeClr val="tx1"/>
                    </a:solidFill>
                  </a:rPr>
                  <a:t> symbol</a:t>
                </a:r>
                <a:r>
                  <a:rPr lang="en-US" dirty="0">
                    <a:solidFill>
                      <a:schemeClr val="tx1"/>
                    </a:solidFill>
                  </a:rPr>
                  <a:t> </a:t>
                </a:r>
                <a:r>
                  <a:rPr lang="en-US" i="1" spc="35" dirty="0">
                    <a:solidFill>
                      <a:schemeClr val="tx1"/>
                    </a:solidFill>
                  </a:rPr>
                  <a:t>μ</a:t>
                </a:r>
                <a:r>
                  <a:rPr lang="en-US" i="1" spc="-105" dirty="0">
                    <a:solidFill>
                      <a:schemeClr val="tx1"/>
                    </a:solidFill>
                  </a:rPr>
                  <a:t> </a:t>
                </a:r>
                <a:r>
                  <a:rPr lang="en-US" spc="-5" dirty="0">
                    <a:solidFill>
                      <a:schemeClr val="tx1"/>
                    </a:solidFill>
                  </a:rPr>
                  <a:t>is a lowercase </a:t>
                </a:r>
                <a:r>
                  <a:rPr lang="en-US" spc="-15" dirty="0">
                    <a:solidFill>
                      <a:schemeClr val="tx1"/>
                    </a:solidFill>
                  </a:rPr>
                  <a:t>G</a:t>
                </a:r>
                <a:r>
                  <a:rPr lang="en-US" spc="-5" dirty="0">
                    <a:solidFill>
                      <a:schemeClr val="tx1"/>
                    </a:solidFill>
                  </a:rPr>
                  <a:t>reek</a:t>
                </a:r>
                <a:r>
                  <a:rPr lang="en-US" dirty="0">
                    <a:solidFill>
                      <a:schemeClr val="tx1"/>
                    </a:solidFill>
                  </a:rPr>
                  <a:t> </a:t>
                </a:r>
                <a:r>
                  <a:rPr lang="en-US" spc="-5" dirty="0">
                    <a:solidFill>
                      <a:schemeClr val="tx1"/>
                    </a:solidFill>
                  </a:rPr>
                  <a:t>letter </a:t>
                </a:r>
                <a:r>
                  <a:rPr lang="en-US" spc="-15" dirty="0">
                    <a:solidFill>
                      <a:schemeClr val="tx1"/>
                    </a:solidFill>
                  </a:rPr>
                  <a:t>m</a:t>
                </a:r>
                <a:r>
                  <a:rPr lang="en-US" spc="-5" dirty="0">
                    <a:solidFill>
                      <a:schemeClr val="tx1"/>
                    </a:solidFill>
                  </a:rPr>
                  <a:t>u.</a:t>
                </a:r>
                <a:endParaRPr lang="en-US" dirty="0">
                  <a:solidFill>
                    <a:schemeClr val="tx1"/>
                  </a:solidFill>
                </a:endParaRPr>
              </a:p>
              <a:p>
                <a:pPr marL="12700" marR="5080" indent="0">
                  <a:lnSpc>
                    <a:spcPct val="100000"/>
                  </a:lnSpc>
                  <a:spcBef>
                    <a:spcPts val="35"/>
                  </a:spcBef>
                  <a:buNone/>
                </a:pPr>
                <a:r>
                  <a:rPr lang="en-US" spc="-10" dirty="0">
                    <a:solidFill>
                      <a:schemeClr val="tx1"/>
                    </a:solidFill>
                  </a:rPr>
                  <a:t>I</a:t>
                </a:r>
                <a:r>
                  <a:rPr lang="en-US" spc="-5" dirty="0">
                    <a:solidFill>
                      <a:schemeClr val="tx1"/>
                    </a:solidFill>
                  </a:rPr>
                  <a:t>n</a:t>
                </a:r>
                <a:r>
                  <a:rPr lang="en-US" spc="20" dirty="0">
                    <a:solidFill>
                      <a:schemeClr val="tx1"/>
                    </a:solidFill>
                  </a:rPr>
                  <a:t> </a:t>
                </a:r>
                <a:r>
                  <a:rPr lang="en-US" spc="-10" dirty="0">
                    <a:solidFill>
                      <a:schemeClr val="tx1"/>
                    </a:solidFill>
                  </a:rPr>
                  <a:t>th</a:t>
                </a:r>
                <a:r>
                  <a:rPr lang="en-US" spc="-5" dirty="0">
                    <a:solidFill>
                      <a:schemeClr val="tx1"/>
                    </a:solidFill>
                  </a:rPr>
                  <a:t>e</a:t>
                </a:r>
                <a:r>
                  <a:rPr lang="en-US" spc="20" dirty="0">
                    <a:solidFill>
                      <a:schemeClr val="tx1"/>
                    </a:solidFill>
                  </a:rPr>
                  <a:t> </a:t>
                </a:r>
                <a:r>
                  <a:rPr lang="en-US" spc="-10" dirty="0">
                    <a:solidFill>
                      <a:schemeClr val="tx1"/>
                    </a:solidFill>
                  </a:rPr>
                  <a:t>nex</a:t>
                </a:r>
                <a:r>
                  <a:rPr lang="en-US" spc="-5" dirty="0">
                    <a:solidFill>
                      <a:schemeClr val="tx1"/>
                    </a:solidFill>
                  </a:rPr>
                  <a:t>t</a:t>
                </a:r>
                <a:r>
                  <a:rPr lang="en-US" spc="20" dirty="0">
                    <a:solidFill>
                      <a:schemeClr val="tx1"/>
                    </a:solidFill>
                  </a:rPr>
                  <a:t> </a:t>
                </a:r>
                <a:r>
                  <a:rPr lang="en-US" spc="-10" dirty="0">
                    <a:solidFill>
                      <a:schemeClr val="tx1"/>
                    </a:solidFill>
                  </a:rPr>
                  <a:t>example</a:t>
                </a:r>
                <a:r>
                  <a:rPr lang="en-US" spc="-5" dirty="0">
                    <a:solidFill>
                      <a:schemeClr val="tx1"/>
                    </a:solidFill>
                  </a:rPr>
                  <a:t>,</a:t>
                </a:r>
                <a:r>
                  <a:rPr lang="en-US" spc="25" dirty="0">
                    <a:solidFill>
                      <a:schemeClr val="tx1"/>
                    </a:solidFill>
                  </a:rPr>
                  <a:t> </a:t>
                </a:r>
                <a:r>
                  <a:rPr lang="en-US" spc="-15" dirty="0">
                    <a:solidFill>
                      <a:schemeClr val="tx1"/>
                    </a:solidFill>
                  </a:rPr>
                  <a:t>w</a:t>
                </a:r>
                <a:r>
                  <a:rPr lang="en-US" spc="-5" dirty="0">
                    <a:solidFill>
                      <a:schemeClr val="tx1"/>
                    </a:solidFill>
                  </a:rPr>
                  <a:t>e</a:t>
                </a:r>
                <a:r>
                  <a:rPr lang="en-US" spc="20" dirty="0">
                    <a:solidFill>
                      <a:schemeClr val="tx1"/>
                    </a:solidFill>
                  </a:rPr>
                  <a:t> </a:t>
                </a:r>
                <a:r>
                  <a:rPr lang="en-US" spc="-10" dirty="0">
                    <a:solidFill>
                      <a:schemeClr val="tx1"/>
                    </a:solidFill>
                  </a:rPr>
                  <a:t>conside</a:t>
                </a:r>
                <a:r>
                  <a:rPr lang="en-US" spc="-5" dirty="0">
                    <a:solidFill>
                      <a:schemeClr val="tx1"/>
                    </a:solidFill>
                  </a:rPr>
                  <a:t>r</a:t>
                </a:r>
                <a:r>
                  <a:rPr lang="en-US" spc="20" dirty="0">
                    <a:solidFill>
                      <a:schemeClr val="tx1"/>
                    </a:solidFill>
                  </a:rPr>
                  <a:t> </a:t>
                </a:r>
                <a:r>
                  <a:rPr lang="en-US" spc="-10" dirty="0">
                    <a:solidFill>
                      <a:schemeClr val="tx1"/>
                    </a:solidFill>
                  </a:rPr>
                  <a:t>th</a:t>
                </a:r>
                <a:r>
                  <a:rPr lang="en-US" spc="-5" dirty="0">
                    <a:solidFill>
                      <a:schemeClr val="tx1"/>
                    </a:solidFill>
                  </a:rPr>
                  <a:t>e</a:t>
                </a:r>
                <a:r>
                  <a:rPr lang="en-US" spc="20" dirty="0">
                    <a:solidFill>
                      <a:schemeClr val="tx1"/>
                    </a:solidFill>
                  </a:rPr>
                  <a:t> </a:t>
                </a:r>
                <a:r>
                  <a:rPr lang="en-US" b="1" i="1" spc="-10" dirty="0">
                    <a:solidFill>
                      <a:schemeClr val="tx1"/>
                    </a:solidFill>
                  </a:rPr>
                  <a:t>exponentia</a:t>
                </a:r>
                <a:r>
                  <a:rPr lang="en-US" b="1" i="1" spc="-5" dirty="0">
                    <a:solidFill>
                      <a:schemeClr val="tx1"/>
                    </a:solidFill>
                  </a:rPr>
                  <a:t>l</a:t>
                </a:r>
                <a:r>
                  <a:rPr lang="en-US" b="1" i="1" spc="25" dirty="0">
                    <a:solidFill>
                      <a:schemeClr val="tx1"/>
                    </a:solidFill>
                  </a:rPr>
                  <a:t> </a:t>
                </a:r>
                <a:r>
                  <a:rPr lang="en-US" b="1" i="1" spc="-10" dirty="0">
                    <a:solidFill>
                      <a:schemeClr val="tx1"/>
                    </a:solidFill>
                  </a:rPr>
                  <a:t>probabilit</a:t>
                </a:r>
                <a:r>
                  <a:rPr lang="en-US" b="1" i="1" spc="-5" dirty="0">
                    <a:solidFill>
                      <a:schemeClr val="tx1"/>
                    </a:solidFill>
                  </a:rPr>
                  <a:t>y</a:t>
                </a:r>
                <a:r>
                  <a:rPr lang="en-US" b="1" i="1" spc="25" dirty="0">
                    <a:solidFill>
                      <a:schemeClr val="tx1"/>
                    </a:solidFill>
                  </a:rPr>
                  <a:t> </a:t>
                </a:r>
                <a:r>
                  <a:rPr lang="en-US" b="1" i="1" spc="-10" dirty="0">
                    <a:solidFill>
                      <a:schemeClr val="tx1"/>
                    </a:solidFill>
                  </a:rPr>
                  <a:t>densit</a:t>
                </a:r>
                <a:r>
                  <a:rPr lang="en-US" b="1" i="1" spc="-5" dirty="0">
                    <a:solidFill>
                      <a:schemeClr val="tx1"/>
                    </a:solidFill>
                  </a:rPr>
                  <a:t>y</a:t>
                </a:r>
                <a:r>
                  <a:rPr lang="en-US" b="1" i="1" spc="20" dirty="0">
                    <a:solidFill>
                      <a:schemeClr val="tx1"/>
                    </a:solidFill>
                  </a:rPr>
                  <a:t> </a:t>
                </a:r>
                <a:r>
                  <a:rPr lang="en-US" spc="-5" dirty="0">
                    <a:solidFill>
                      <a:schemeClr val="tx1"/>
                    </a:solidFill>
                  </a:rPr>
                  <a:t>with</a:t>
                </a:r>
                <a:r>
                  <a:rPr lang="en-US" spc="20" dirty="0">
                    <a:solidFill>
                      <a:schemeClr val="tx1"/>
                    </a:solidFill>
                  </a:rPr>
                  <a:t> </a:t>
                </a:r>
                <a:r>
                  <a:rPr lang="en-US" spc="-5" dirty="0">
                    <a:solidFill>
                      <a:schemeClr val="tx1"/>
                    </a:solidFill>
                  </a:rPr>
                  <a:t>param</a:t>
                </a:r>
                <a:r>
                  <a:rPr lang="en-US" spc="-10" dirty="0">
                    <a:solidFill>
                      <a:schemeClr val="tx1"/>
                    </a:solidFill>
                  </a:rPr>
                  <a:t>ete</a:t>
                </a:r>
                <a:r>
                  <a:rPr lang="en-US" spc="-5" dirty="0">
                    <a:solidFill>
                      <a:schemeClr val="tx1"/>
                    </a:solidFill>
                  </a:rPr>
                  <a:t>r</a:t>
                </a:r>
                <a:r>
                  <a:rPr lang="en-US" spc="-25" dirty="0">
                    <a:solidFill>
                      <a:schemeClr val="tx1"/>
                    </a:solidFill>
                  </a:rPr>
                  <a:t> </a:t>
                </a:r>
                <a:r>
                  <a:rPr lang="en-US" i="1" spc="-5" dirty="0">
                    <a:solidFill>
                      <a:schemeClr val="tx1"/>
                    </a:solidFill>
                  </a:rPr>
                  <a:t>r</a:t>
                </a:r>
                <a:r>
                  <a:rPr lang="en-US" i="1" dirty="0">
                    <a:solidFill>
                      <a:schemeClr val="tx1"/>
                    </a:solidFill>
                  </a:rPr>
                  <a:t> </a:t>
                </a:r>
                <a:r>
                  <a:rPr lang="en-US" i="1" spc="-125" dirty="0">
                    <a:solidFill>
                      <a:schemeClr val="tx1"/>
                    </a:solidFill>
                  </a:rPr>
                  <a:t> </a:t>
                </a:r>
                <a:r>
                  <a:rPr lang="en-US" i="1" spc="-50" dirty="0">
                    <a:solidFill>
                      <a:schemeClr val="tx1"/>
                    </a:solidFill>
                  </a:rPr>
                  <a:t>&gt;</a:t>
                </a:r>
                <a:r>
                  <a:rPr lang="en-US" i="1" spc="-80" dirty="0">
                    <a:solidFill>
                      <a:schemeClr val="tx1"/>
                    </a:solidFill>
                  </a:rPr>
                  <a:t> </a:t>
                </a:r>
                <a:r>
                  <a:rPr lang="en-US" spc="-10" dirty="0">
                    <a:solidFill>
                      <a:schemeClr val="tx1"/>
                    </a:solidFill>
                  </a:rPr>
                  <a:t>0</a:t>
                </a:r>
                <a:r>
                  <a:rPr lang="en-US" spc="-5" dirty="0">
                    <a:solidFill>
                      <a:schemeClr val="tx1"/>
                    </a:solidFill>
                  </a:rPr>
                  <a:t>, </a:t>
                </a:r>
                <a:r>
                  <a:rPr lang="en-US" spc="-10" dirty="0">
                    <a:solidFill>
                      <a:schemeClr val="tx1"/>
                    </a:solidFill>
                  </a:rPr>
                  <a:t>define</a:t>
                </a:r>
                <a:r>
                  <a:rPr lang="en-US" spc="-5" dirty="0">
                    <a:solidFill>
                      <a:schemeClr val="tx1"/>
                    </a:solidFill>
                  </a:rPr>
                  <a:t>d</a:t>
                </a:r>
                <a:r>
                  <a:rPr lang="en-US" dirty="0">
                    <a:solidFill>
                      <a:schemeClr val="tx1"/>
                    </a:solidFill>
                  </a:rPr>
                  <a:t> </a:t>
                </a:r>
                <a:r>
                  <a:rPr lang="en-US" spc="-10" dirty="0">
                    <a:solidFill>
                      <a:schemeClr val="tx1"/>
                    </a:solidFill>
                  </a:rPr>
                  <a:t>o</a:t>
                </a:r>
                <a:r>
                  <a:rPr lang="en-US" spc="-5" dirty="0">
                    <a:solidFill>
                      <a:schemeClr val="tx1"/>
                    </a:solidFill>
                  </a:rPr>
                  <a:t>n</a:t>
                </a:r>
                <a:r>
                  <a:rPr lang="en-US" dirty="0">
                    <a:solidFill>
                      <a:schemeClr val="tx1"/>
                    </a:solidFill>
                  </a:rPr>
                  <a:t> </a:t>
                </a:r>
                <a:r>
                  <a:rPr lang="en-US" spc="-5" dirty="0">
                    <a:solidFill>
                      <a:schemeClr val="tx1"/>
                    </a:solidFill>
                  </a:rPr>
                  <a:t>[0,</a:t>
                </a:r>
                <a:r>
                  <a:rPr lang="en-US" spc="-85" dirty="0">
                    <a:solidFill>
                      <a:schemeClr val="tx1"/>
                    </a:solidFill>
                  </a:rPr>
                  <a:t> </a:t>
                </a:r>
                <a:r>
                  <a:rPr lang="en-US" spc="70" dirty="0">
                    <a:solidFill>
                      <a:schemeClr val="tx1"/>
                    </a:solidFill>
                  </a:rPr>
                  <a:t>∞</a:t>
                </a:r>
                <a:r>
                  <a:rPr lang="en-US" spc="-5" dirty="0">
                    <a:solidFill>
                      <a:schemeClr val="tx1"/>
                    </a:solidFill>
                  </a:rPr>
                  <a:t>) </a:t>
                </a:r>
                <a:r>
                  <a:rPr lang="en-US" spc="-10" dirty="0">
                    <a:solidFill>
                      <a:schemeClr val="tx1"/>
                    </a:solidFill>
                  </a:rPr>
                  <a:t>by</a:t>
                </a:r>
              </a:p>
              <a:p>
                <a:pPr marL="12700" marR="5080" indent="0">
                  <a:lnSpc>
                    <a:spcPct val="100000"/>
                  </a:lnSpc>
                  <a:spcBef>
                    <a:spcPts val="35"/>
                  </a:spcBef>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𝑝</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𝑡</m:t>
                          </m:r>
                        </m:e>
                      </m:d>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𝑟</m:t>
                          </m:r>
                        </m:den>
                      </m:f>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𝑡</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𝑟</m:t>
                          </m:r>
                        </m:sup>
                      </m:sSup>
                    </m:oMath>
                  </m:oMathPara>
                </a14:m>
                <a:endParaRPr lang="en-US" dirty="0">
                  <a:solidFill>
                    <a:schemeClr val="tx1"/>
                  </a:solidFill>
                </a:endParaRPr>
              </a:p>
              <a:p>
                <a:pPr marL="0" marR="5080" indent="0" algn="just">
                  <a:lnSpc>
                    <a:spcPct val="100000"/>
                  </a:lnSpc>
                  <a:buNone/>
                </a:pPr>
                <a:r>
                  <a:rPr lang="en-US" spc="-10" dirty="0">
                    <a:solidFill>
                      <a:schemeClr val="tx1"/>
                    </a:solidFill>
                  </a:rPr>
                  <a:t>Thi</a:t>
                </a:r>
                <a:r>
                  <a:rPr lang="en-US" spc="-5" dirty="0">
                    <a:solidFill>
                      <a:schemeClr val="tx1"/>
                    </a:solidFill>
                  </a:rPr>
                  <a:t>s</a:t>
                </a:r>
                <a:r>
                  <a:rPr lang="en-US" spc="45" dirty="0">
                    <a:solidFill>
                      <a:schemeClr val="tx1"/>
                    </a:solidFill>
                  </a:rPr>
                  <a:t> </a:t>
                </a:r>
                <a:r>
                  <a:rPr lang="en-US" spc="-10" dirty="0">
                    <a:solidFill>
                      <a:schemeClr val="tx1"/>
                    </a:solidFill>
                  </a:rPr>
                  <a:t>densit</a:t>
                </a:r>
                <a:r>
                  <a:rPr lang="en-US" spc="-5" dirty="0">
                    <a:solidFill>
                      <a:schemeClr val="tx1"/>
                    </a:solidFill>
                  </a:rPr>
                  <a:t>y</a:t>
                </a:r>
                <a:r>
                  <a:rPr lang="en-US" spc="50" dirty="0">
                    <a:solidFill>
                      <a:schemeClr val="tx1"/>
                    </a:solidFill>
                  </a:rPr>
                  <a:t> </a:t>
                </a:r>
                <a:r>
                  <a:rPr lang="en-US" spc="-10" dirty="0">
                    <a:solidFill>
                      <a:schemeClr val="tx1"/>
                    </a:solidFill>
                  </a:rPr>
                  <a:t>functio</a:t>
                </a:r>
                <a:r>
                  <a:rPr lang="en-US" spc="-5" dirty="0">
                    <a:solidFill>
                      <a:schemeClr val="tx1"/>
                    </a:solidFill>
                  </a:rPr>
                  <a:t>n</a:t>
                </a:r>
                <a:r>
                  <a:rPr lang="en-US" spc="50" dirty="0">
                    <a:solidFill>
                      <a:schemeClr val="tx1"/>
                    </a:solidFill>
                  </a:rPr>
                  <a:t> </a:t>
                </a:r>
                <a:r>
                  <a:rPr lang="en-US" spc="-5" dirty="0">
                    <a:solidFill>
                      <a:schemeClr val="tx1"/>
                    </a:solidFill>
                  </a:rPr>
                  <a:t>is</a:t>
                </a:r>
                <a:r>
                  <a:rPr lang="en-US" spc="45" dirty="0">
                    <a:solidFill>
                      <a:schemeClr val="tx1"/>
                    </a:solidFill>
                  </a:rPr>
                  <a:t> </a:t>
                </a:r>
                <a:r>
                  <a:rPr lang="en-US" spc="-10" dirty="0">
                    <a:solidFill>
                      <a:schemeClr val="tx1"/>
                    </a:solidFill>
                  </a:rPr>
                  <a:t>ofte</a:t>
                </a:r>
                <a:r>
                  <a:rPr lang="en-US" spc="-5" dirty="0">
                    <a:solidFill>
                      <a:schemeClr val="tx1"/>
                    </a:solidFill>
                  </a:rPr>
                  <a:t>n</a:t>
                </a:r>
                <a:r>
                  <a:rPr lang="en-US" spc="45" dirty="0">
                    <a:solidFill>
                      <a:schemeClr val="tx1"/>
                    </a:solidFill>
                  </a:rPr>
                  <a:t> </a:t>
                </a:r>
                <a:r>
                  <a:rPr lang="en-US" spc="-10" dirty="0">
                    <a:solidFill>
                      <a:schemeClr val="tx1"/>
                    </a:solidFill>
                  </a:rPr>
                  <a:t>use</a:t>
                </a:r>
                <a:r>
                  <a:rPr lang="en-US" spc="-5" dirty="0">
                    <a:solidFill>
                      <a:schemeClr val="tx1"/>
                    </a:solidFill>
                  </a:rPr>
                  <a:t>d</a:t>
                </a:r>
                <a:r>
                  <a:rPr lang="en-US" spc="45" dirty="0">
                    <a:solidFill>
                      <a:schemeClr val="tx1"/>
                    </a:solidFill>
                  </a:rPr>
                  <a:t> </a:t>
                </a:r>
                <a:r>
                  <a:rPr lang="en-US" spc="-10" dirty="0">
                    <a:solidFill>
                      <a:schemeClr val="tx1"/>
                    </a:solidFill>
                  </a:rPr>
                  <a:t>t</a:t>
                </a:r>
                <a:r>
                  <a:rPr lang="en-US" spc="-5" dirty="0">
                    <a:solidFill>
                      <a:schemeClr val="tx1"/>
                    </a:solidFill>
                  </a:rPr>
                  <a:t>o</a:t>
                </a:r>
                <a:r>
                  <a:rPr lang="en-US" spc="45" dirty="0">
                    <a:solidFill>
                      <a:schemeClr val="tx1"/>
                    </a:solidFill>
                  </a:rPr>
                  <a:t> </a:t>
                </a:r>
                <a:r>
                  <a:rPr lang="en-US" spc="-15" dirty="0">
                    <a:solidFill>
                      <a:schemeClr val="tx1"/>
                    </a:solidFill>
                  </a:rPr>
                  <a:t>mode</a:t>
                </a:r>
                <a:r>
                  <a:rPr lang="en-US" spc="-5" dirty="0">
                    <a:solidFill>
                      <a:schemeClr val="tx1"/>
                    </a:solidFill>
                  </a:rPr>
                  <a:t>l</a:t>
                </a:r>
                <a:r>
                  <a:rPr lang="en-US" spc="50" dirty="0">
                    <a:solidFill>
                      <a:schemeClr val="tx1"/>
                    </a:solidFill>
                  </a:rPr>
                  <a:t> </a:t>
                </a:r>
                <a:r>
                  <a:rPr lang="en-US" spc="-10" dirty="0">
                    <a:solidFill>
                      <a:schemeClr val="tx1"/>
                    </a:solidFill>
                  </a:rPr>
                  <a:t>“waitin</a:t>
                </a:r>
                <a:r>
                  <a:rPr lang="en-US" spc="-5" dirty="0">
                    <a:solidFill>
                      <a:schemeClr val="tx1"/>
                    </a:solidFill>
                  </a:rPr>
                  <a:t>g</a:t>
                </a:r>
                <a:r>
                  <a:rPr lang="en-US" spc="50" dirty="0">
                    <a:solidFill>
                      <a:schemeClr val="tx1"/>
                    </a:solidFill>
                  </a:rPr>
                  <a:t> </a:t>
                </a:r>
                <a:r>
                  <a:rPr lang="en-US" spc="-10" dirty="0">
                    <a:solidFill>
                      <a:schemeClr val="tx1"/>
                    </a:solidFill>
                  </a:rPr>
                  <a:t>times</a:t>
                </a:r>
                <a:r>
                  <a:rPr lang="en-US" spc="-5" dirty="0">
                    <a:solidFill>
                      <a:schemeClr val="tx1"/>
                    </a:solidFill>
                  </a:rPr>
                  <a:t>”</a:t>
                </a:r>
                <a:r>
                  <a:rPr lang="en-US" spc="45" dirty="0">
                    <a:solidFill>
                      <a:schemeClr val="tx1"/>
                    </a:solidFill>
                  </a:rPr>
                  <a:t> </a:t>
                </a:r>
                <a:r>
                  <a:rPr lang="en-US" spc="-10" dirty="0">
                    <a:solidFill>
                      <a:schemeClr val="tx1"/>
                    </a:solidFill>
                  </a:rPr>
                  <a:t>betwee</a:t>
                </a:r>
                <a:r>
                  <a:rPr lang="en-US" spc="-5" dirty="0">
                    <a:solidFill>
                      <a:schemeClr val="tx1"/>
                    </a:solidFill>
                  </a:rPr>
                  <a:t>n</a:t>
                </a:r>
                <a:r>
                  <a:rPr lang="en-US" spc="50" dirty="0">
                    <a:solidFill>
                      <a:schemeClr val="tx1"/>
                    </a:solidFill>
                  </a:rPr>
                  <a:t> </a:t>
                </a:r>
                <a:r>
                  <a:rPr lang="en-US" spc="-10" dirty="0">
                    <a:solidFill>
                      <a:schemeClr val="tx1"/>
                    </a:solidFill>
                  </a:rPr>
                  <a:t>event</a:t>
                </a:r>
                <a:r>
                  <a:rPr lang="en-US" spc="-5" dirty="0">
                    <a:solidFill>
                      <a:schemeClr val="tx1"/>
                    </a:solidFill>
                  </a:rPr>
                  <a:t>s</a:t>
                </a:r>
                <a:r>
                  <a:rPr lang="en-US" spc="50"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50" dirty="0">
                    <a:solidFill>
                      <a:schemeClr val="tx1"/>
                    </a:solidFill>
                  </a:rPr>
                  <a:t> </a:t>
                </a:r>
                <a:r>
                  <a:rPr lang="en-US" spc="-10" dirty="0">
                    <a:solidFill>
                      <a:schemeClr val="tx1"/>
                    </a:solidFill>
                  </a:rPr>
                  <a:t>occur </a:t>
                </a:r>
                <a:r>
                  <a:rPr lang="en-US" spc="-5" dirty="0">
                    <a:solidFill>
                      <a:schemeClr val="tx1"/>
                    </a:solidFill>
                  </a:rPr>
                  <a:t>randomly.</a:t>
                </a:r>
                <a:r>
                  <a:rPr lang="en-US" dirty="0">
                    <a:solidFill>
                      <a:schemeClr val="tx1"/>
                    </a:solidFill>
                  </a:rPr>
                  <a:t> </a:t>
                </a:r>
                <a:r>
                  <a:rPr lang="en-US" spc="-15" dirty="0">
                    <a:solidFill>
                      <a:schemeClr val="tx1"/>
                    </a:solidFill>
                  </a:rPr>
                  <a:t>E</a:t>
                </a:r>
                <a:r>
                  <a:rPr lang="en-US" spc="-5" dirty="0">
                    <a:solidFill>
                      <a:schemeClr val="tx1"/>
                    </a:solidFill>
                  </a:rPr>
                  <a:t>xercise 12 asks you to verify that</a:t>
                </a:r>
                <a:r>
                  <a:rPr lang="en-US" spc="110" dirty="0">
                    <a:solidFill>
                      <a:schemeClr val="tx1"/>
                    </a:solidFill>
                  </a:rPr>
                  <a:t> </a:t>
                </a:r>
                <a:r>
                  <a:rPr lang="en-US" i="1" spc="25" dirty="0">
                    <a:solidFill>
                      <a:schemeClr val="tx1"/>
                    </a:solidFill>
                  </a:rPr>
                  <a:t>p</a:t>
                </a:r>
                <a:r>
                  <a:rPr lang="en-US" spc="-5" dirty="0">
                    <a:solidFill>
                      <a:schemeClr val="tx1"/>
                    </a:solidFill>
                  </a:rPr>
                  <a:t>(</a:t>
                </a:r>
                <a:r>
                  <a:rPr lang="en-US" i="1" spc="-5" dirty="0">
                    <a:solidFill>
                      <a:schemeClr val="tx1"/>
                    </a:solidFill>
                  </a:rPr>
                  <a:t>t</a:t>
                </a:r>
                <a:r>
                  <a:rPr lang="en-US" i="1" spc="-160" dirty="0">
                    <a:solidFill>
                      <a:schemeClr val="tx1"/>
                    </a:solidFill>
                  </a:rPr>
                  <a:t> </a:t>
                </a:r>
                <a:r>
                  <a:rPr lang="en-US" spc="-5" dirty="0">
                    <a:solidFill>
                      <a:schemeClr val="tx1"/>
                    </a:solidFill>
                  </a:rPr>
                  <a:t>) satisfies Eq.</a:t>
                </a:r>
                <a:r>
                  <a:rPr lang="en-US" dirty="0">
                    <a:solidFill>
                      <a:schemeClr val="tx1"/>
                    </a:solidFill>
                  </a:rPr>
                  <a:t> </a:t>
                </a:r>
                <a:r>
                  <a:rPr lang="en-US" spc="-5" dirty="0">
                    <a:solidFill>
                      <a:schemeClr val="tx1"/>
                    </a:solidFill>
                  </a:rPr>
                  <a:t>(1).</a:t>
                </a:r>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30142827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8.4  Center of </a:t>
            </a:r>
            <a:r>
              <a:rPr lang="en-US" sz="3100" dirty="0"/>
              <a:t>Mass (</a:t>
            </a:r>
            <a:r>
              <a:rPr lang="en-US" sz="3100" dirty="0" smtClean="0"/>
              <a:t>13 </a:t>
            </a:r>
            <a:r>
              <a:rPr lang="en-US" sz="3100" dirty="0"/>
              <a:t>of 27)</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dirty="0">
                    <a:solidFill>
                      <a:schemeClr val="tx1"/>
                    </a:solidFill>
                  </a:rPr>
                  <a:t>:</a:t>
                </a:r>
                <a:r>
                  <a:rPr lang="en-US" dirty="0">
                    <a:solidFill>
                      <a:schemeClr val="tx1"/>
                    </a:solidFill>
                  </a:rPr>
                  <a:t>  </a:t>
                </a:r>
                <a:r>
                  <a:rPr lang="en-US" spc="-140" dirty="0">
                    <a:solidFill>
                      <a:schemeClr val="tx1"/>
                    </a:solidFill>
                  </a:rPr>
                  <a:t> </a:t>
                </a:r>
                <a:r>
                  <a:rPr lang="en-US" spc="-10" dirty="0">
                    <a:solidFill>
                      <a:schemeClr val="tx1"/>
                    </a:solidFill>
                  </a:rPr>
                  <a:t>Fin</a:t>
                </a:r>
                <a:r>
                  <a:rPr lang="en-US" spc="-5" dirty="0">
                    <a:solidFill>
                      <a:schemeClr val="tx1"/>
                    </a:solidFill>
                  </a:rPr>
                  <a:t>d</a:t>
                </a:r>
                <a:r>
                  <a:rPr lang="en-US" spc="-40" dirty="0">
                    <a:solidFill>
                      <a:schemeClr val="tx1"/>
                    </a:solidFill>
                  </a:rPr>
                  <a:t> </a:t>
                </a:r>
                <a:r>
                  <a:rPr lang="en-US" spc="-10" dirty="0">
                    <a:solidFill>
                      <a:schemeClr val="tx1"/>
                    </a:solidFill>
                  </a:rPr>
                  <a:t>th</a:t>
                </a:r>
                <a:r>
                  <a:rPr lang="en-US" spc="-5" dirty="0">
                    <a:solidFill>
                      <a:schemeClr val="tx1"/>
                    </a:solidFill>
                  </a:rPr>
                  <a:t>e</a:t>
                </a:r>
                <a:r>
                  <a:rPr lang="en-US" spc="-40" dirty="0">
                    <a:solidFill>
                      <a:schemeClr val="tx1"/>
                    </a:solidFill>
                  </a:rPr>
                  <a:t> </a:t>
                </a:r>
                <a:r>
                  <a:rPr lang="en-US" spc="-15" dirty="0">
                    <a:solidFill>
                      <a:schemeClr val="tx1"/>
                    </a:solidFill>
                  </a:rPr>
                  <a:t>moment</a:t>
                </a:r>
                <a:r>
                  <a:rPr lang="en-US" spc="-5" dirty="0">
                    <a:solidFill>
                      <a:schemeClr val="tx1"/>
                    </a:solidFill>
                  </a:rPr>
                  <a:t>s</a:t>
                </a:r>
                <a:r>
                  <a:rPr lang="en-US" spc="-40" dirty="0">
                    <a:solidFill>
                      <a:schemeClr val="tx1"/>
                    </a:solidFill>
                  </a:rPr>
                  <a:t> </a:t>
                </a:r>
                <a:r>
                  <a:rPr lang="en-US" spc="-10" dirty="0">
                    <a:solidFill>
                      <a:schemeClr val="tx1"/>
                    </a:solidFill>
                  </a:rPr>
                  <a:t>an</a:t>
                </a:r>
                <a:r>
                  <a:rPr lang="en-US" spc="-5" dirty="0">
                    <a:solidFill>
                      <a:schemeClr val="tx1"/>
                    </a:solidFill>
                  </a:rPr>
                  <a:t>d</a:t>
                </a:r>
                <a:r>
                  <a:rPr lang="en-US" spc="-40" dirty="0">
                    <a:solidFill>
                      <a:schemeClr val="tx1"/>
                    </a:solidFill>
                  </a:rPr>
                  <a:t> </a:t>
                </a:r>
                <a:r>
                  <a:rPr lang="en-US" spc="-15" dirty="0">
                    <a:solidFill>
                      <a:schemeClr val="tx1"/>
                    </a:solidFill>
                  </a:rPr>
                  <a:t>CO</a:t>
                </a:r>
                <a:r>
                  <a:rPr lang="en-US" spc="-10" dirty="0">
                    <a:solidFill>
                      <a:schemeClr val="tx1"/>
                    </a:solidFill>
                  </a:rPr>
                  <a:t>M</a:t>
                </a:r>
                <a:r>
                  <a:rPr lang="en-US" spc="-40" dirty="0">
                    <a:solidFill>
                      <a:schemeClr val="tx1"/>
                    </a:solidFill>
                  </a:rPr>
                  <a:t> </a:t>
                </a:r>
                <a:r>
                  <a:rPr lang="en-US" spc="-10" dirty="0">
                    <a:solidFill>
                      <a:schemeClr val="tx1"/>
                    </a:solidFill>
                  </a:rPr>
                  <a:t>o</a:t>
                </a:r>
                <a:r>
                  <a:rPr lang="en-US" spc="-5" dirty="0">
                    <a:solidFill>
                      <a:schemeClr val="tx1"/>
                    </a:solidFill>
                  </a:rPr>
                  <a:t>f</a:t>
                </a:r>
                <a:r>
                  <a:rPr lang="en-US" spc="-4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40" dirty="0">
                    <a:solidFill>
                      <a:schemeClr val="tx1"/>
                    </a:solidFill>
                  </a:rPr>
                  <a:t> </a:t>
                </a:r>
                <a:r>
                  <a:rPr lang="en-US" spc="-10" dirty="0">
                    <a:solidFill>
                      <a:schemeClr val="tx1"/>
                    </a:solidFill>
                  </a:rPr>
                  <a:t>lamin</a:t>
                </a:r>
                <a:r>
                  <a:rPr lang="en-US" spc="-5" dirty="0">
                    <a:solidFill>
                      <a:schemeClr val="tx1"/>
                    </a:solidFill>
                  </a:rPr>
                  <a:t>a</a:t>
                </a:r>
                <a:r>
                  <a:rPr lang="en-US" spc="-40" dirty="0">
                    <a:solidFill>
                      <a:schemeClr val="tx1"/>
                    </a:solidFill>
                  </a:rPr>
                  <a:t> </a:t>
                </a:r>
                <a:r>
                  <a:rPr lang="en-US" spc="-10" dirty="0">
                    <a:solidFill>
                      <a:schemeClr val="tx1"/>
                    </a:solidFill>
                  </a:rPr>
                  <a:t>o</a:t>
                </a:r>
                <a:r>
                  <a:rPr lang="en-US" spc="-5" dirty="0">
                    <a:solidFill>
                      <a:schemeClr val="tx1"/>
                    </a:solidFill>
                  </a:rPr>
                  <a:t>f</a:t>
                </a:r>
                <a:r>
                  <a:rPr lang="en-US" spc="-40" dirty="0">
                    <a:solidFill>
                      <a:schemeClr val="tx1"/>
                    </a:solidFill>
                  </a:rPr>
                  <a:t> </a:t>
                </a:r>
                <a:r>
                  <a:rPr lang="en-US" spc="-10" dirty="0">
                    <a:solidFill>
                      <a:schemeClr val="tx1"/>
                    </a:solidFill>
                  </a:rPr>
                  <a:t>uniform</a:t>
                </a:r>
                <a:r>
                  <a:rPr lang="en-US" spc="-40" dirty="0">
                    <a:solidFill>
                      <a:schemeClr val="tx1"/>
                    </a:solidFill>
                  </a:rPr>
                  <a:t> </a:t>
                </a:r>
                <a:r>
                  <a:rPr lang="en-US" spc="-10" dirty="0">
                    <a:solidFill>
                      <a:schemeClr val="tx1"/>
                    </a:solidFill>
                  </a:rPr>
                  <a:t>densit</a:t>
                </a:r>
                <a:r>
                  <a:rPr lang="en-US" spc="-5" dirty="0">
                    <a:solidFill>
                      <a:schemeClr val="tx1"/>
                    </a:solidFill>
                  </a:rPr>
                  <a:t>y</a:t>
                </a:r>
                <a:r>
                  <a:rPr lang="en-US" spc="-40" dirty="0">
                    <a:solidFill>
                      <a:schemeClr val="tx1"/>
                    </a:solidFill>
                  </a:rPr>
                  <a:t> </a:t>
                </a:r>
                <a:r>
                  <a:rPr lang="en-US" i="1" spc="-185" dirty="0">
                    <a:solidFill>
                      <a:schemeClr val="tx1"/>
                    </a:solidFill>
                  </a:rPr>
                  <a:t>δ</a:t>
                </a:r>
                <a:r>
                  <a:rPr lang="en-US" i="1" spc="-105" dirty="0">
                    <a:solidFill>
                      <a:schemeClr val="tx1"/>
                    </a:solidFill>
                  </a:rPr>
                  <a:t>  </a:t>
                </a:r>
                <a:r>
                  <a:rPr lang="en-US" spc="-10" dirty="0">
                    <a:solidFill>
                      <a:schemeClr val="tx1"/>
                    </a:solidFill>
                  </a:rPr>
                  <a:t>occupying th</a:t>
                </a:r>
                <a:r>
                  <a:rPr lang="en-US" spc="-5" dirty="0">
                    <a:solidFill>
                      <a:schemeClr val="tx1"/>
                    </a:solidFill>
                  </a:rPr>
                  <a:t>e r</a:t>
                </a:r>
                <a:r>
                  <a:rPr lang="en-US" spc="-10" dirty="0">
                    <a:solidFill>
                      <a:schemeClr val="tx1"/>
                    </a:solidFill>
                  </a:rPr>
                  <a:t>egio</a:t>
                </a:r>
                <a:r>
                  <a:rPr lang="en-US" spc="-5" dirty="0">
                    <a:solidFill>
                      <a:schemeClr val="tx1"/>
                    </a:solidFill>
                  </a:rPr>
                  <a:t>n </a:t>
                </a:r>
                <a:r>
                  <a:rPr lang="en-US" spc="-10" dirty="0">
                    <a:solidFill>
                      <a:schemeClr val="tx1"/>
                    </a:solidFill>
                  </a:rPr>
                  <a:t>underneat</a:t>
                </a:r>
                <a:r>
                  <a:rPr lang="en-US" spc="-5" dirty="0">
                    <a:solidFill>
                      <a:schemeClr val="tx1"/>
                    </a:solidFill>
                  </a:rPr>
                  <a:t>h</a:t>
                </a:r>
                <a:r>
                  <a:rPr lang="en-US"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 </a:t>
                </a:r>
                <a:r>
                  <a:rPr lang="en-US" spc="-10" dirty="0">
                    <a:solidFill>
                      <a:schemeClr val="tx1"/>
                    </a:solidFill>
                  </a:rPr>
                  <a:t>grap</a:t>
                </a:r>
                <a:r>
                  <a:rPr lang="en-US" spc="-5" dirty="0">
                    <a:solidFill>
                      <a:schemeClr val="tx1"/>
                    </a:solidFill>
                  </a:rPr>
                  <a:t>h</a:t>
                </a:r>
                <a:r>
                  <a:rPr lang="en-US"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spc="-35"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a:t>
                </a:r>
                <a:r>
                  <a:rPr lang="en-US" spc="2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i="1" spc="-165" dirty="0">
                    <a:solidFill>
                      <a:schemeClr val="tx1"/>
                    </a:solidFill>
                  </a:rPr>
                  <a:t> </a:t>
                </a:r>
                <a:r>
                  <a:rPr lang="en-US" baseline="25925" dirty="0">
                    <a:solidFill>
                      <a:schemeClr val="tx1"/>
                    </a:solidFill>
                  </a:rPr>
                  <a:t>2 </a:t>
                </a:r>
                <a:r>
                  <a:rPr lang="en-US" spc="-120" baseline="25925" dirty="0">
                    <a:solidFill>
                      <a:schemeClr val="tx1"/>
                    </a:solidFill>
                  </a:rPr>
                  <a:t> </a:t>
                </a:r>
                <a:r>
                  <a:rPr lang="en-US" spc="-10" dirty="0">
                    <a:solidFill>
                      <a:schemeClr val="tx1"/>
                    </a:solidFill>
                  </a:rPr>
                  <a:t>an</a:t>
                </a:r>
                <a:r>
                  <a:rPr lang="en-US" spc="-5" dirty="0">
                    <a:solidFill>
                      <a:schemeClr val="tx1"/>
                    </a:solidFill>
                  </a:rPr>
                  <a:t>d </a:t>
                </a:r>
                <a:r>
                  <a:rPr lang="en-US" spc="-10" dirty="0">
                    <a:solidFill>
                      <a:schemeClr val="tx1"/>
                    </a:solidFill>
                  </a:rPr>
                  <a:t>abov</a:t>
                </a:r>
                <a:r>
                  <a:rPr lang="en-US" spc="-5" dirty="0">
                    <a:solidFill>
                      <a:schemeClr val="tx1"/>
                    </a:solidFill>
                  </a:rPr>
                  <a:t>e</a:t>
                </a:r>
                <a:r>
                  <a:rPr lang="en-US" dirty="0">
                    <a:solidFill>
                      <a:schemeClr val="tx1"/>
                    </a:solidFill>
                  </a:rPr>
                  <a:t> </a:t>
                </a:r>
                <a:r>
                  <a:rPr lang="en-US" spc="-10" dirty="0">
                    <a:solidFill>
                      <a:schemeClr val="tx1"/>
                    </a:solidFill>
                  </a:rPr>
                  <a:t>th</a:t>
                </a:r>
                <a:r>
                  <a:rPr lang="en-US" spc="-5" dirty="0">
                    <a:solidFill>
                      <a:schemeClr val="tx1"/>
                    </a:solidFill>
                  </a:rPr>
                  <a:t>e</a:t>
                </a:r>
                <a:r>
                  <a:rPr lang="en-US" spc="25" dirty="0">
                    <a:solidFill>
                      <a:schemeClr val="tx1"/>
                    </a:solidFill>
                  </a:rPr>
                  <a:t> </a:t>
                </a:r>
                <a:r>
                  <a:rPr lang="en-US" i="1" spc="-5" dirty="0">
                    <a:solidFill>
                      <a:schemeClr val="tx1"/>
                    </a:solidFill>
                  </a:rPr>
                  <a:t>x</a:t>
                </a:r>
                <a:r>
                  <a:rPr lang="en-US" spc="-10" dirty="0">
                    <a:solidFill>
                      <a:schemeClr val="tx1"/>
                    </a:solidFill>
                  </a:rPr>
                  <a:t>-axi</a:t>
                </a:r>
                <a:r>
                  <a:rPr lang="en-US" spc="-5" dirty="0">
                    <a:solidFill>
                      <a:schemeClr val="tx1"/>
                    </a:solidFill>
                  </a:rPr>
                  <a:t>s</a:t>
                </a:r>
                <a:r>
                  <a:rPr lang="en-US" dirty="0">
                    <a:solidFill>
                      <a:schemeClr val="tx1"/>
                    </a:solidFill>
                  </a:rPr>
                  <a:t> </a:t>
                </a:r>
                <a:r>
                  <a:rPr lang="en-US" spc="-5" dirty="0">
                    <a:solidFill>
                      <a:schemeClr val="tx1"/>
                    </a:solidFill>
                  </a:rPr>
                  <a:t>f</a:t>
                </a:r>
                <a:r>
                  <a:rPr lang="en-US" spc="-10" dirty="0">
                    <a:solidFill>
                      <a:schemeClr val="tx1"/>
                    </a:solidFill>
                  </a:rPr>
                  <a:t>o</a:t>
                </a:r>
                <a:r>
                  <a:rPr lang="en-US" spc="-5" dirty="0">
                    <a:solidFill>
                      <a:schemeClr val="tx1"/>
                    </a:solidFill>
                  </a:rPr>
                  <a:t>r 0</a:t>
                </a:r>
                <a:r>
                  <a:rPr lang="en-US" spc="25" dirty="0">
                    <a:solidFill>
                      <a:schemeClr val="tx1"/>
                    </a:solidFill>
                  </a:rPr>
                  <a:t> </a:t>
                </a:r>
                <a:r>
                  <a:rPr lang="en-US" spc="-50" dirty="0">
                    <a:solidFill>
                      <a:schemeClr val="tx1"/>
                    </a:solidFill>
                  </a:rPr>
                  <a:t>≤</a:t>
                </a:r>
                <a:r>
                  <a:rPr lang="en-US" spc="-15" dirty="0">
                    <a:solidFill>
                      <a:schemeClr val="tx1"/>
                    </a:solidFill>
                  </a:rPr>
                  <a:t> </a:t>
                </a:r>
                <a:r>
                  <a:rPr lang="en-US" i="1" spc="-5" dirty="0">
                    <a:solidFill>
                      <a:schemeClr val="tx1"/>
                    </a:solidFill>
                  </a:rPr>
                  <a:t>x</a:t>
                </a:r>
                <a:r>
                  <a:rPr lang="en-US" i="1" spc="114" dirty="0">
                    <a:solidFill>
                      <a:schemeClr val="tx1"/>
                    </a:solidFill>
                  </a:rPr>
                  <a:t> </a:t>
                </a:r>
                <a:r>
                  <a:rPr lang="en-US" spc="-50" dirty="0">
                    <a:solidFill>
                      <a:schemeClr val="tx1"/>
                    </a:solidFill>
                  </a:rPr>
                  <a:t>≤</a:t>
                </a:r>
                <a:r>
                  <a:rPr lang="en-US" spc="-40" dirty="0">
                    <a:solidFill>
                      <a:schemeClr val="tx1"/>
                    </a:solidFill>
                  </a:rPr>
                  <a:t> </a:t>
                </a:r>
                <a:r>
                  <a:rPr lang="en-US" spc="-10" dirty="0">
                    <a:solidFill>
                      <a:schemeClr val="tx1"/>
                    </a:solidFill>
                  </a:rPr>
                  <a:t>2</a:t>
                </a:r>
                <a:r>
                  <a:rPr lang="en-US" spc="-5" dirty="0">
                    <a:solidFill>
                      <a:schemeClr val="tx1"/>
                    </a:solidFill>
                  </a:rPr>
                  <a:t>.</a:t>
                </a:r>
                <a:endParaRPr lang="en-US" dirty="0"/>
              </a:p>
              <a:p>
                <a:pPr marL="0" marR="5080" indent="0">
                  <a:lnSpc>
                    <a:spcPct val="100000"/>
                  </a:lnSpc>
                  <a:buNone/>
                </a:pPr>
                <a:r>
                  <a:rPr lang="en-US" b="1" spc="-5" dirty="0">
                    <a:solidFill>
                      <a:schemeClr val="tx1"/>
                    </a:solidFill>
                  </a:rPr>
                  <a:t>Solution </a:t>
                </a:r>
                <a:r>
                  <a:rPr lang="en-US" b="1" spc="95" dirty="0">
                    <a:solidFill>
                      <a:schemeClr val="tx1"/>
                    </a:solidFill>
                  </a:rPr>
                  <a:t> </a:t>
                </a:r>
                <a:r>
                  <a:rPr lang="en-US" spc="-10" dirty="0">
                    <a:solidFill>
                      <a:schemeClr val="tx1"/>
                    </a:solidFill>
                  </a:rPr>
                  <a:t>The</a:t>
                </a:r>
                <a:r>
                  <a:rPr lang="en-US" spc="100" dirty="0">
                    <a:solidFill>
                      <a:schemeClr val="tx1"/>
                    </a:solidFill>
                  </a:rPr>
                  <a:t> </a:t>
                </a:r>
                <a:r>
                  <a:rPr lang="en-US" spc="-5" dirty="0">
                    <a:solidFill>
                      <a:schemeClr val="tx1"/>
                    </a:solidFill>
                  </a:rPr>
                  <a:t>region</a:t>
                </a:r>
                <a:r>
                  <a:rPr lang="en-US" spc="100" dirty="0">
                    <a:solidFill>
                      <a:schemeClr val="tx1"/>
                    </a:solidFill>
                  </a:rPr>
                  <a:t> </a:t>
                </a:r>
                <a:r>
                  <a:rPr lang="en-US" spc="-5" dirty="0">
                    <a:solidFill>
                      <a:schemeClr val="tx1"/>
                    </a:solidFill>
                  </a:rPr>
                  <a:t>is</a:t>
                </a:r>
                <a:r>
                  <a:rPr lang="en-US" spc="100" dirty="0">
                    <a:solidFill>
                      <a:schemeClr val="tx1"/>
                    </a:solidFill>
                  </a:rPr>
                  <a:t> </a:t>
                </a:r>
                <a:r>
                  <a:rPr lang="en-US" spc="-5" dirty="0">
                    <a:solidFill>
                      <a:schemeClr val="tx1"/>
                    </a:solidFill>
                  </a:rPr>
                  <a:t>both</a:t>
                </a:r>
                <a:r>
                  <a:rPr lang="en-US" spc="100" dirty="0">
                    <a:solidFill>
                      <a:schemeClr val="tx1"/>
                    </a:solidFill>
                  </a:rPr>
                  <a:t> </a:t>
                </a:r>
                <a:r>
                  <a:rPr lang="en-US" spc="-5" dirty="0">
                    <a:solidFill>
                      <a:schemeClr val="tx1"/>
                    </a:solidFill>
                  </a:rPr>
                  <a:t>vertically</a:t>
                </a:r>
                <a:r>
                  <a:rPr lang="en-US" spc="100" dirty="0">
                    <a:solidFill>
                      <a:schemeClr val="tx1"/>
                    </a:solidFill>
                  </a:rPr>
                  <a:t> </a:t>
                </a:r>
                <a:r>
                  <a:rPr lang="en-US" spc="-5" dirty="0">
                    <a:solidFill>
                      <a:schemeClr val="tx1"/>
                    </a:solidFill>
                  </a:rPr>
                  <a:t>simple</a:t>
                </a:r>
                <a:r>
                  <a:rPr lang="en-US" spc="100" dirty="0">
                    <a:solidFill>
                      <a:schemeClr val="tx1"/>
                    </a:solidFill>
                  </a:rPr>
                  <a:t> </a:t>
                </a:r>
                <a:r>
                  <a:rPr lang="en-US" spc="-5" dirty="0">
                    <a:solidFill>
                      <a:schemeClr val="tx1"/>
                    </a:solidFill>
                  </a:rPr>
                  <a:t>and</a:t>
                </a:r>
                <a:r>
                  <a:rPr lang="en-US" spc="100" dirty="0">
                    <a:solidFill>
                      <a:schemeClr val="tx1"/>
                    </a:solidFill>
                  </a:rPr>
                  <a:t> </a:t>
                </a:r>
                <a:r>
                  <a:rPr lang="en-US" spc="-5" dirty="0">
                    <a:solidFill>
                      <a:schemeClr val="tx1"/>
                    </a:solidFill>
                  </a:rPr>
                  <a:t>horizontally</a:t>
                </a:r>
                <a:r>
                  <a:rPr lang="en-US" spc="100" dirty="0">
                    <a:solidFill>
                      <a:schemeClr val="tx1"/>
                    </a:solidFill>
                  </a:rPr>
                  <a:t> </a:t>
                </a:r>
                <a:r>
                  <a:rPr lang="en-US" spc="-5" dirty="0">
                    <a:solidFill>
                      <a:schemeClr val="tx1"/>
                    </a:solidFill>
                  </a:rPr>
                  <a:t>simple.</a:t>
                </a:r>
                <a:r>
                  <a:rPr lang="en-US" spc="100" dirty="0">
                    <a:solidFill>
                      <a:schemeClr val="tx1"/>
                    </a:solidFill>
                  </a:rPr>
                  <a:t> </a:t>
                </a:r>
                <a:r>
                  <a:rPr lang="en-US" spc="-15" dirty="0">
                    <a:solidFill>
                      <a:schemeClr val="tx1"/>
                    </a:solidFill>
                  </a:rPr>
                  <a:t>F</a:t>
                </a:r>
                <a:r>
                  <a:rPr lang="en-US" spc="-5" dirty="0">
                    <a:solidFill>
                      <a:schemeClr val="tx1"/>
                    </a:solidFill>
                  </a:rPr>
                  <a:t>irst,</a:t>
                </a:r>
                <a:r>
                  <a:rPr lang="en-US" spc="100" dirty="0">
                    <a:solidFill>
                      <a:schemeClr val="tx1"/>
                    </a:solidFill>
                  </a:rPr>
                  <a:t> </a:t>
                </a:r>
                <a:r>
                  <a:rPr lang="en-US" spc="-5" dirty="0">
                    <a:solidFill>
                      <a:schemeClr val="tx1"/>
                    </a:solidFill>
                  </a:rPr>
                  <a:t>compute</a:t>
                </a:r>
                <a:endParaRPr lang="en-US" dirty="0">
                  <a:solidFill>
                    <a:schemeClr val="tx1"/>
                  </a:solidFill>
                </a:endParaRPr>
              </a:p>
              <a:p>
                <a:pPr marL="0" indent="0">
                  <a:lnSpc>
                    <a:spcPct val="100000"/>
                  </a:lnSpc>
                  <a:buNone/>
                </a:pPr>
                <a:r>
                  <a:rPr lang="en-US" i="1" spc="40" dirty="0">
                    <a:solidFill>
                      <a:schemeClr val="tx1"/>
                    </a:solidFill>
                  </a:rPr>
                  <a:t>M</a:t>
                </a:r>
                <a:r>
                  <a:rPr lang="en-US" i="1" baseline="-11111" dirty="0">
                    <a:solidFill>
                      <a:schemeClr val="tx1"/>
                    </a:solidFill>
                  </a:rPr>
                  <a:t>y </a:t>
                </a:r>
                <a:r>
                  <a:rPr lang="en-US" i="1" spc="-60" baseline="-11111" dirty="0">
                    <a:solidFill>
                      <a:schemeClr val="tx1"/>
                    </a:solidFill>
                  </a:rPr>
                  <a:t> </a:t>
                </a:r>
                <a:r>
                  <a:rPr lang="en-US" spc="-5" dirty="0">
                    <a:solidFill>
                      <a:schemeClr val="tx1"/>
                    </a:solidFill>
                  </a:rPr>
                  <a:t>using the fact</a:t>
                </a:r>
                <a:r>
                  <a:rPr lang="en-US" dirty="0">
                    <a:solidFill>
                      <a:schemeClr val="tx1"/>
                    </a:solidFill>
                  </a:rPr>
                  <a:t> </a:t>
                </a:r>
                <a:r>
                  <a:rPr lang="en-US" spc="-5" dirty="0">
                    <a:solidFill>
                      <a:schemeClr val="tx1"/>
                    </a:solidFill>
                  </a:rPr>
                  <a:t>that the region is vertically simple. </a:t>
                </a:r>
                <a:r>
                  <a:rPr lang="en-US" spc="-15" dirty="0">
                    <a:solidFill>
                      <a:schemeClr val="tx1"/>
                    </a:solidFill>
                  </a:rPr>
                  <a:t>B</a:t>
                </a:r>
                <a:r>
                  <a:rPr lang="en-US" spc="-5" dirty="0">
                    <a:solidFill>
                      <a:schemeClr val="tx1"/>
                    </a:solidFill>
                  </a:rPr>
                  <a:t>y </a:t>
                </a:r>
                <a:r>
                  <a:rPr lang="en-US" spc="-15" dirty="0">
                    <a:solidFill>
                      <a:schemeClr val="tx1"/>
                    </a:solidFill>
                  </a:rPr>
                  <a:t>E</a:t>
                </a:r>
                <a:r>
                  <a:rPr lang="en-US" spc="-5" dirty="0">
                    <a:solidFill>
                      <a:schemeClr val="tx1"/>
                    </a:solidFill>
                  </a:rPr>
                  <a:t>q.</a:t>
                </a:r>
                <a:r>
                  <a:rPr lang="en-US" dirty="0">
                    <a:solidFill>
                      <a:schemeClr val="tx1"/>
                    </a:solidFill>
                  </a:rPr>
                  <a:t> </a:t>
                </a:r>
                <a:r>
                  <a:rPr lang="en-US" spc="-5" dirty="0">
                    <a:solidFill>
                      <a:schemeClr val="tx1"/>
                    </a:solidFill>
                  </a:rPr>
                  <a:t>(1):</a:t>
                </a:r>
              </a:p>
              <a:p>
                <a:pPr marL="0" indent="0">
                  <a:lnSpc>
                    <a:spcPct val="100000"/>
                  </a:lnSpc>
                  <a:buNone/>
                </a:pP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𝑦</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nary>
                        <m:naryPr>
                          <m:ctrlPr>
                            <a:rPr lang="en-US" b="0" i="1" smtClean="0">
                              <a:solidFill>
                                <a:schemeClr val="tx1"/>
                              </a:solidFill>
                              <a:latin typeface="Cambria Math" panose="02040503050406030204" pitchFamily="18" charset="0"/>
                              <a:ea typeface="Cambria Math" panose="02040503050406030204" pitchFamily="18" charset="0"/>
                            </a:rPr>
                          </m:ctrlPr>
                        </m:naryPr>
                        <m:sub>
                          <m:r>
                            <m:rPr>
                              <m:brk m:alnAt="23"/>
                            </m:rPr>
                            <a:rPr lang="en-US" b="0" i="1" smtClean="0">
                              <a:solidFill>
                                <a:schemeClr val="tx1"/>
                              </a:solidFill>
                              <a:latin typeface="Cambria Math" panose="02040503050406030204" pitchFamily="18" charset="0"/>
                              <a:ea typeface="Cambria Math" panose="02040503050406030204" pitchFamily="18" charset="0"/>
                            </a:rPr>
                            <m:t>0</m:t>
                          </m:r>
                        </m:sub>
                        <m:sup>
                          <m:r>
                            <a:rPr lang="en-US" b="0" i="1" smtClean="0">
                              <a:solidFill>
                                <a:schemeClr val="tx1"/>
                              </a:solidFill>
                              <a:latin typeface="Cambria Math" panose="02040503050406030204" pitchFamily="18" charset="0"/>
                              <a:ea typeface="Cambria Math" panose="02040503050406030204" pitchFamily="18" charset="0"/>
                            </a:rPr>
                            <m:t>2</m:t>
                          </m:r>
                        </m:sup>
                        <m:e>
                          <m:r>
                            <a:rPr lang="en-US" b="0" i="1" smtClean="0">
                              <a:solidFill>
                                <a:schemeClr val="tx1"/>
                              </a:solidFill>
                              <a:latin typeface="Cambria Math" panose="02040503050406030204" pitchFamily="18" charset="0"/>
                              <a:ea typeface="Cambria Math" panose="02040503050406030204" pitchFamily="18" charset="0"/>
                            </a:rPr>
                            <m:t>𝑥𝑓</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𝑥</m:t>
                              </m:r>
                            </m:e>
                          </m:d>
                          <m:r>
                            <a:rPr lang="en-US" b="0" i="1" smtClean="0">
                              <a:solidFill>
                                <a:schemeClr val="tx1"/>
                              </a:solidFill>
                              <a:latin typeface="Cambria Math" panose="02040503050406030204" pitchFamily="18" charset="0"/>
                              <a:ea typeface="Cambria Math" panose="02040503050406030204" pitchFamily="18" charset="0"/>
                            </a:rPr>
                            <m:t>𝑑𝑥</m:t>
                          </m:r>
                        </m:e>
                      </m:nary>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nary>
                        <m:naryPr>
                          <m:ctrlPr>
                            <a:rPr lang="en-US" b="0" i="1" smtClean="0">
                              <a:solidFill>
                                <a:schemeClr val="tx1"/>
                              </a:solidFill>
                              <a:latin typeface="Cambria Math" panose="02040503050406030204" pitchFamily="18" charset="0"/>
                              <a:ea typeface="Cambria Math" panose="02040503050406030204" pitchFamily="18" charset="0"/>
                            </a:rPr>
                          </m:ctrlPr>
                        </m:naryPr>
                        <m:sub>
                          <m:r>
                            <m:rPr>
                              <m:brk m:alnAt="23"/>
                            </m:rPr>
                            <a:rPr lang="en-US" b="0" i="1" smtClean="0">
                              <a:solidFill>
                                <a:schemeClr val="tx1"/>
                              </a:solidFill>
                              <a:latin typeface="Cambria Math" panose="02040503050406030204" pitchFamily="18" charset="0"/>
                              <a:ea typeface="Cambria Math" panose="02040503050406030204" pitchFamily="18" charset="0"/>
                            </a:rPr>
                            <m:t>0</m:t>
                          </m:r>
                        </m:sub>
                        <m:sup>
                          <m:r>
                            <a:rPr lang="en-US" b="0" i="1" smtClean="0">
                              <a:solidFill>
                                <a:schemeClr val="tx1"/>
                              </a:solidFill>
                              <a:latin typeface="Cambria Math" panose="02040503050406030204" pitchFamily="18" charset="0"/>
                              <a:ea typeface="Cambria Math" panose="02040503050406030204" pitchFamily="18" charset="0"/>
                            </a:rPr>
                            <m:t>2</m:t>
                          </m:r>
                        </m:sup>
                        <m:e>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𝑥</m:t>
                              </m:r>
                            </m:e>
                            <m:sup>
                              <m:r>
                                <a:rPr lang="en-US" b="0" i="1" smtClean="0">
                                  <a:solidFill>
                                    <a:schemeClr val="tx1"/>
                                  </a:solidFill>
                                  <a:latin typeface="Cambria Math" panose="02040503050406030204" pitchFamily="18" charset="0"/>
                                  <a:ea typeface="Cambria Math" panose="02040503050406030204" pitchFamily="18" charset="0"/>
                                </a:rPr>
                                <m:t>3</m:t>
                              </m:r>
                            </m:sup>
                          </m:sSup>
                          <m:r>
                            <a:rPr lang="en-US" b="0" i="1" smtClean="0">
                              <a:solidFill>
                                <a:schemeClr val="tx1"/>
                              </a:solidFill>
                              <a:latin typeface="Cambria Math" panose="02040503050406030204" pitchFamily="18" charset="0"/>
                              <a:ea typeface="Cambria Math" panose="02040503050406030204" pitchFamily="18" charset="0"/>
                            </a:rPr>
                            <m:t>𝑑𝑥</m:t>
                          </m:r>
                        </m:e>
                      </m:nary>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f>
                        <m:fPr>
                          <m:ctrlPr>
                            <a:rPr lang="en-US" b="0" i="1" smtClean="0">
                              <a:solidFill>
                                <a:schemeClr val="tx1"/>
                              </a:solidFill>
                              <a:latin typeface="Cambria Math" panose="02040503050406030204" pitchFamily="18" charset="0"/>
                              <a:ea typeface="Cambria Math" panose="02040503050406030204" pitchFamily="18" charset="0"/>
                            </a:rPr>
                          </m:ctrlPr>
                        </m:fPr>
                        <m:num>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𝑥</m:t>
                              </m:r>
                            </m:e>
                            <m:sup>
                              <m:r>
                                <a:rPr lang="en-US" b="0" i="1" smtClean="0">
                                  <a:solidFill>
                                    <a:schemeClr val="tx1"/>
                                  </a:solidFill>
                                  <a:latin typeface="Cambria Math" panose="02040503050406030204" pitchFamily="18" charset="0"/>
                                  <a:ea typeface="Cambria Math" panose="02040503050406030204" pitchFamily="18" charset="0"/>
                                </a:rPr>
                                <m:t>4</m:t>
                              </m:r>
                            </m:sup>
                          </m:sSup>
                        </m:num>
                        <m:den>
                          <m:r>
                            <a:rPr lang="en-US" b="0" i="1" smtClean="0">
                              <a:solidFill>
                                <a:schemeClr val="tx1"/>
                              </a:solidFill>
                              <a:latin typeface="Cambria Math" panose="02040503050406030204" pitchFamily="18" charset="0"/>
                              <a:ea typeface="Cambria Math" panose="02040503050406030204" pitchFamily="18" charset="0"/>
                            </a:rPr>
                            <m:t>4</m:t>
                          </m:r>
                        </m:den>
                      </m:f>
                      <m:sSubSup>
                        <m:sSubSupPr>
                          <m:ctrlPr>
                            <a:rPr lang="en-US" b="0" i="1" smtClean="0">
                              <a:solidFill>
                                <a:schemeClr val="tx1"/>
                              </a:solidFill>
                              <a:latin typeface="Cambria Math" panose="02040503050406030204" pitchFamily="18" charset="0"/>
                              <a:ea typeface="Cambria Math" panose="02040503050406030204" pitchFamily="18" charset="0"/>
                            </a:rPr>
                          </m:ctrlPr>
                        </m:sSubSupPr>
                        <m:e>
                          <m:r>
                            <a:rPr lang="en-US" b="0" i="1" smtClean="0">
                              <a:solidFill>
                                <a:schemeClr val="tx1"/>
                              </a:solidFill>
                              <a:latin typeface="Cambria Math" panose="02040503050406030204" pitchFamily="18" charset="0"/>
                              <a:ea typeface="Cambria Math" panose="02040503050406030204" pitchFamily="18" charset="0"/>
                            </a:rPr>
                            <m:t>|</m:t>
                          </m:r>
                        </m:e>
                        <m:sub>
                          <m:r>
                            <a:rPr lang="en-US" b="0" i="1" smtClean="0">
                              <a:solidFill>
                                <a:schemeClr val="tx1"/>
                              </a:solidFill>
                              <a:latin typeface="Cambria Math" panose="02040503050406030204" pitchFamily="18" charset="0"/>
                              <a:ea typeface="Cambria Math" panose="02040503050406030204" pitchFamily="18" charset="0"/>
                            </a:rPr>
                            <m:t>0</m:t>
                          </m:r>
                        </m:sub>
                        <m:sup>
                          <m:r>
                            <a:rPr lang="en-US" b="0" i="1" smtClean="0">
                              <a:solidFill>
                                <a:schemeClr val="tx1"/>
                              </a:solidFill>
                              <a:latin typeface="Cambria Math" panose="02040503050406030204" pitchFamily="18" charset="0"/>
                              <a:ea typeface="Cambria Math" panose="02040503050406030204" pitchFamily="18" charset="0"/>
                            </a:rPr>
                            <m:t>2</m:t>
                          </m:r>
                        </m:sup>
                      </m:sSubSup>
                      <m:r>
                        <a:rPr lang="en-US" b="0" i="1" smtClean="0">
                          <a:solidFill>
                            <a:schemeClr val="tx1"/>
                          </a:solidFill>
                          <a:latin typeface="Cambria Math" panose="02040503050406030204" pitchFamily="18" charset="0"/>
                          <a:ea typeface="Cambria Math" panose="02040503050406030204" pitchFamily="18" charset="0"/>
                        </a:rPr>
                        <m:t>=4</m:t>
                      </m:r>
                      <m:r>
                        <a:rPr lang="en-US" b="0" i="1" smtClean="0">
                          <a:solidFill>
                            <a:schemeClr val="tx1"/>
                          </a:solidFill>
                          <a:latin typeface="Cambria Math" panose="02040503050406030204" pitchFamily="18" charset="0"/>
                          <a:ea typeface="Cambria Math" panose="02040503050406030204" pitchFamily="18" charset="0"/>
                        </a:rPr>
                        <m:t>𝛿</m:t>
                      </m:r>
                    </m:oMath>
                  </m:oMathPara>
                </a14:m>
                <a:endParaRPr lang="en-US" dirty="0">
                  <a:solidFill>
                    <a:schemeClr val="tx1"/>
                  </a:solidFill>
                </a:endParaRPr>
              </a:p>
              <a:p>
                <a:pPr marL="0" marR="5080" indent="0" algn="just">
                  <a:lnSpc>
                    <a:spcPct val="100000"/>
                  </a:lnSpc>
                  <a:buNone/>
                </a:pPr>
                <a:endParaRPr lang="en-US" dirty="0">
                  <a:solidFill>
                    <a:schemeClr val="tx1"/>
                  </a:solidFill>
                </a:endParaRPr>
              </a:p>
              <a:p>
                <a:pPr marL="0" marR="5080" indent="0" algn="just">
                  <a:lnSpc>
                    <a:spcPct val="100000"/>
                  </a:lnSpc>
                  <a:buNone/>
                </a:pP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plat</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are</a:t>
                </a:r>
                <a:r>
                  <a:rPr lang="en-US" spc="-5" dirty="0">
                    <a:solidFill>
                      <a:schemeClr val="tx1"/>
                    </a:solidFill>
                    <a:latin typeface="Times New Roman"/>
                    <a:cs typeface="Times New Roman"/>
                  </a:rPr>
                  <a:t>a </a:t>
                </a:r>
                <a14:m>
                  <m:oMath xmlns:m="http://schemas.openxmlformats.org/officeDocument/2006/math">
                    <m:r>
                      <a:rPr lang="en-US" b="0" i="1" spc="-5" smtClean="0">
                        <a:solidFill>
                          <a:schemeClr val="tx1"/>
                        </a:solidFill>
                        <a:latin typeface="Cambria Math" panose="02040503050406030204" pitchFamily="18" charset="0"/>
                        <a:cs typeface="Times New Roman"/>
                      </a:rPr>
                      <m:t>𝐴</m:t>
                    </m:r>
                    <m:r>
                      <a:rPr lang="en-US" b="0" i="1" spc="-5" smtClean="0">
                        <a:solidFill>
                          <a:schemeClr val="tx1"/>
                        </a:solidFill>
                        <a:latin typeface="Cambria Math" panose="02040503050406030204" pitchFamily="18" charset="0"/>
                        <a:cs typeface="Times New Roman"/>
                      </a:rPr>
                      <m:t>=</m:t>
                    </m:r>
                    <m:nary>
                      <m:naryPr>
                        <m:ctrlPr>
                          <a:rPr lang="en-US" b="0" i="1" spc="-5" smtClean="0">
                            <a:solidFill>
                              <a:schemeClr val="tx1"/>
                            </a:solidFill>
                            <a:latin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cs typeface="Times New Roman"/>
                          </a:rPr>
                          <m:t>0</m:t>
                        </m:r>
                      </m:sub>
                      <m:sup>
                        <m:r>
                          <a:rPr lang="en-US" b="0" i="1" spc="-5" smtClean="0">
                            <a:solidFill>
                              <a:schemeClr val="tx1"/>
                            </a:solidFill>
                            <a:latin typeface="Cambria Math" panose="02040503050406030204" pitchFamily="18" charset="0"/>
                            <a:cs typeface="Times New Roman"/>
                          </a:rPr>
                          <m:t>2</m:t>
                        </m:r>
                      </m:sup>
                      <m:e>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𝑥</m:t>
                            </m:r>
                          </m:e>
                          <m:sup>
                            <m:r>
                              <a:rPr lang="en-US" b="0" i="1" spc="-5" smtClean="0">
                                <a:solidFill>
                                  <a:schemeClr val="tx1"/>
                                </a:solidFill>
                                <a:latin typeface="Cambria Math" panose="02040503050406030204" pitchFamily="18" charset="0"/>
                                <a:cs typeface="Times New Roman"/>
                              </a:rPr>
                              <m:t>2</m:t>
                            </m:r>
                          </m:sup>
                        </m:sSup>
                        <m:r>
                          <a:rPr lang="en-US" b="0" i="1" spc="-5" smtClean="0">
                            <a:solidFill>
                              <a:schemeClr val="tx1"/>
                            </a:solidFill>
                            <a:latin typeface="Cambria Math" panose="02040503050406030204" pitchFamily="18" charset="0"/>
                            <a:cs typeface="Times New Roman"/>
                          </a:rPr>
                          <m:t>𝑑𝑥</m:t>
                        </m:r>
                      </m:e>
                    </m:nary>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ea typeface="Cambria Math" panose="02040503050406030204" pitchFamily="18" charset="0"/>
                            <a:cs typeface="Times New Roman"/>
                          </a:rPr>
                        </m:ctrlPr>
                      </m:fPr>
                      <m:num>
                        <m:sSup>
                          <m:sSupPr>
                            <m:ctrlPr>
                              <a:rPr lang="en-US" b="0" i="1" spc="-5"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ea typeface="Cambria Math" panose="02040503050406030204" pitchFamily="18" charset="0"/>
                                <a:cs typeface="Times New Roman"/>
                              </a:rPr>
                              <m:t>𝑥</m:t>
                            </m:r>
                          </m:e>
                          <m:sup>
                            <m:r>
                              <a:rPr lang="en-US" b="0" i="1" spc="-5" smtClean="0">
                                <a:solidFill>
                                  <a:schemeClr val="tx1"/>
                                </a:solidFill>
                                <a:latin typeface="Cambria Math" panose="02040503050406030204" pitchFamily="18" charset="0"/>
                                <a:ea typeface="Cambria Math" panose="02040503050406030204" pitchFamily="18" charset="0"/>
                                <a:cs typeface="Times New Roman"/>
                              </a:rPr>
                              <m:t>3</m:t>
                            </m:r>
                          </m:sup>
                        </m:sSup>
                      </m:num>
                      <m:den>
                        <m:r>
                          <a:rPr lang="en-US" b="0" i="1" spc="-5" smtClean="0">
                            <a:solidFill>
                              <a:schemeClr val="tx1"/>
                            </a:solidFill>
                            <a:latin typeface="Cambria Math" panose="02040503050406030204" pitchFamily="18" charset="0"/>
                            <a:ea typeface="Cambria Math" panose="02040503050406030204" pitchFamily="18" charset="0"/>
                            <a:cs typeface="Times New Roman"/>
                          </a:rPr>
                          <m:t>3</m:t>
                        </m:r>
                      </m:den>
                    </m:f>
                    <m:sSubSup>
                      <m:sSubSupPr>
                        <m:ctrlPr>
                          <a:rPr lang="en-US" b="0" i="1" spc="-5" smtClean="0">
                            <a:solidFill>
                              <a:schemeClr val="tx1"/>
                            </a:solidFill>
                            <a:latin typeface="Cambria Math" panose="02040503050406030204" pitchFamily="18" charset="0"/>
                            <a:ea typeface="Cambria Math" panose="02040503050406030204" pitchFamily="18" charset="0"/>
                            <a:cs typeface="Times New Roman"/>
                          </a:rPr>
                        </m:ctrlPr>
                      </m:sSubSupPr>
                      <m:e>
                        <m:r>
                          <a:rPr lang="en-US" b="0" i="1" spc="-5" smtClean="0">
                            <a:solidFill>
                              <a:schemeClr val="tx1"/>
                            </a:solidFill>
                            <a:latin typeface="Cambria Math" panose="02040503050406030204" pitchFamily="18" charset="0"/>
                            <a:ea typeface="Cambria Math" panose="02040503050406030204" pitchFamily="18" charset="0"/>
                            <a:cs typeface="Times New Roman"/>
                          </a:rPr>
                          <m:t>|</m:t>
                        </m:r>
                      </m:e>
                      <m:sub>
                        <m:r>
                          <a:rPr lang="en-US" b="0" i="1" spc="-5" smtClean="0">
                            <a:solidFill>
                              <a:schemeClr val="tx1"/>
                            </a:solidFill>
                            <a:latin typeface="Cambria Math" panose="02040503050406030204" pitchFamily="18" charset="0"/>
                            <a:ea typeface="Cambria Math" panose="02040503050406030204" pitchFamily="18" charset="0"/>
                            <a:cs typeface="Times New Roman"/>
                          </a:rPr>
                          <m:t>0</m:t>
                        </m:r>
                      </m:sub>
                      <m:sup>
                        <m:r>
                          <a:rPr lang="en-US" b="0" i="1" spc="-5" smtClean="0">
                            <a:solidFill>
                              <a:schemeClr val="tx1"/>
                            </a:solidFill>
                            <a:latin typeface="Cambria Math" panose="02040503050406030204" pitchFamily="18" charset="0"/>
                            <a:ea typeface="Cambria Math" panose="02040503050406030204" pitchFamily="18" charset="0"/>
                            <a:cs typeface="Times New Roman"/>
                          </a:rPr>
                          <m:t>2</m:t>
                        </m:r>
                      </m:sup>
                    </m:sSubSup>
                    <m:r>
                      <a:rPr lang="en-US" b="0" i="1" spc="-5"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ea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ea typeface="Cambria Math" panose="02040503050406030204" pitchFamily="18" charset="0"/>
                            <a:cs typeface="Times New Roman"/>
                          </a:rPr>
                          <m:t>8</m:t>
                        </m:r>
                      </m:num>
                      <m:den>
                        <m:r>
                          <a:rPr lang="en-US" b="0" i="1" spc="-5" smtClean="0">
                            <a:solidFill>
                              <a:schemeClr val="tx1"/>
                            </a:solidFill>
                            <a:latin typeface="Cambria Math" panose="02040503050406030204" pitchFamily="18" charset="0"/>
                            <a:ea typeface="Cambria Math" panose="02040503050406030204" pitchFamily="18" charset="0"/>
                            <a:cs typeface="Times New Roman"/>
                          </a:rPr>
                          <m:t>3</m:t>
                        </m:r>
                      </m:den>
                    </m:f>
                  </m:oMath>
                </a14:m>
                <a:r>
                  <a:rPr lang="en-US" dirty="0">
                    <a:solidFill>
                      <a:schemeClr val="tx1"/>
                    </a:solidFill>
                  </a:rPr>
                  <a:t>  and mass </a:t>
                </a:r>
                <a14:m>
                  <m:oMath xmlns:m="http://schemas.openxmlformats.org/officeDocument/2006/math">
                    <m:r>
                      <a:rPr lang="en-US" b="0" i="1" smtClean="0">
                        <a:solidFill>
                          <a:schemeClr val="tx1"/>
                        </a:solidFill>
                        <a:latin typeface="Cambria Math" panose="02040503050406030204" pitchFamily="18" charset="0"/>
                      </a:rPr>
                      <m:t>𝑀</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𝐴</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8</m:t>
                        </m:r>
                      </m:num>
                      <m:den>
                        <m:r>
                          <a:rPr lang="en-US" b="0" i="1" smtClean="0">
                            <a:solidFill>
                              <a:schemeClr val="tx1"/>
                            </a:solidFill>
                            <a:latin typeface="Cambria Math" panose="02040503050406030204" pitchFamily="18" charset="0"/>
                            <a:ea typeface="Cambria Math" panose="02040503050406030204" pitchFamily="18" charset="0"/>
                          </a:rPr>
                          <m:t>3</m:t>
                        </m:r>
                      </m:den>
                    </m:f>
                    <m:r>
                      <a:rPr lang="en-US" b="0" i="1" smtClean="0">
                        <a:solidFill>
                          <a:schemeClr val="tx1"/>
                        </a:solidFill>
                        <a:latin typeface="Cambria Math" panose="02040503050406030204" pitchFamily="18" charset="0"/>
                        <a:ea typeface="Cambria Math" panose="02040503050406030204" pitchFamily="18" charset="0"/>
                      </a:rPr>
                      <m:t>𝛿</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807939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8.4  Center of </a:t>
            </a:r>
            <a:r>
              <a:rPr lang="en-US" sz="3100" dirty="0"/>
              <a:t>Mass (</a:t>
            </a:r>
            <a:r>
              <a:rPr lang="en-US" sz="3100" dirty="0" smtClean="0"/>
              <a:t>14 </a:t>
            </a:r>
            <a:r>
              <a:rPr lang="en-US" sz="3100" dirty="0"/>
              <a:t>of 27)</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15" dirty="0" smtClean="0">
                    <a:latin typeface="Times New Roman"/>
                    <a:cs typeface="Times New Roman"/>
                  </a:rPr>
                  <a:t>Next, we</a:t>
                </a:r>
                <a:r>
                  <a:rPr lang="en-US" spc="90" dirty="0">
                    <a:latin typeface="Times New Roman"/>
                    <a:cs typeface="Times New Roman"/>
                  </a:rPr>
                  <a:t> </a:t>
                </a:r>
                <a:r>
                  <a:rPr lang="en-US" spc="-10" dirty="0">
                    <a:latin typeface="Times New Roman"/>
                    <a:cs typeface="Times New Roman"/>
                  </a:rPr>
                  <a:t>comput</a:t>
                </a:r>
                <a:r>
                  <a:rPr lang="en-US" spc="-5" dirty="0">
                    <a:latin typeface="Times New Roman"/>
                    <a:cs typeface="Times New Roman"/>
                  </a:rPr>
                  <a:t>e</a:t>
                </a:r>
                <a:r>
                  <a:rPr lang="en-US" dirty="0">
                    <a:latin typeface="Times New Roman"/>
                    <a:cs typeface="Times New Roman"/>
                  </a:rPr>
                  <a:t> </a:t>
                </a:r>
                <a:r>
                  <a:rPr lang="en-US" spc="-95" dirty="0">
                    <a:latin typeface="Times New Roman"/>
                    <a:cs typeface="Times New Roman"/>
                  </a:rPr>
                  <a:t> </a:t>
                </a:r>
                <a:r>
                  <a:rPr lang="en-US" i="1" spc="15" dirty="0">
                    <a:latin typeface="Times New Roman"/>
                    <a:cs typeface="Times New Roman"/>
                  </a:rPr>
                  <a:t>M</a:t>
                </a:r>
                <a:r>
                  <a:rPr lang="en-US" i="1" baseline="-11111" dirty="0">
                    <a:latin typeface="Times New Roman"/>
                    <a:cs typeface="Times New Roman"/>
                  </a:rPr>
                  <a:t>x </a:t>
                </a:r>
                <a:r>
                  <a:rPr lang="en-US" i="1" spc="120" baseline="-11111" dirty="0">
                    <a:latin typeface="Times New Roman"/>
                    <a:cs typeface="Times New Roman"/>
                  </a:rPr>
                  <a:t> </a:t>
                </a:r>
                <a:r>
                  <a:rPr lang="en-US" spc="-5" dirty="0">
                    <a:latin typeface="Times New Roman"/>
                    <a:cs typeface="Times New Roman"/>
                  </a:rPr>
                  <a:t>using</a:t>
                </a:r>
                <a:r>
                  <a:rPr lang="en-US" spc="90" dirty="0">
                    <a:latin typeface="Times New Roman"/>
                    <a:cs typeface="Times New Roman"/>
                  </a:rPr>
                  <a:t> </a:t>
                </a:r>
                <a:r>
                  <a:rPr lang="en-US" spc="-5" dirty="0">
                    <a:latin typeface="Times New Roman"/>
                    <a:cs typeface="Times New Roman"/>
                  </a:rPr>
                  <a:t>the</a:t>
                </a:r>
                <a:r>
                  <a:rPr lang="en-US" spc="90" dirty="0">
                    <a:latin typeface="Times New Roman"/>
                    <a:cs typeface="Times New Roman"/>
                  </a:rPr>
                  <a:t> </a:t>
                </a:r>
                <a:r>
                  <a:rPr lang="en-US" spc="-5" dirty="0">
                    <a:latin typeface="Times New Roman"/>
                    <a:cs typeface="Times New Roman"/>
                  </a:rPr>
                  <a:t>fact</a:t>
                </a:r>
                <a:r>
                  <a:rPr lang="en-US" spc="90" dirty="0">
                    <a:latin typeface="Times New Roman"/>
                    <a:cs typeface="Times New Roman"/>
                  </a:rPr>
                  <a:t> </a:t>
                </a:r>
                <a:r>
                  <a:rPr lang="en-US" spc="-5" dirty="0">
                    <a:latin typeface="Times New Roman"/>
                    <a:cs typeface="Times New Roman"/>
                  </a:rPr>
                  <a:t>that</a:t>
                </a:r>
                <a:r>
                  <a:rPr lang="en-US" spc="90" dirty="0">
                    <a:latin typeface="Times New Roman"/>
                    <a:cs typeface="Times New Roman"/>
                  </a:rPr>
                  <a:t> </a:t>
                </a:r>
                <a:r>
                  <a:rPr lang="en-US" spc="-5" dirty="0">
                    <a:latin typeface="Times New Roman"/>
                    <a:cs typeface="Times New Roman"/>
                  </a:rPr>
                  <a:t>the</a:t>
                </a:r>
                <a:r>
                  <a:rPr lang="en-US" spc="90" dirty="0">
                    <a:latin typeface="Times New Roman"/>
                    <a:cs typeface="Times New Roman"/>
                  </a:rPr>
                  <a:t> </a:t>
                </a:r>
                <a:r>
                  <a:rPr lang="en-US" spc="-5" dirty="0">
                    <a:latin typeface="Times New Roman"/>
                    <a:cs typeface="Times New Roman"/>
                  </a:rPr>
                  <a:t>lamina</a:t>
                </a:r>
                <a:r>
                  <a:rPr lang="en-US" spc="90" dirty="0">
                    <a:latin typeface="Times New Roman"/>
                    <a:cs typeface="Times New Roman"/>
                  </a:rPr>
                  <a:t> </a:t>
                </a:r>
                <a:r>
                  <a:rPr lang="en-US" spc="-5" dirty="0">
                    <a:latin typeface="Times New Roman"/>
                    <a:cs typeface="Times New Roman"/>
                  </a:rPr>
                  <a:t>occupies</a:t>
                </a:r>
                <a:r>
                  <a:rPr lang="en-US" spc="95" dirty="0">
                    <a:latin typeface="Times New Roman"/>
                    <a:cs typeface="Times New Roman"/>
                  </a:rPr>
                  <a:t> </a:t>
                </a:r>
                <a:r>
                  <a:rPr lang="en-US" spc="-5" dirty="0">
                    <a:latin typeface="Times New Roman"/>
                    <a:cs typeface="Times New Roman"/>
                  </a:rPr>
                  <a:t>the</a:t>
                </a:r>
                <a:r>
                  <a:rPr lang="en-US" spc="90" dirty="0">
                    <a:latin typeface="Times New Roman"/>
                    <a:cs typeface="Times New Roman"/>
                  </a:rPr>
                  <a:t> </a:t>
                </a:r>
                <a:r>
                  <a:rPr lang="en-US" spc="-5" dirty="0">
                    <a:latin typeface="Times New Roman"/>
                    <a:cs typeface="Times New Roman"/>
                  </a:rPr>
                  <a:t>vertically</a:t>
                </a:r>
                <a:r>
                  <a:rPr lang="en-US" spc="90" dirty="0">
                    <a:latin typeface="Times New Roman"/>
                    <a:cs typeface="Times New Roman"/>
                  </a:rPr>
                  <a:t> </a:t>
                </a:r>
                <a:r>
                  <a:rPr lang="en-US" spc="-5" dirty="0">
                    <a:latin typeface="Times New Roman"/>
                    <a:cs typeface="Times New Roman"/>
                  </a:rPr>
                  <a:t>simple</a:t>
                </a:r>
                <a:r>
                  <a:rPr lang="en-US" spc="90" dirty="0">
                    <a:latin typeface="Times New Roman"/>
                    <a:cs typeface="Times New Roman"/>
                  </a:rPr>
                  <a:t> </a:t>
                </a:r>
                <a:r>
                  <a:rPr lang="en-US" spc="-5" dirty="0">
                    <a:latin typeface="Times New Roman"/>
                    <a:cs typeface="Times New Roman"/>
                  </a:rPr>
                  <a:t>region </a:t>
                </a:r>
                <a:r>
                  <a:rPr lang="en-US" spc="-10" dirty="0">
                    <a:latin typeface="Times New Roman"/>
                    <a:cs typeface="Times New Roman"/>
                  </a:rPr>
                  <a:t>betwee</a:t>
                </a:r>
                <a:r>
                  <a:rPr lang="en-US" spc="-5" dirty="0">
                    <a:latin typeface="Times New Roman"/>
                    <a:cs typeface="Times New Roman"/>
                  </a:rPr>
                  <a:t>n</a:t>
                </a:r>
                <a:r>
                  <a:rPr lang="en-US" dirty="0">
                    <a:latin typeface="Times New Roman"/>
                    <a:cs typeface="Times New Roman"/>
                  </a:rPr>
                  <a:t> </a:t>
                </a:r>
                <a:r>
                  <a:rPr lang="en-US" spc="-80" dirty="0">
                    <a:latin typeface="Times New Roman"/>
                    <a:cs typeface="Times New Roman"/>
                  </a:rPr>
                  <a:t> </a:t>
                </a:r>
                <a14:m>
                  <m:oMath xmlns:m="http://schemas.openxmlformats.org/officeDocument/2006/math">
                    <m:r>
                      <a:rPr lang="en-US" i="1" spc="-5" dirty="0">
                        <a:latin typeface="Cambria Math" panose="02040503050406030204" pitchFamily="18" charset="0"/>
                        <a:cs typeface="Times New Roman"/>
                      </a:rPr>
                      <m:t>𝑥</m:t>
                    </m:r>
                    <m:r>
                      <a:rPr lang="en-US" i="1" spc="-5" dirty="0">
                        <a:latin typeface="Cambria Math" panose="02040503050406030204" pitchFamily="18" charset="0"/>
                        <a:cs typeface="Times New Roman"/>
                      </a:rPr>
                      <m:t>=</m:t>
                    </m:r>
                    <m:rad>
                      <m:radPr>
                        <m:degHide m:val="on"/>
                        <m:ctrlPr>
                          <a:rPr lang="en-US" i="1" spc="-5" dirty="0">
                            <a:latin typeface="Cambria Math" panose="02040503050406030204" pitchFamily="18" charset="0"/>
                            <a:cs typeface="Times New Roman"/>
                          </a:rPr>
                        </m:ctrlPr>
                      </m:radPr>
                      <m:deg/>
                      <m:e>
                        <m:r>
                          <a:rPr lang="en-US" i="1" spc="-5" dirty="0">
                            <a:latin typeface="Cambria Math" panose="02040503050406030204" pitchFamily="18" charset="0"/>
                            <a:cs typeface="Times New Roman"/>
                          </a:rPr>
                          <m:t>𝑦</m:t>
                        </m:r>
                      </m:e>
                    </m:rad>
                    <m:r>
                      <a:rPr lang="en-US" b="0" i="1" spc="-5" dirty="0" smtClean="0">
                        <a:latin typeface="Cambria Math" panose="02040503050406030204" pitchFamily="18" charset="0"/>
                        <a:cs typeface="Times New Roman"/>
                      </a:rPr>
                      <m:t>  </m:t>
                    </m:r>
                  </m:oMath>
                </a14:m>
                <a:r>
                  <a:rPr lang="en-US" spc="-10" dirty="0">
                    <a:latin typeface="Times New Roman"/>
                    <a:cs typeface="Times New Roman"/>
                  </a:rPr>
                  <a:t>an</a:t>
                </a:r>
                <a:r>
                  <a:rPr lang="en-US" spc="-5" dirty="0">
                    <a:latin typeface="Times New Roman"/>
                    <a:cs typeface="Times New Roman"/>
                  </a:rPr>
                  <a:t>d</a:t>
                </a:r>
                <a:r>
                  <a:rPr lang="en-US" dirty="0">
                    <a:latin typeface="Times New Roman"/>
                    <a:cs typeface="Times New Roman"/>
                  </a:rPr>
                  <a:t> </a:t>
                </a:r>
                <a:r>
                  <a:rPr lang="en-US" spc="-80" dirty="0">
                    <a:latin typeface="Times New Roman"/>
                    <a:cs typeface="Times New Roman"/>
                  </a:rPr>
                  <a:t> </a:t>
                </a:r>
                <a:r>
                  <a:rPr lang="en-US" i="1" spc="-5" dirty="0">
                    <a:latin typeface="Times New Roman"/>
                    <a:cs typeface="Times New Roman"/>
                  </a:rPr>
                  <a:t>x</a:t>
                </a:r>
                <a:r>
                  <a:rPr lang="en-US" i="1" spc="114"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2</a:t>
                </a:r>
                <a:r>
                  <a:rPr lang="en-US" dirty="0">
                    <a:latin typeface="Times New Roman"/>
                    <a:cs typeface="Times New Roman"/>
                  </a:rPr>
                  <a:t> </a:t>
                </a:r>
                <a:r>
                  <a:rPr lang="en-US" spc="-110" dirty="0">
                    <a:latin typeface="Times New Roman"/>
                    <a:cs typeface="Times New Roman"/>
                  </a:rPr>
                  <a:t> </a:t>
                </a:r>
                <a:r>
                  <a:rPr lang="en-US" spc="-10" dirty="0">
                    <a:latin typeface="Times New Roman"/>
                    <a:cs typeface="Times New Roman"/>
                  </a:rPr>
                  <a:t>ove</a:t>
                </a:r>
                <a:r>
                  <a:rPr lang="en-US" spc="-5" dirty="0">
                    <a:latin typeface="Times New Roman"/>
                    <a:cs typeface="Times New Roman"/>
                  </a:rPr>
                  <a:t>r</a:t>
                </a:r>
                <a:r>
                  <a:rPr lang="en-US" dirty="0">
                    <a:latin typeface="Times New Roman"/>
                    <a:cs typeface="Times New Roman"/>
                  </a:rPr>
                  <a:t> </a:t>
                </a:r>
                <a:r>
                  <a:rPr lang="en-US" spc="-10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dirty="0">
                    <a:latin typeface="Times New Roman"/>
                    <a:cs typeface="Times New Roman"/>
                  </a:rPr>
                  <a:t> </a:t>
                </a:r>
                <a:r>
                  <a:rPr lang="en-US" spc="-110" dirty="0">
                    <a:latin typeface="Times New Roman"/>
                    <a:cs typeface="Times New Roman"/>
                  </a:rPr>
                  <a:t> </a:t>
                </a:r>
                <a:r>
                  <a:rPr lang="en-US" spc="-5" dirty="0">
                    <a:latin typeface="Times New Roman"/>
                    <a:cs typeface="Times New Roman"/>
                  </a:rPr>
                  <a:t>i</a:t>
                </a:r>
                <a:r>
                  <a:rPr lang="en-US" spc="-10" dirty="0">
                    <a:latin typeface="Times New Roman"/>
                    <a:cs typeface="Times New Roman"/>
                  </a:rPr>
                  <a:t>nterva</a:t>
                </a:r>
                <a:r>
                  <a:rPr lang="en-US" spc="-5" dirty="0">
                    <a:latin typeface="Times New Roman"/>
                    <a:cs typeface="Times New Roman"/>
                  </a:rPr>
                  <a:t>l</a:t>
                </a:r>
                <a:r>
                  <a:rPr lang="en-US" dirty="0">
                    <a:latin typeface="Times New Roman"/>
                    <a:cs typeface="Times New Roman"/>
                  </a:rPr>
                  <a:t> </a:t>
                </a:r>
                <a:r>
                  <a:rPr lang="en-US" spc="-105" dirty="0">
                    <a:latin typeface="Times New Roman"/>
                    <a:cs typeface="Times New Roman"/>
                  </a:rPr>
                  <a:t> </a:t>
                </a:r>
                <a:r>
                  <a:rPr lang="en-US" spc="-5" dirty="0">
                    <a:latin typeface="Times New Roman"/>
                    <a:cs typeface="Times New Roman"/>
                  </a:rPr>
                  <a:t>[0,</a:t>
                </a:r>
                <a:r>
                  <a:rPr lang="en-US" spc="-85" dirty="0">
                    <a:latin typeface="Times New Roman"/>
                    <a:cs typeface="Times New Roman"/>
                  </a:rPr>
                  <a:t> </a:t>
                </a:r>
                <a:r>
                  <a:rPr lang="en-US" spc="-10" dirty="0">
                    <a:latin typeface="Times New Roman"/>
                    <a:cs typeface="Times New Roman"/>
                  </a:rPr>
                  <a:t>4</a:t>
                </a:r>
                <a:r>
                  <a:rPr lang="en-US" spc="-5" dirty="0">
                    <a:latin typeface="Times New Roman"/>
                    <a:cs typeface="Times New Roman"/>
                  </a:rPr>
                  <a:t>]</a:t>
                </a:r>
                <a:r>
                  <a:rPr lang="en-US" dirty="0">
                    <a:latin typeface="Times New Roman"/>
                    <a:cs typeface="Times New Roman"/>
                  </a:rPr>
                  <a:t> </a:t>
                </a:r>
                <a:r>
                  <a:rPr lang="en-US" spc="-105" dirty="0">
                    <a:latin typeface="Times New Roman"/>
                    <a:cs typeface="Times New Roman"/>
                  </a:rPr>
                  <a:t> </a:t>
                </a:r>
                <a:r>
                  <a:rPr lang="en-US" spc="-10" dirty="0">
                    <a:latin typeface="Times New Roman"/>
                    <a:cs typeface="Times New Roman"/>
                  </a:rPr>
                  <a:t>alon</a:t>
                </a:r>
                <a:r>
                  <a:rPr lang="en-US" spc="-5" dirty="0">
                    <a:latin typeface="Times New Roman"/>
                    <a:cs typeface="Times New Roman"/>
                  </a:rPr>
                  <a:t>g</a:t>
                </a:r>
                <a:r>
                  <a:rPr lang="en-US" dirty="0">
                    <a:latin typeface="Times New Roman"/>
                    <a:cs typeface="Times New Roman"/>
                  </a:rPr>
                  <a:t> </a:t>
                </a:r>
                <a:r>
                  <a:rPr lang="en-US" spc="-11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dirty="0">
                    <a:latin typeface="Times New Roman"/>
                    <a:cs typeface="Times New Roman"/>
                  </a:rPr>
                  <a:t> </a:t>
                </a:r>
                <a:r>
                  <a:rPr lang="en-US" spc="-45" dirty="0">
                    <a:latin typeface="Times New Roman"/>
                    <a:cs typeface="Times New Roman"/>
                  </a:rPr>
                  <a:t> </a:t>
                </a:r>
                <a:r>
                  <a:rPr lang="en-US" i="1" spc="45" dirty="0">
                    <a:latin typeface="Times New Roman"/>
                    <a:cs typeface="Times New Roman"/>
                  </a:rPr>
                  <a:t>y</a:t>
                </a:r>
                <a:r>
                  <a:rPr lang="en-US" spc="-5" dirty="0">
                    <a:latin typeface="Times New Roman"/>
                    <a:cs typeface="Times New Roman"/>
                  </a:rPr>
                  <a:t>-axis</a:t>
                </a:r>
                <a:r>
                  <a:rPr lang="en-US" dirty="0">
                    <a:latin typeface="Times New Roman"/>
                    <a:cs typeface="Times New Roman"/>
                  </a:rPr>
                  <a:t> </a:t>
                </a:r>
                <a:r>
                  <a:rPr lang="en-US" spc="-105" dirty="0">
                    <a:latin typeface="Times New Roman"/>
                    <a:cs typeface="Times New Roman"/>
                  </a:rPr>
                  <a:t> </a:t>
                </a:r>
                <a:r>
                  <a:rPr lang="en-US" spc="-5" dirty="0">
                    <a:latin typeface="Times New Roman"/>
                    <a:cs typeface="Times New Roman"/>
                  </a:rPr>
                  <a:t>(Figure</a:t>
                </a:r>
                <a:r>
                  <a:rPr lang="en-US" dirty="0">
                    <a:latin typeface="Times New Roman"/>
                    <a:cs typeface="Times New Roman"/>
                  </a:rPr>
                  <a:t> </a:t>
                </a:r>
                <a:r>
                  <a:rPr lang="en-US" spc="-110" dirty="0">
                    <a:latin typeface="Times New Roman"/>
                    <a:cs typeface="Times New Roman"/>
                  </a:rPr>
                  <a:t> </a:t>
                </a:r>
                <a:r>
                  <a:rPr lang="en-US" spc="-5" dirty="0">
                    <a:latin typeface="Times New Roman"/>
                    <a:cs typeface="Times New Roman"/>
                  </a:rPr>
                  <a:t>12).</a:t>
                </a:r>
                <a:r>
                  <a:rPr lang="en-US" dirty="0">
                    <a:latin typeface="Times New Roman"/>
                    <a:cs typeface="Times New Roman"/>
                  </a:rPr>
                  <a:t> </a:t>
                </a:r>
                <a:r>
                  <a:rPr lang="en-US" spc="-105" dirty="0">
                    <a:latin typeface="Times New Roman"/>
                    <a:cs typeface="Times New Roman"/>
                  </a:rPr>
                  <a:t> </a:t>
                </a:r>
                <a:r>
                  <a:rPr lang="en-US" spc="-15" dirty="0">
                    <a:latin typeface="Times New Roman"/>
                    <a:cs typeface="Times New Roman"/>
                  </a:rPr>
                  <a:t>B</a:t>
                </a:r>
                <a:r>
                  <a:rPr lang="en-US" spc="-5" dirty="0">
                    <a:latin typeface="Times New Roman"/>
                    <a:cs typeface="Times New Roman"/>
                  </a:rPr>
                  <a:t>y </a:t>
                </a:r>
                <a:r>
                  <a:rPr lang="en-US" spc="-15" dirty="0">
                    <a:latin typeface="Times New Roman"/>
                    <a:cs typeface="Times New Roman"/>
                  </a:rPr>
                  <a:t>Eq</a:t>
                </a:r>
                <a:r>
                  <a:rPr lang="en-US" spc="-5" dirty="0">
                    <a:latin typeface="Times New Roman"/>
                    <a:cs typeface="Times New Roman"/>
                  </a:rPr>
                  <a:t>. (</a:t>
                </a:r>
                <a:r>
                  <a:rPr lang="en-US" spc="-10" dirty="0">
                    <a:latin typeface="Times New Roman"/>
                    <a:cs typeface="Times New Roman"/>
                  </a:rPr>
                  <a:t>2),</a:t>
                </a:r>
                <a:endParaRPr lang="en-US" dirty="0">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𝑥</m:t>
                          </m:r>
                        </m:sub>
                      </m:sSub>
                      <m:r>
                        <a:rPr lang="en-US" i="1">
                          <a:latin typeface="Cambria Math" panose="02040503050406030204" pitchFamily="18" charset="0"/>
                        </a:rPr>
                        <m:t>=</m:t>
                      </m:r>
                      <m:r>
                        <m:rPr>
                          <m:sty m:val="p"/>
                        </m:rPr>
                        <a:rPr lang="el-GR" i="1" spc="-5" dirty="0">
                          <a:latin typeface="Cambria Math" panose="02040503050406030204" pitchFamily="18" charset="0"/>
                          <a:ea typeface="Cambria Math" panose="02040503050406030204" pitchFamily="18" charset="0"/>
                        </a:rPr>
                        <m:t>δ</m:t>
                      </m:r>
                      <m:nary>
                        <m:naryPr>
                          <m:ctrlPr>
                            <a:rPr lang="en-US" i="1" spc="-5" smtClean="0">
                              <a:latin typeface="Cambria Math" panose="02040503050406030204" pitchFamily="18" charset="0"/>
                              <a:cs typeface="Times New Roman"/>
                            </a:rPr>
                          </m:ctrlPr>
                        </m:naryPr>
                        <m:sub>
                          <m:r>
                            <a:rPr lang="en-US" b="0" i="1" spc="-5" smtClean="0">
                              <a:latin typeface="Cambria Math" panose="02040503050406030204" pitchFamily="18" charset="0"/>
                              <a:cs typeface="Times New Roman"/>
                            </a:rPr>
                            <m:t>0</m:t>
                          </m:r>
                        </m:sub>
                        <m:sup>
                          <m:r>
                            <a:rPr lang="en-US" b="0" i="1" spc="-5" smtClean="0">
                              <a:latin typeface="Cambria Math" panose="02040503050406030204" pitchFamily="18" charset="0"/>
                              <a:cs typeface="Times New Roman"/>
                            </a:rPr>
                            <m:t>4</m:t>
                          </m:r>
                        </m:sup>
                        <m:e>
                          <m:r>
                            <a:rPr lang="en-US" i="1" spc="-5">
                              <a:latin typeface="Cambria Math" panose="02040503050406030204" pitchFamily="18" charset="0"/>
                              <a:cs typeface="Times New Roman"/>
                            </a:rPr>
                            <m:t>𝑦</m:t>
                          </m:r>
                          <m:d>
                            <m:dPr>
                              <m:ctrlPr>
                                <a:rPr lang="en-US" i="1" spc="-5">
                                  <a:latin typeface="Cambria Math" panose="02040503050406030204" pitchFamily="18" charset="0"/>
                                  <a:cs typeface="Times New Roman"/>
                                </a:rPr>
                              </m:ctrlPr>
                            </m:dPr>
                            <m:e>
                              <m:sSub>
                                <m:sSubPr>
                                  <m:ctrlPr>
                                    <a:rPr lang="en-US" i="1" spc="-5">
                                      <a:latin typeface="Cambria Math" panose="02040503050406030204" pitchFamily="18" charset="0"/>
                                      <a:cs typeface="Times New Roman"/>
                                    </a:rPr>
                                  </m:ctrlPr>
                                </m:sSubPr>
                                <m:e>
                                  <m:r>
                                    <a:rPr lang="en-US" i="1" spc="-5">
                                      <a:latin typeface="Cambria Math" panose="02040503050406030204" pitchFamily="18" charset="0"/>
                                      <a:cs typeface="Times New Roman"/>
                                    </a:rPr>
                                    <m:t>𝑔</m:t>
                                  </m:r>
                                </m:e>
                                <m:sub>
                                  <m:r>
                                    <a:rPr lang="en-US" i="1" spc="-5">
                                      <a:latin typeface="Cambria Math" panose="02040503050406030204" pitchFamily="18" charset="0"/>
                                      <a:cs typeface="Times New Roman"/>
                                    </a:rPr>
                                    <m:t>1</m:t>
                                  </m:r>
                                </m:sub>
                              </m:sSub>
                              <m:d>
                                <m:dPr>
                                  <m:ctrlPr>
                                    <a:rPr lang="en-US" i="1" spc="-5">
                                      <a:latin typeface="Cambria Math" panose="02040503050406030204" pitchFamily="18" charset="0"/>
                                      <a:cs typeface="Times New Roman"/>
                                    </a:rPr>
                                  </m:ctrlPr>
                                </m:dPr>
                                <m:e>
                                  <m:r>
                                    <a:rPr lang="en-US" i="1" spc="-5">
                                      <a:latin typeface="Cambria Math" panose="02040503050406030204" pitchFamily="18" charset="0"/>
                                      <a:cs typeface="Times New Roman"/>
                                    </a:rPr>
                                    <m:t>𝑦</m:t>
                                  </m:r>
                                </m:e>
                              </m:d>
                              <m:r>
                                <a:rPr lang="en-US" i="1" spc="-5">
                                  <a:latin typeface="Cambria Math" panose="02040503050406030204" pitchFamily="18" charset="0"/>
                                  <a:cs typeface="Times New Roman"/>
                                </a:rPr>
                                <m:t>−</m:t>
                              </m:r>
                              <m:sSub>
                                <m:sSubPr>
                                  <m:ctrlPr>
                                    <a:rPr lang="en-US" i="1" spc="-5">
                                      <a:latin typeface="Cambria Math" panose="02040503050406030204" pitchFamily="18" charset="0"/>
                                      <a:cs typeface="Times New Roman"/>
                                    </a:rPr>
                                  </m:ctrlPr>
                                </m:sSubPr>
                                <m:e>
                                  <m:r>
                                    <a:rPr lang="en-US" i="1" spc="-5">
                                      <a:latin typeface="Cambria Math" panose="02040503050406030204" pitchFamily="18" charset="0"/>
                                      <a:cs typeface="Times New Roman"/>
                                    </a:rPr>
                                    <m:t>𝑔</m:t>
                                  </m:r>
                                </m:e>
                                <m:sub>
                                  <m:r>
                                    <a:rPr lang="en-US" i="1" spc="-5">
                                      <a:latin typeface="Cambria Math" panose="02040503050406030204" pitchFamily="18" charset="0"/>
                                      <a:cs typeface="Times New Roman"/>
                                    </a:rPr>
                                    <m:t>2</m:t>
                                  </m:r>
                                </m:sub>
                              </m:sSub>
                              <m:d>
                                <m:dPr>
                                  <m:ctrlPr>
                                    <a:rPr lang="en-US" i="1" spc="-5">
                                      <a:latin typeface="Cambria Math" panose="02040503050406030204" pitchFamily="18" charset="0"/>
                                      <a:cs typeface="Times New Roman"/>
                                    </a:rPr>
                                  </m:ctrlPr>
                                </m:dPr>
                                <m:e>
                                  <m:r>
                                    <a:rPr lang="en-US" i="1" spc="-5">
                                      <a:latin typeface="Cambria Math" panose="02040503050406030204" pitchFamily="18" charset="0"/>
                                      <a:cs typeface="Times New Roman"/>
                                    </a:rPr>
                                    <m:t>𝑦</m:t>
                                  </m:r>
                                </m:e>
                              </m:d>
                            </m:e>
                          </m:d>
                          <m:r>
                            <a:rPr lang="en-US" i="1" spc="-5">
                              <a:latin typeface="Cambria Math" panose="02040503050406030204" pitchFamily="18" charset="0"/>
                              <a:cs typeface="Times New Roman"/>
                            </a:rPr>
                            <m:t>𝑑𝑦</m:t>
                          </m:r>
                        </m:e>
                      </m:nary>
                      <m:r>
                        <a:rPr lang="en-US" b="0" i="1" spc="-5" smtClean="0">
                          <a:latin typeface="Cambria Math" panose="02040503050406030204" pitchFamily="18" charset="0"/>
                          <a:cs typeface="Times New Roman"/>
                        </a:rPr>
                        <m:t>=</m:t>
                      </m:r>
                      <m:r>
                        <a:rPr lang="en-US" b="0" i="1" spc="-5" smtClean="0">
                          <a:latin typeface="Cambria Math" panose="02040503050406030204" pitchFamily="18" charset="0"/>
                          <a:ea typeface="Cambria Math" panose="02040503050406030204" pitchFamily="18" charset="0"/>
                          <a:cs typeface="Times New Roman"/>
                        </a:rPr>
                        <m:t>𝛿</m:t>
                      </m:r>
                      <m:nary>
                        <m:naryPr>
                          <m:ctrlPr>
                            <a:rPr lang="en-US" b="0" i="1" spc="-5" smtClean="0">
                              <a:latin typeface="Cambria Math" panose="02040503050406030204" pitchFamily="18" charset="0"/>
                              <a:ea typeface="Cambria Math" panose="02040503050406030204" pitchFamily="18" charset="0"/>
                              <a:cs typeface="Times New Roman"/>
                            </a:rPr>
                          </m:ctrlPr>
                        </m:naryPr>
                        <m:sub>
                          <m:r>
                            <m:rPr>
                              <m:brk m:alnAt="23"/>
                            </m:rPr>
                            <a:rPr lang="en-US" b="0" i="1" spc="-5" smtClean="0">
                              <a:latin typeface="Cambria Math" panose="02040503050406030204" pitchFamily="18" charset="0"/>
                              <a:ea typeface="Cambria Math" panose="02040503050406030204" pitchFamily="18" charset="0"/>
                              <a:cs typeface="Times New Roman"/>
                            </a:rPr>
                            <m:t>0</m:t>
                          </m:r>
                        </m:sub>
                        <m:sup>
                          <m:r>
                            <a:rPr lang="en-US" b="0" i="1" spc="-5" smtClean="0">
                              <a:latin typeface="Cambria Math" panose="02040503050406030204" pitchFamily="18" charset="0"/>
                              <a:ea typeface="Cambria Math" panose="02040503050406030204" pitchFamily="18" charset="0"/>
                              <a:cs typeface="Times New Roman"/>
                            </a:rPr>
                            <m:t>4</m:t>
                          </m:r>
                        </m:sup>
                        <m:e>
                          <m:r>
                            <a:rPr lang="en-US" b="0" i="1" spc="-5" smtClean="0">
                              <a:latin typeface="Cambria Math" panose="02040503050406030204" pitchFamily="18" charset="0"/>
                              <a:ea typeface="Cambria Math" panose="02040503050406030204" pitchFamily="18" charset="0"/>
                              <a:cs typeface="Times New Roman"/>
                            </a:rPr>
                            <m:t>𝑦</m:t>
                          </m:r>
                          <m:r>
                            <a:rPr lang="en-US" b="0" i="1" spc="-5" smtClean="0">
                              <a:latin typeface="Cambria Math" panose="02040503050406030204" pitchFamily="18" charset="0"/>
                              <a:ea typeface="Cambria Math" panose="02040503050406030204" pitchFamily="18" charset="0"/>
                              <a:cs typeface="Times New Roman"/>
                            </a:rPr>
                            <m:t>(2−</m:t>
                          </m:r>
                          <m:rad>
                            <m:radPr>
                              <m:degHide m:val="on"/>
                              <m:ctrlPr>
                                <a:rPr lang="en-US" b="0" i="1" spc="-5" smtClean="0">
                                  <a:latin typeface="Cambria Math" panose="02040503050406030204" pitchFamily="18" charset="0"/>
                                  <a:ea typeface="Cambria Math" panose="02040503050406030204" pitchFamily="18" charset="0"/>
                                  <a:cs typeface="Times New Roman"/>
                                </a:rPr>
                              </m:ctrlPr>
                            </m:radPr>
                            <m:deg/>
                            <m:e>
                              <m:r>
                                <a:rPr lang="en-US" b="0" i="1" spc="-5" smtClean="0">
                                  <a:latin typeface="Cambria Math" panose="02040503050406030204" pitchFamily="18" charset="0"/>
                                  <a:ea typeface="Cambria Math" panose="02040503050406030204" pitchFamily="18" charset="0"/>
                                  <a:cs typeface="Times New Roman"/>
                                </a:rPr>
                                <m:t>𝑦</m:t>
                              </m:r>
                              <m:r>
                                <a:rPr lang="en-US" b="0" i="1" spc="-5" smtClean="0">
                                  <a:latin typeface="Cambria Math" panose="02040503050406030204" pitchFamily="18" charset="0"/>
                                  <a:ea typeface="Cambria Math" panose="02040503050406030204" pitchFamily="18" charset="0"/>
                                  <a:cs typeface="Times New Roman"/>
                                </a:rPr>
                                <m:t>)</m:t>
                              </m:r>
                            </m:e>
                          </m:rad>
                        </m:e>
                      </m:nary>
                      <m:r>
                        <a:rPr lang="en-US" b="0" i="1" spc="-5" smtClean="0">
                          <a:latin typeface="Cambria Math" panose="02040503050406030204" pitchFamily="18" charset="0"/>
                          <a:ea typeface="Cambria Math" panose="02040503050406030204" pitchFamily="18" charset="0"/>
                          <a:cs typeface="Times New Roman"/>
                        </a:rPr>
                        <m:t>𝑑𝑦</m:t>
                      </m:r>
                    </m:oMath>
                  </m:oMathPara>
                </a14:m>
                <a:endParaRPr lang="en-US" b="0" spc="-5" dirty="0">
                  <a:ea typeface="Cambria Math" panose="02040503050406030204" pitchFamily="18" charset="0"/>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𝛿</m:t>
                      </m:r>
                      <m:d>
                        <m:dPr>
                          <m:ctrlPr>
                            <a:rPr lang="en-US" b="0" i="1" smtClean="0">
                              <a:solidFill>
                                <a:schemeClr val="tx1"/>
                              </a:solidFill>
                              <a:latin typeface="Cambria Math" panose="02040503050406030204" pitchFamily="18" charset="0"/>
                              <a:ea typeface="Cambria Math" panose="02040503050406030204" pitchFamily="18" charset="0"/>
                            </a:rPr>
                          </m:ctrlPr>
                        </m:dPr>
                        <m:e>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𝑦</m:t>
                              </m:r>
                            </m:e>
                            <m:sup>
                              <m:r>
                                <a:rPr lang="en-US" b="0" i="1" smtClean="0">
                                  <a:solidFill>
                                    <a:schemeClr val="tx1"/>
                                  </a:solidFill>
                                  <a:latin typeface="Cambria Math" panose="02040503050406030204" pitchFamily="18" charset="0"/>
                                  <a:ea typeface="Cambria Math" panose="02040503050406030204" pitchFamily="18" charset="0"/>
                                </a:rPr>
                                <m:t>2</m:t>
                              </m:r>
                            </m:sup>
                          </m:sSup>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2</m:t>
                              </m:r>
                            </m:num>
                            <m:den>
                              <m:r>
                                <a:rPr lang="en-US" b="0" i="1" smtClean="0">
                                  <a:solidFill>
                                    <a:schemeClr val="tx1"/>
                                  </a:solidFill>
                                  <a:latin typeface="Cambria Math" panose="02040503050406030204" pitchFamily="18" charset="0"/>
                                  <a:ea typeface="Cambria Math" panose="02040503050406030204" pitchFamily="18" charset="0"/>
                                </a:rPr>
                                <m:t>5</m:t>
                              </m:r>
                            </m:den>
                          </m:f>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𝑦</m:t>
                              </m:r>
                            </m:e>
                            <m:sup>
                              <m:r>
                                <a:rPr lang="en-US" b="0" i="1" smtClean="0">
                                  <a:solidFill>
                                    <a:schemeClr val="tx1"/>
                                  </a:solidFill>
                                  <a:latin typeface="Cambria Math" panose="02040503050406030204" pitchFamily="18" charset="0"/>
                                  <a:ea typeface="Cambria Math" panose="02040503050406030204" pitchFamily="18" charset="0"/>
                                </a:rPr>
                                <m:t>5/2</m:t>
                              </m:r>
                            </m:sup>
                          </m:sSup>
                        </m:e>
                      </m:d>
                      <m:sSubSup>
                        <m:sSubSupPr>
                          <m:ctrlPr>
                            <a:rPr lang="en-US" b="0" i="1" smtClean="0">
                              <a:solidFill>
                                <a:schemeClr val="tx1"/>
                              </a:solidFill>
                              <a:latin typeface="Cambria Math" panose="02040503050406030204" pitchFamily="18" charset="0"/>
                              <a:ea typeface="Cambria Math" panose="02040503050406030204" pitchFamily="18" charset="0"/>
                            </a:rPr>
                          </m:ctrlPr>
                        </m:sSubSupPr>
                        <m:e>
                          <m:r>
                            <a:rPr lang="en-US" b="0" i="1" smtClean="0">
                              <a:solidFill>
                                <a:schemeClr val="tx1"/>
                              </a:solidFill>
                              <a:latin typeface="Cambria Math" panose="02040503050406030204" pitchFamily="18" charset="0"/>
                              <a:ea typeface="Cambria Math" panose="02040503050406030204" pitchFamily="18" charset="0"/>
                            </a:rPr>
                            <m:t>|</m:t>
                          </m:r>
                        </m:e>
                        <m:sub>
                          <m:r>
                            <a:rPr lang="en-US" b="0" i="1" smtClean="0">
                              <a:solidFill>
                                <a:schemeClr val="tx1"/>
                              </a:solidFill>
                              <a:latin typeface="Cambria Math" panose="02040503050406030204" pitchFamily="18" charset="0"/>
                              <a:ea typeface="Cambria Math" panose="02040503050406030204" pitchFamily="18" charset="0"/>
                            </a:rPr>
                            <m:t>0</m:t>
                          </m:r>
                        </m:sub>
                        <m:sup>
                          <m:r>
                            <a:rPr lang="en-US" b="0" i="1" smtClean="0">
                              <a:solidFill>
                                <a:schemeClr val="tx1"/>
                              </a:solidFill>
                              <a:latin typeface="Cambria Math" panose="02040503050406030204" pitchFamily="18" charset="0"/>
                              <a:ea typeface="Cambria Math" panose="02040503050406030204" pitchFamily="18" charset="0"/>
                            </a:rPr>
                            <m:t>4</m:t>
                          </m:r>
                        </m:sup>
                      </m:sSubSup>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16</m:t>
                          </m:r>
                        </m:num>
                        <m:den>
                          <m:r>
                            <a:rPr lang="en-US" b="0" i="1" smtClean="0">
                              <a:solidFill>
                                <a:schemeClr val="tx1"/>
                              </a:solidFill>
                              <a:latin typeface="Cambria Math" panose="02040503050406030204" pitchFamily="18" charset="0"/>
                              <a:ea typeface="Cambria Math" panose="02040503050406030204" pitchFamily="18" charset="0"/>
                            </a:rPr>
                            <m:t>5</m:t>
                          </m:r>
                        </m:den>
                      </m:f>
                      <m:r>
                        <a:rPr lang="en-US" b="0" i="1" smtClean="0">
                          <a:solidFill>
                            <a:schemeClr val="tx1"/>
                          </a:solidFill>
                          <a:latin typeface="Cambria Math" panose="02040503050406030204" pitchFamily="18" charset="0"/>
                          <a:ea typeface="Cambria Math" panose="02040503050406030204" pitchFamily="18" charset="0"/>
                        </a:rPr>
                        <m:t>𝛿</m:t>
                      </m:r>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𝑥</m:t>
                          </m:r>
                        </m:e>
                      </m:acc>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𝑦</m:t>
                              </m:r>
                            </m:sub>
                          </m:sSub>
                        </m:num>
                        <m:den>
                          <m:r>
                            <a:rPr lang="en-US" b="0" i="1" smtClean="0">
                              <a:solidFill>
                                <a:schemeClr val="tx1"/>
                              </a:solidFill>
                              <a:latin typeface="Cambria Math" panose="02040503050406030204" pitchFamily="18" charset="0"/>
                            </a:rPr>
                            <m:t>𝑀</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3</m:t>
                          </m:r>
                        </m:num>
                        <m:den>
                          <m:r>
                            <a:rPr lang="en-US" b="0" i="1" smtClean="0">
                              <a:solidFill>
                                <a:schemeClr val="tx1"/>
                              </a:solidFill>
                              <a:latin typeface="Cambria Math" panose="02040503050406030204" pitchFamily="18" charset="0"/>
                            </a:rPr>
                            <m:t>2</m:t>
                          </m:r>
                        </m:den>
                      </m:f>
                    </m:oMath>
                  </m:oMathPara>
                </a14:m>
                <a:endParaRPr lang="en-US" dirty="0">
                  <a:solidFill>
                    <a:schemeClr val="tx1"/>
                  </a:solidFill>
                </a:endParaRPr>
              </a:p>
              <a:p>
                <a:pPr marL="0" marR="5080" indent="0" algn="just">
                  <a:lnSpc>
                    <a:spcPct val="100000"/>
                  </a:lnSpc>
                  <a:buNone/>
                </a:pPr>
                <a:endParaRPr lang="en-US" i="1" dirty="0">
                  <a:solidFill>
                    <a:schemeClr val="tx1"/>
                  </a:solidFill>
                  <a:latin typeface="Cambria Math" panose="02040503050406030204" pitchFamily="18" charset="0"/>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𝑦</m:t>
                          </m:r>
                        </m:e>
                      </m:acc>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num>
                        <m:den>
                          <m:r>
                            <a:rPr lang="en-US" b="0" i="1" smtClean="0">
                              <a:solidFill>
                                <a:schemeClr val="tx1"/>
                              </a:solidFill>
                              <a:latin typeface="Cambria Math" panose="02040503050406030204" pitchFamily="18" charset="0"/>
                            </a:rPr>
                            <m:t>𝑀</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6</m:t>
                          </m:r>
                        </m:num>
                        <m:den>
                          <m:r>
                            <a:rPr lang="en-US" b="0" i="1" smtClean="0">
                              <a:solidFill>
                                <a:schemeClr val="tx1"/>
                              </a:solidFill>
                              <a:latin typeface="Cambria Math" panose="02040503050406030204" pitchFamily="18" charset="0"/>
                            </a:rPr>
                            <m:t>5</m:t>
                          </m:r>
                        </m:den>
                      </m:f>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a:stretch>
              </a:blipFill>
            </p:spPr>
            <p:txBody>
              <a:bodyPr/>
              <a:lstStyle/>
              <a:p>
                <a:r>
                  <a:rPr lang="en-US">
                    <a:noFill/>
                  </a:rPr>
                  <a:t> </a:t>
                </a:r>
              </a:p>
            </p:txBody>
          </p:sp>
        </mc:Fallback>
      </mc:AlternateContent>
      <p:pic>
        <p:nvPicPr>
          <p:cNvPr id="6" name="Picture 2" descr="A graph of a lamina under the function y equals f of x equals x squared or x equals square root of y over the enclosed interval 0, 2. The x axis has the points square root of y and 2 labeled. The y axis has the points y and 4 labeled. In quadrant 1, the curve y equals f of x equals x squared or x equals square root of y begins at the origin, has positive slope and is concave up. The region under the curve between x equals 0 and x equals 2 is shaded. A vertical line at x equals 2 intersects the curve of f of x. When x equals square root of y and y equals y, the distance between the curve and the line x equals 2 is labeled 2 minus square root of y."/>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60950" y="2672179"/>
            <a:ext cx="2687924" cy="40556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 graph shows the center of mass of a lamina under the function y equals x squared or x equals square root of y over the closed interval 0, 2. The x axis has the points 3 over 2 and 2 labeled. The y axis has the points 6 over 5 and 4 labeled. In quadrant 1, the curve y equals x squared or x equals square root of y begins at the origin, has positive slope and is concave up. The region under the curve between x equals 0 and x equals 2 is shaded. A vertical line at x equals 2 intersects the curve. The point at x equals 3 over 2, y equals 6 over 5 is labeled COM."/>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314151" y="2672178"/>
            <a:ext cx="2626350" cy="4055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140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8.4  Center of </a:t>
            </a:r>
            <a:r>
              <a:rPr lang="en-US" sz="3100" dirty="0"/>
              <a:t>Mass (</a:t>
            </a:r>
            <a:r>
              <a:rPr lang="en-US" sz="3100" dirty="0" smtClean="0"/>
              <a:t>15 </a:t>
            </a:r>
            <a:r>
              <a:rPr lang="en-US" sz="3100" dirty="0"/>
              <a:t>of 27)</a:t>
            </a:r>
            <a:r>
              <a:rPr lang="en-US" sz="3100" dirty="0"/>
              <a:t/>
            </a:r>
            <a:br>
              <a:rPr lang="en-US" sz="3100" dirty="0"/>
            </a:br>
            <a:r>
              <a:rPr lang="en-US" sz="3100" dirty="0"/>
              <a:t/>
            </a:r>
            <a:br>
              <a:rPr lang="en-US" sz="3100" dirty="0"/>
            </a:br>
            <a:r>
              <a:rPr lang="en-US" sz="2800" dirty="0"/>
              <a:t/>
            </a:r>
            <a:br>
              <a:rPr lang="en-US" sz="2800" dirty="0"/>
            </a:br>
            <a:r>
              <a:rPr lang="en-US" sz="2800" dirty="0"/>
              <a:t> </a:t>
            </a:r>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7358271" cy="4989443"/>
          </a:xfrm>
        </p:spPr>
        <p:txBody>
          <a:bodyPr>
            <a:noAutofit/>
          </a:bodyPr>
          <a:lstStyle/>
          <a:p>
            <a:pPr marL="12700" marR="5080" indent="0">
              <a:lnSpc>
                <a:spcPct val="100000"/>
              </a:lnSpc>
              <a:buNone/>
            </a:pPr>
            <a:r>
              <a:rPr lang="en-US" spc="-15" dirty="0"/>
              <a:t>S</a:t>
            </a:r>
            <a:r>
              <a:rPr lang="en-US" spc="-5" dirty="0"/>
              <a:t>o</a:t>
            </a:r>
            <a:r>
              <a:rPr lang="en-US" spc="40" dirty="0"/>
              <a:t> </a:t>
            </a:r>
            <a:r>
              <a:rPr lang="en-US" spc="-10" dirty="0"/>
              <a:t>far</a:t>
            </a:r>
            <a:r>
              <a:rPr lang="en-US" spc="-5" dirty="0"/>
              <a:t>,</a:t>
            </a:r>
            <a:r>
              <a:rPr lang="en-US" spc="40" dirty="0"/>
              <a:t> </a:t>
            </a:r>
            <a:r>
              <a:rPr lang="en-US" spc="-10" dirty="0"/>
              <a:t>ou</a:t>
            </a:r>
            <a:r>
              <a:rPr lang="en-US" spc="-5" dirty="0"/>
              <a:t>r</a:t>
            </a:r>
            <a:r>
              <a:rPr lang="en-US" spc="40" dirty="0"/>
              <a:t> </a:t>
            </a:r>
            <a:r>
              <a:rPr lang="en-US" spc="-10" dirty="0"/>
              <a:t>proces</a:t>
            </a:r>
            <a:r>
              <a:rPr lang="en-US" spc="-5" dirty="0"/>
              <a:t>s</a:t>
            </a:r>
            <a:r>
              <a:rPr lang="en-US" spc="40" dirty="0"/>
              <a:t> </a:t>
            </a:r>
            <a:r>
              <a:rPr lang="en-US" spc="-5" dirty="0"/>
              <a:t>f</a:t>
            </a:r>
            <a:r>
              <a:rPr lang="en-US" spc="-10" dirty="0"/>
              <a:t>o</a:t>
            </a:r>
            <a:r>
              <a:rPr lang="en-US" spc="-5" dirty="0"/>
              <a:t>r</a:t>
            </a:r>
            <a:r>
              <a:rPr lang="en-US" spc="40" dirty="0"/>
              <a:t> </a:t>
            </a:r>
            <a:r>
              <a:rPr lang="en-US" spc="-10" dirty="0"/>
              <a:t>computin</a:t>
            </a:r>
            <a:r>
              <a:rPr lang="en-US" spc="-5" dirty="0"/>
              <a:t>g</a:t>
            </a:r>
            <a:r>
              <a:rPr lang="en-US" spc="40" dirty="0"/>
              <a:t> </a:t>
            </a:r>
            <a:r>
              <a:rPr lang="en-US" spc="-5" dirty="0"/>
              <a:t>t</a:t>
            </a:r>
            <a:r>
              <a:rPr lang="en-US" spc="-10" dirty="0"/>
              <a:t>h</a:t>
            </a:r>
            <a:r>
              <a:rPr lang="en-US" spc="-5" dirty="0"/>
              <a:t>e</a:t>
            </a:r>
            <a:r>
              <a:rPr lang="en-US" spc="40" dirty="0"/>
              <a:t> </a:t>
            </a:r>
            <a:r>
              <a:rPr lang="en-US" spc="-15" dirty="0"/>
              <a:t>CO</a:t>
            </a:r>
            <a:r>
              <a:rPr lang="en-US" spc="-10" dirty="0"/>
              <a:t>M</a:t>
            </a:r>
            <a:r>
              <a:rPr lang="en-US" spc="40" dirty="0"/>
              <a:t> </a:t>
            </a:r>
            <a:r>
              <a:rPr lang="en-US" spc="-5" dirty="0"/>
              <a:t>r</a:t>
            </a:r>
            <a:r>
              <a:rPr lang="en-US" spc="-10" dirty="0"/>
              <a:t>equire</a:t>
            </a:r>
            <a:r>
              <a:rPr lang="en-US" spc="-5" dirty="0"/>
              <a:t>s</a:t>
            </a:r>
            <a:r>
              <a:rPr lang="en-US" spc="40" dirty="0"/>
              <a:t> </a:t>
            </a:r>
            <a:r>
              <a:rPr lang="en-US" spc="-5" dirty="0"/>
              <a:t>t</a:t>
            </a:r>
            <a:r>
              <a:rPr lang="en-US" spc="-10" dirty="0"/>
              <a:t>h</a:t>
            </a:r>
            <a:r>
              <a:rPr lang="en-US" spc="-5" dirty="0"/>
              <a:t>e</a:t>
            </a:r>
            <a:r>
              <a:rPr lang="en-US" spc="40" dirty="0"/>
              <a:t> </a:t>
            </a:r>
            <a:r>
              <a:rPr lang="en-US" spc="-10" dirty="0"/>
              <a:t>lamin</a:t>
            </a:r>
            <a:r>
              <a:rPr lang="en-US" spc="-5" dirty="0"/>
              <a:t>a</a:t>
            </a:r>
            <a:r>
              <a:rPr lang="en-US" spc="40" dirty="0"/>
              <a:t> </a:t>
            </a:r>
            <a:r>
              <a:rPr lang="en-US" spc="-10" dirty="0"/>
              <a:t>t</a:t>
            </a:r>
            <a:r>
              <a:rPr lang="en-US" spc="-5" dirty="0"/>
              <a:t>o</a:t>
            </a:r>
            <a:r>
              <a:rPr lang="en-US" spc="40" dirty="0"/>
              <a:t> </a:t>
            </a:r>
            <a:r>
              <a:rPr lang="en-US" spc="-10" dirty="0"/>
              <a:t>occup</a:t>
            </a:r>
            <a:r>
              <a:rPr lang="en-US" spc="-5" dirty="0"/>
              <a:t>y</a:t>
            </a:r>
            <a:r>
              <a:rPr lang="en-US" spc="40" dirty="0"/>
              <a:t> </a:t>
            </a:r>
            <a:r>
              <a:rPr lang="en-US" spc="-5" dirty="0"/>
              <a:t>a</a:t>
            </a:r>
            <a:r>
              <a:rPr lang="en-US" spc="40" dirty="0"/>
              <a:t> </a:t>
            </a:r>
            <a:r>
              <a:rPr lang="en-US" spc="-5" dirty="0"/>
              <a:t>r</a:t>
            </a:r>
            <a:r>
              <a:rPr lang="en-US" spc="-10" dirty="0"/>
              <a:t>egion </a:t>
            </a:r>
            <a:r>
              <a:rPr lang="en-US" spc="-5" dirty="0"/>
              <a:t>that</a:t>
            </a:r>
            <a:r>
              <a:rPr lang="en-US" spc="-60" dirty="0"/>
              <a:t> </a:t>
            </a:r>
            <a:r>
              <a:rPr lang="en-US" spc="-5" dirty="0"/>
              <a:t>is</a:t>
            </a:r>
            <a:r>
              <a:rPr lang="en-US" spc="-65" dirty="0"/>
              <a:t> </a:t>
            </a:r>
            <a:r>
              <a:rPr lang="en-US" spc="-5" dirty="0"/>
              <a:t>both</a:t>
            </a:r>
            <a:r>
              <a:rPr lang="en-US" spc="-60" dirty="0"/>
              <a:t> </a:t>
            </a:r>
            <a:r>
              <a:rPr lang="en-US" spc="-5" dirty="0"/>
              <a:t>vertically</a:t>
            </a:r>
            <a:r>
              <a:rPr lang="en-US" spc="-60" dirty="0"/>
              <a:t> </a:t>
            </a:r>
            <a:r>
              <a:rPr lang="en-US" spc="-5" dirty="0"/>
              <a:t>simple</a:t>
            </a:r>
            <a:r>
              <a:rPr lang="en-US" spc="-65" dirty="0"/>
              <a:t> </a:t>
            </a:r>
            <a:r>
              <a:rPr lang="en-US" spc="-5" dirty="0"/>
              <a:t>and</a:t>
            </a:r>
            <a:r>
              <a:rPr lang="en-US" spc="-60" dirty="0"/>
              <a:t> </a:t>
            </a:r>
            <a:r>
              <a:rPr lang="en-US" spc="-5" dirty="0"/>
              <a:t>horizontally</a:t>
            </a:r>
            <a:r>
              <a:rPr lang="en-US" spc="-60" dirty="0"/>
              <a:t> </a:t>
            </a:r>
            <a:r>
              <a:rPr lang="en-US" spc="-5" dirty="0"/>
              <a:t>simple</a:t>
            </a:r>
            <a:r>
              <a:rPr lang="en-US" spc="-65" dirty="0"/>
              <a:t> </a:t>
            </a:r>
            <a:r>
              <a:rPr lang="en-US" spc="-5" dirty="0"/>
              <a:t>(the</a:t>
            </a:r>
            <a:r>
              <a:rPr lang="en-US" spc="-65" dirty="0"/>
              <a:t> </a:t>
            </a:r>
            <a:r>
              <a:rPr lang="en-US" spc="-5" dirty="0"/>
              <a:t>former</a:t>
            </a:r>
            <a:r>
              <a:rPr lang="en-US" spc="-65" dirty="0"/>
              <a:t> </a:t>
            </a:r>
            <a:r>
              <a:rPr lang="en-US" spc="-5" dirty="0"/>
              <a:t>to</a:t>
            </a:r>
            <a:r>
              <a:rPr lang="en-US" spc="-65" dirty="0"/>
              <a:t> </a:t>
            </a:r>
            <a:r>
              <a:rPr lang="en-US" spc="-5" dirty="0"/>
              <a:t>compute</a:t>
            </a:r>
            <a:r>
              <a:rPr lang="en-US" spc="5" dirty="0"/>
              <a:t> </a:t>
            </a:r>
            <a:r>
              <a:rPr lang="en-US" i="1" spc="40" dirty="0"/>
              <a:t>M</a:t>
            </a:r>
            <a:r>
              <a:rPr lang="en-US" i="1" baseline="-11111" dirty="0"/>
              <a:t>y</a:t>
            </a:r>
            <a:r>
              <a:rPr lang="en-US" i="1" spc="-150" baseline="-11111" dirty="0"/>
              <a:t> </a:t>
            </a:r>
            <a:r>
              <a:rPr lang="en-US" spc="-5" dirty="0"/>
              <a:t>,</a:t>
            </a:r>
            <a:r>
              <a:rPr lang="en-US" spc="-65" dirty="0"/>
              <a:t> </a:t>
            </a:r>
            <a:r>
              <a:rPr lang="en-US" spc="-5" dirty="0"/>
              <a:t>the</a:t>
            </a:r>
            <a:r>
              <a:rPr lang="en-US" spc="-65" dirty="0"/>
              <a:t> </a:t>
            </a:r>
            <a:r>
              <a:rPr lang="en-US" spc="-5" dirty="0"/>
              <a:t>latter </a:t>
            </a:r>
            <a:r>
              <a:rPr lang="en-US" spc="-10" dirty="0"/>
              <a:t>t</a:t>
            </a:r>
            <a:r>
              <a:rPr lang="en-US" spc="-5" dirty="0"/>
              <a:t>o</a:t>
            </a:r>
            <a:r>
              <a:rPr lang="en-US" spc="-45" dirty="0"/>
              <a:t> </a:t>
            </a:r>
            <a:r>
              <a:rPr lang="en-US" spc="-10" dirty="0"/>
              <a:t>comput</a:t>
            </a:r>
            <a:r>
              <a:rPr lang="en-US" spc="-5" dirty="0"/>
              <a:t>e</a:t>
            </a:r>
            <a:r>
              <a:rPr lang="en-US" spc="25" dirty="0"/>
              <a:t> </a:t>
            </a:r>
            <a:r>
              <a:rPr lang="en-US" i="1" spc="15" dirty="0"/>
              <a:t>M</a:t>
            </a:r>
            <a:r>
              <a:rPr lang="en-US" i="1" baseline="-11111" dirty="0"/>
              <a:t>x</a:t>
            </a:r>
            <a:r>
              <a:rPr lang="en-US" i="1" spc="-112" baseline="-11111" dirty="0"/>
              <a:t> </a:t>
            </a:r>
            <a:r>
              <a:rPr lang="en-US" spc="-5" dirty="0"/>
              <a:t>).</a:t>
            </a:r>
            <a:r>
              <a:rPr lang="en-US" spc="-40" dirty="0"/>
              <a:t> </a:t>
            </a:r>
            <a:r>
              <a:rPr lang="en-US" spc="-5" dirty="0"/>
              <a:t>Fortunately,</a:t>
            </a:r>
            <a:r>
              <a:rPr lang="en-US" spc="-40" dirty="0"/>
              <a:t> </a:t>
            </a:r>
            <a:r>
              <a:rPr lang="en-US" spc="-5" dirty="0"/>
              <a:t>there</a:t>
            </a:r>
            <a:r>
              <a:rPr lang="en-US" spc="-45" dirty="0"/>
              <a:t> </a:t>
            </a:r>
            <a:r>
              <a:rPr lang="en-US" spc="-10" dirty="0"/>
              <a:t>a</a:t>
            </a:r>
            <a:r>
              <a:rPr lang="en-US" spc="-5" dirty="0"/>
              <a:t>re</a:t>
            </a:r>
            <a:r>
              <a:rPr lang="en-US" spc="-40" dirty="0"/>
              <a:t> </a:t>
            </a:r>
            <a:r>
              <a:rPr lang="en-US" spc="-5" dirty="0"/>
              <a:t>formulas</a:t>
            </a:r>
            <a:r>
              <a:rPr lang="en-US" spc="-40" dirty="0"/>
              <a:t> </a:t>
            </a:r>
            <a:r>
              <a:rPr lang="en-US" spc="-5" dirty="0"/>
              <a:t>that</a:t>
            </a:r>
            <a:r>
              <a:rPr lang="en-US" spc="-40" dirty="0"/>
              <a:t> </a:t>
            </a:r>
            <a:r>
              <a:rPr lang="en-US" spc="-5" dirty="0"/>
              <a:t>apply</a:t>
            </a:r>
            <a:r>
              <a:rPr lang="en-US" spc="-40" dirty="0"/>
              <a:t> </a:t>
            </a:r>
            <a:r>
              <a:rPr lang="en-US" spc="-5" dirty="0"/>
              <a:t>in</a:t>
            </a:r>
            <a:r>
              <a:rPr lang="en-US" spc="-45" dirty="0"/>
              <a:t> </a:t>
            </a:r>
            <a:r>
              <a:rPr lang="en-US" spc="-5" dirty="0"/>
              <a:t>the</a:t>
            </a:r>
            <a:r>
              <a:rPr lang="en-US" spc="-45" dirty="0"/>
              <a:t> </a:t>
            </a:r>
            <a:r>
              <a:rPr lang="en-US" spc="-5" dirty="0"/>
              <a:t>opposite</a:t>
            </a:r>
            <a:r>
              <a:rPr lang="en-US" spc="-40" dirty="0"/>
              <a:t> </a:t>
            </a:r>
            <a:r>
              <a:rPr lang="en-US" spc="-10" dirty="0"/>
              <a:t>c</a:t>
            </a:r>
            <a:r>
              <a:rPr lang="en-US" spc="-5" dirty="0"/>
              <a:t>ircumstances: </a:t>
            </a:r>
            <a:r>
              <a:rPr lang="en-US" spc="-10" dirty="0"/>
              <a:t>fo</a:t>
            </a:r>
            <a:r>
              <a:rPr lang="en-US" spc="-5" dirty="0"/>
              <a:t>r </a:t>
            </a:r>
            <a:r>
              <a:rPr lang="en-US" spc="-10" dirty="0"/>
              <a:t>computin</a:t>
            </a:r>
            <a:r>
              <a:rPr lang="en-US" spc="-5" dirty="0"/>
              <a:t>g</a:t>
            </a:r>
            <a:r>
              <a:rPr lang="en-US" spc="65" dirty="0"/>
              <a:t> </a:t>
            </a:r>
            <a:r>
              <a:rPr lang="en-US" i="1" spc="15" dirty="0"/>
              <a:t>M</a:t>
            </a:r>
            <a:r>
              <a:rPr lang="en-US" i="1" baseline="-11111" dirty="0"/>
              <a:t>x </a:t>
            </a:r>
            <a:r>
              <a:rPr lang="en-US" i="1" spc="-15" baseline="-11111" dirty="0"/>
              <a:t> </a:t>
            </a:r>
            <a:r>
              <a:rPr lang="en-US" spc="-5" dirty="0"/>
              <a:t>in the vertically simple case,</a:t>
            </a:r>
            <a:r>
              <a:rPr lang="en-US" spc="60" dirty="0"/>
              <a:t> </a:t>
            </a:r>
            <a:r>
              <a:rPr lang="en-US" i="1" spc="40" dirty="0"/>
              <a:t>M</a:t>
            </a:r>
            <a:r>
              <a:rPr lang="en-US" i="1" baseline="-11111" dirty="0"/>
              <a:t>y </a:t>
            </a:r>
            <a:r>
              <a:rPr lang="en-US" i="1" spc="-60" baseline="-11111" dirty="0"/>
              <a:t> </a:t>
            </a:r>
            <a:r>
              <a:rPr lang="en-US" spc="-5" dirty="0"/>
              <a:t>in the horizontally simple case.</a:t>
            </a:r>
          </a:p>
          <a:p>
            <a:pPr marL="12700" marR="5080" indent="0">
              <a:lnSpc>
                <a:spcPct val="100000"/>
              </a:lnSpc>
              <a:buNone/>
            </a:pPr>
            <a:endParaRPr lang="en-US" dirty="0"/>
          </a:p>
          <a:p>
            <a:pPr marL="12700" marR="5080" indent="0">
              <a:lnSpc>
                <a:spcPct val="100000"/>
              </a:lnSpc>
              <a:spcBef>
                <a:spcPts val="35"/>
              </a:spcBef>
              <a:buNone/>
            </a:pPr>
            <a:r>
              <a:rPr lang="en-US" spc="-15" dirty="0"/>
              <a:t>Le</a:t>
            </a:r>
            <a:r>
              <a:rPr lang="en-US" spc="-5" dirty="0"/>
              <a:t>t</a:t>
            </a:r>
            <a:r>
              <a:rPr lang="en-US" spc="65" dirty="0"/>
              <a:t> </a:t>
            </a:r>
            <a:r>
              <a:rPr lang="en-US" spc="-10" dirty="0"/>
              <a:t>u</a:t>
            </a:r>
            <a:r>
              <a:rPr lang="en-US" spc="-5" dirty="0"/>
              <a:t>s</a:t>
            </a:r>
            <a:r>
              <a:rPr lang="en-US" spc="65" dirty="0"/>
              <a:t> </a:t>
            </a:r>
            <a:r>
              <a:rPr lang="en-US" spc="-10" dirty="0"/>
              <a:t>conside</a:t>
            </a:r>
            <a:r>
              <a:rPr lang="en-US" spc="-5" dirty="0"/>
              <a:t>r</a:t>
            </a:r>
            <a:r>
              <a:rPr lang="en-US" dirty="0"/>
              <a:t> </a:t>
            </a:r>
            <a:r>
              <a:rPr lang="en-US" spc="-120" dirty="0"/>
              <a:t> </a:t>
            </a:r>
            <a:r>
              <a:rPr lang="en-US" i="1" spc="15" dirty="0"/>
              <a:t>M</a:t>
            </a:r>
            <a:r>
              <a:rPr lang="en-US" i="1" baseline="-11111" dirty="0"/>
              <a:t>x </a:t>
            </a:r>
            <a:r>
              <a:rPr lang="en-US" i="1" spc="82" baseline="-11111" dirty="0"/>
              <a:t> </a:t>
            </a:r>
            <a:r>
              <a:rPr lang="en-US" spc="-5" dirty="0"/>
              <a:t>for</a:t>
            </a:r>
            <a:r>
              <a:rPr lang="en-US" spc="65" dirty="0"/>
              <a:t> </a:t>
            </a:r>
            <a:r>
              <a:rPr lang="en-US" spc="-5" dirty="0"/>
              <a:t>a</a:t>
            </a:r>
            <a:r>
              <a:rPr lang="en-US" spc="65" dirty="0"/>
              <a:t> </a:t>
            </a:r>
            <a:r>
              <a:rPr lang="en-US" spc="-5" dirty="0"/>
              <a:t>lamina</a:t>
            </a:r>
            <a:r>
              <a:rPr lang="en-US" spc="65" dirty="0"/>
              <a:t> </a:t>
            </a:r>
            <a:r>
              <a:rPr lang="en-US" spc="-5" dirty="0"/>
              <a:t>occupying</a:t>
            </a:r>
            <a:r>
              <a:rPr lang="en-US" spc="65" dirty="0"/>
              <a:t> </a:t>
            </a:r>
            <a:r>
              <a:rPr lang="en-US" spc="-5" dirty="0"/>
              <a:t>a</a:t>
            </a:r>
            <a:r>
              <a:rPr lang="en-US" spc="65" dirty="0"/>
              <a:t> </a:t>
            </a:r>
            <a:r>
              <a:rPr lang="en-US" spc="-5" dirty="0"/>
              <a:t>vertically</a:t>
            </a:r>
            <a:r>
              <a:rPr lang="en-US" spc="65" dirty="0"/>
              <a:t> </a:t>
            </a:r>
            <a:r>
              <a:rPr lang="en-US" spc="-5" dirty="0"/>
              <a:t>simple</a:t>
            </a:r>
            <a:r>
              <a:rPr lang="en-US" spc="60" dirty="0"/>
              <a:t> </a:t>
            </a:r>
            <a:r>
              <a:rPr lang="en-US" spc="-5" dirty="0"/>
              <a:t>region</a:t>
            </a:r>
            <a:r>
              <a:rPr lang="en-US" spc="65" dirty="0"/>
              <a:t> </a:t>
            </a:r>
            <a:r>
              <a:rPr lang="en-US" spc="-5" dirty="0"/>
              <a:t>between</a:t>
            </a:r>
            <a:r>
              <a:rPr lang="en-US" spc="65" dirty="0"/>
              <a:t> </a:t>
            </a:r>
            <a:r>
              <a:rPr lang="en-US" spc="-5" dirty="0"/>
              <a:t>the </a:t>
            </a:r>
            <a:r>
              <a:rPr lang="en-US" i="1" spc="-5" dirty="0"/>
              <a:t>x</a:t>
            </a:r>
            <a:r>
              <a:rPr lang="en-US" spc="-10" dirty="0"/>
              <a:t>-axi</a:t>
            </a:r>
            <a:r>
              <a:rPr lang="en-US" spc="-5" dirty="0"/>
              <a:t>s </a:t>
            </a:r>
            <a:r>
              <a:rPr lang="en-US" spc="-10" dirty="0"/>
              <a:t>an</a:t>
            </a:r>
            <a:r>
              <a:rPr lang="en-US" spc="-5" dirty="0"/>
              <a:t>d </a:t>
            </a:r>
            <a:r>
              <a:rPr lang="en-US" spc="-10" dirty="0"/>
              <a:t>th</a:t>
            </a:r>
            <a:r>
              <a:rPr lang="en-US" spc="-5" dirty="0"/>
              <a:t>e </a:t>
            </a:r>
            <a:r>
              <a:rPr lang="en-US" spc="-10" dirty="0"/>
              <a:t>grap</a:t>
            </a:r>
            <a:r>
              <a:rPr lang="en-US" spc="-5" dirty="0"/>
              <a:t>h </a:t>
            </a:r>
            <a:r>
              <a:rPr lang="en-US" spc="-10" dirty="0"/>
              <a:t>o</a:t>
            </a:r>
            <a:r>
              <a:rPr lang="en-US" spc="-5" dirty="0"/>
              <a:t>f</a:t>
            </a:r>
            <a:r>
              <a:rPr lang="en-US" spc="60" dirty="0"/>
              <a:t> </a:t>
            </a:r>
            <a:r>
              <a:rPr lang="en-US" i="1" spc="-5" dirty="0"/>
              <a:t>y</a:t>
            </a:r>
            <a:r>
              <a:rPr lang="en-US" i="1" spc="75" dirty="0"/>
              <a:t> </a:t>
            </a:r>
            <a:r>
              <a:rPr lang="en-US" spc="-25" dirty="0"/>
              <a:t>=</a:t>
            </a:r>
            <a:r>
              <a:rPr lang="en-US" dirty="0"/>
              <a:t> </a:t>
            </a:r>
            <a:r>
              <a:rPr lang="en-US" spc="-140" dirty="0"/>
              <a:t> </a:t>
            </a:r>
            <a:r>
              <a:rPr lang="en-US" i="1" spc="-5" dirty="0"/>
              <a:t>f</a:t>
            </a:r>
            <a:r>
              <a:rPr lang="en-US" i="1" spc="-45" dirty="0"/>
              <a:t> </a:t>
            </a:r>
            <a:r>
              <a:rPr lang="en-US" spc="20" dirty="0"/>
              <a:t>(</a:t>
            </a:r>
            <a:r>
              <a:rPr lang="en-US" i="1" spc="-5" dirty="0"/>
              <a:t>x</a:t>
            </a:r>
            <a:r>
              <a:rPr lang="en-US" spc="-5" dirty="0"/>
              <a:t>). </a:t>
            </a:r>
            <a:r>
              <a:rPr lang="en-US" spc="-15" dirty="0"/>
              <a:t>A</a:t>
            </a:r>
            <a:r>
              <a:rPr lang="en-US" spc="-5" dirty="0"/>
              <a:t>s </a:t>
            </a:r>
            <a:r>
              <a:rPr lang="en-US" spc="-10" dirty="0"/>
              <a:t>before</a:t>
            </a:r>
            <a:r>
              <a:rPr lang="en-US" spc="-5" dirty="0"/>
              <a:t>, </a:t>
            </a:r>
            <a:r>
              <a:rPr lang="en-US" spc="-10" dirty="0"/>
              <a:t>divid</a:t>
            </a:r>
            <a:r>
              <a:rPr lang="en-US" spc="-5" dirty="0"/>
              <a:t>e </a:t>
            </a:r>
            <a:r>
              <a:rPr lang="en-US" spc="-10" dirty="0"/>
              <a:t>th</a:t>
            </a:r>
            <a:r>
              <a:rPr lang="en-US" spc="-5" dirty="0"/>
              <a:t>e r</a:t>
            </a:r>
            <a:r>
              <a:rPr lang="en-US" spc="-10" dirty="0"/>
              <a:t>egio</a:t>
            </a:r>
            <a:r>
              <a:rPr lang="en-US" spc="-5" dirty="0"/>
              <a:t>n </a:t>
            </a:r>
            <a:r>
              <a:rPr lang="en-US" spc="-10" dirty="0"/>
              <a:t>int</a:t>
            </a:r>
            <a:r>
              <a:rPr lang="en-US" spc="-5" dirty="0"/>
              <a:t>o</a:t>
            </a:r>
            <a:r>
              <a:rPr lang="en-US" spc="65" dirty="0"/>
              <a:t> </a:t>
            </a:r>
            <a:r>
              <a:rPr lang="en-US" i="1" spc="-10" dirty="0"/>
              <a:t>N</a:t>
            </a:r>
            <a:r>
              <a:rPr lang="en-US" i="1" spc="110" dirty="0"/>
              <a:t> </a:t>
            </a:r>
            <a:r>
              <a:rPr lang="en-US" spc="-5" dirty="0"/>
              <a:t>thin vertical strips </a:t>
            </a:r>
            <a:r>
              <a:rPr lang="en-US" spc="-10" dirty="0"/>
              <a:t>o</a:t>
            </a:r>
            <a:r>
              <a:rPr lang="en-US" spc="-5" dirty="0"/>
              <a:t>f</a:t>
            </a:r>
            <a:r>
              <a:rPr lang="en-US" spc="-40" dirty="0"/>
              <a:t> </a:t>
            </a:r>
            <a:r>
              <a:rPr lang="en-US" spc="-10" dirty="0"/>
              <a:t>widt</a:t>
            </a:r>
            <a:r>
              <a:rPr lang="en-US" spc="-5" dirty="0"/>
              <a:t>h</a:t>
            </a:r>
            <a:r>
              <a:rPr lang="en-US" spc="-35" dirty="0"/>
              <a:t> </a:t>
            </a:r>
            <a:r>
              <a:rPr lang="en-US" i="1" spc="-105" dirty="0">
                <a:ea typeface="Cambria Math" panose="02040503050406030204" pitchFamily="18" charset="0"/>
              </a:rPr>
              <a:t>∆</a:t>
            </a:r>
            <a:r>
              <a:rPr lang="en-US" i="1" spc="-5" dirty="0"/>
              <a:t>x</a:t>
            </a:r>
            <a:r>
              <a:rPr lang="en-US" i="1" spc="50" dirty="0"/>
              <a:t> </a:t>
            </a:r>
            <a:r>
              <a:rPr lang="en-US" spc="-5" dirty="0"/>
              <a:t>(see</a:t>
            </a:r>
            <a:r>
              <a:rPr lang="en-US" spc="-40" dirty="0"/>
              <a:t> </a:t>
            </a:r>
            <a:r>
              <a:rPr lang="en-US" spc="-5" dirty="0"/>
              <a:t>Figure</a:t>
            </a:r>
            <a:r>
              <a:rPr lang="en-US" spc="-35" dirty="0"/>
              <a:t> </a:t>
            </a:r>
            <a:r>
              <a:rPr lang="en-US" spc="-5" dirty="0"/>
              <a:t>14).</a:t>
            </a:r>
            <a:r>
              <a:rPr lang="en-US" spc="-35" dirty="0"/>
              <a:t> </a:t>
            </a:r>
            <a:r>
              <a:rPr lang="en-US" spc="-15" dirty="0"/>
              <a:t>L</a:t>
            </a:r>
            <a:r>
              <a:rPr lang="en-US" spc="-5" dirty="0"/>
              <a:t>et</a:t>
            </a:r>
            <a:r>
              <a:rPr lang="en-US" spc="30" dirty="0"/>
              <a:t> </a:t>
            </a:r>
            <a:r>
              <a:rPr lang="en-US" i="1" spc="15" dirty="0"/>
              <a:t>M</a:t>
            </a:r>
            <a:r>
              <a:rPr lang="en-US" i="1" baseline="-11111" dirty="0"/>
              <a:t>x</a:t>
            </a:r>
            <a:r>
              <a:rPr lang="en-US" baseline="-11111" dirty="0"/>
              <a:t>,</a:t>
            </a:r>
            <a:r>
              <a:rPr lang="en-US" spc="-97" baseline="-11111" dirty="0"/>
              <a:t> </a:t>
            </a:r>
            <a:r>
              <a:rPr lang="en-US" i="1" baseline="-11111" dirty="0"/>
              <a:t>j </a:t>
            </a:r>
            <a:r>
              <a:rPr lang="en-US" i="1" spc="-60" baseline="-11111" dirty="0"/>
              <a:t> </a:t>
            </a:r>
            <a:r>
              <a:rPr lang="en-US" spc="-5" dirty="0"/>
              <a:t>be</a:t>
            </a:r>
            <a:r>
              <a:rPr lang="en-US" spc="-40" dirty="0"/>
              <a:t> </a:t>
            </a:r>
            <a:r>
              <a:rPr lang="en-US" spc="-5" dirty="0"/>
              <a:t>the</a:t>
            </a:r>
            <a:r>
              <a:rPr lang="en-US" spc="-40" dirty="0"/>
              <a:t> </a:t>
            </a:r>
            <a:r>
              <a:rPr lang="en-US" spc="-15" dirty="0"/>
              <a:t>m</a:t>
            </a:r>
            <a:r>
              <a:rPr lang="en-US" spc="-5" dirty="0"/>
              <a:t>oment</a:t>
            </a:r>
            <a:r>
              <a:rPr lang="en-US" spc="-35" dirty="0"/>
              <a:t> </a:t>
            </a:r>
            <a:r>
              <a:rPr lang="en-US" spc="-5" dirty="0"/>
              <a:t>with</a:t>
            </a:r>
            <a:r>
              <a:rPr lang="en-US" spc="-40" dirty="0"/>
              <a:t> </a:t>
            </a:r>
            <a:r>
              <a:rPr lang="en-US" spc="-5" dirty="0"/>
              <a:t>respect</a:t>
            </a:r>
            <a:r>
              <a:rPr lang="en-US" spc="-35" dirty="0"/>
              <a:t> </a:t>
            </a:r>
            <a:r>
              <a:rPr lang="en-US" spc="-5" dirty="0"/>
              <a:t>to</a:t>
            </a:r>
            <a:r>
              <a:rPr lang="en-US" spc="-40" dirty="0"/>
              <a:t> </a:t>
            </a:r>
            <a:r>
              <a:rPr lang="en-US" spc="-5" dirty="0"/>
              <a:t>the</a:t>
            </a:r>
            <a:r>
              <a:rPr lang="en-US" spc="-10" dirty="0"/>
              <a:t> </a:t>
            </a:r>
            <a:r>
              <a:rPr lang="en-US" i="1" spc="-5" dirty="0"/>
              <a:t>x</a:t>
            </a:r>
            <a:r>
              <a:rPr lang="en-US" spc="-10" dirty="0"/>
              <a:t>-axi</a:t>
            </a:r>
            <a:r>
              <a:rPr lang="en-US" spc="-5" dirty="0"/>
              <a:t>s</a:t>
            </a:r>
            <a:r>
              <a:rPr lang="en-US" spc="-35" dirty="0"/>
              <a:t> </a:t>
            </a:r>
            <a:r>
              <a:rPr lang="en-US" spc="-10" dirty="0"/>
              <a:t>o</a:t>
            </a:r>
            <a:r>
              <a:rPr lang="en-US" spc="-5" dirty="0"/>
              <a:t>f</a:t>
            </a:r>
            <a:r>
              <a:rPr lang="en-US" spc="-40" dirty="0"/>
              <a:t> </a:t>
            </a:r>
            <a:r>
              <a:rPr lang="en-US" spc="-5" dirty="0"/>
              <a:t>t</a:t>
            </a:r>
            <a:r>
              <a:rPr lang="en-US" spc="-10" dirty="0"/>
              <a:t>h</a:t>
            </a:r>
            <a:r>
              <a:rPr lang="en-US" spc="-5" dirty="0"/>
              <a:t>e</a:t>
            </a:r>
            <a:r>
              <a:rPr lang="en-US" dirty="0"/>
              <a:t> </a:t>
            </a:r>
            <a:r>
              <a:rPr lang="en-US" spc="-125" dirty="0"/>
              <a:t> </a:t>
            </a:r>
            <a:r>
              <a:rPr lang="en-US" i="1" spc="-5" dirty="0" err="1"/>
              <a:t>j</a:t>
            </a:r>
            <a:r>
              <a:rPr lang="en-US" spc="-5" dirty="0" err="1"/>
              <a:t>th</a:t>
            </a:r>
            <a:r>
              <a:rPr lang="en-US" spc="-5" dirty="0"/>
              <a:t> strip</a:t>
            </a:r>
            <a:r>
              <a:rPr lang="en-US" spc="25" dirty="0"/>
              <a:t> </a:t>
            </a:r>
            <a:r>
              <a:rPr lang="en-US" spc="-5" dirty="0"/>
              <a:t>and</a:t>
            </a:r>
            <a:r>
              <a:rPr lang="en-US" spc="25" dirty="0"/>
              <a:t> </a:t>
            </a:r>
            <a:r>
              <a:rPr lang="en-US" spc="-5" dirty="0"/>
              <a:t>let</a:t>
            </a:r>
            <a:r>
              <a:rPr lang="en-US" spc="25" dirty="0"/>
              <a:t> </a:t>
            </a:r>
            <a:r>
              <a:rPr lang="en-US" i="1" spc="-10" dirty="0" err="1"/>
              <a:t>m</a:t>
            </a:r>
            <a:r>
              <a:rPr lang="en-US" i="1" baseline="-25000" dirty="0" err="1"/>
              <a:t>j</a:t>
            </a:r>
            <a:r>
              <a:rPr lang="en-US" i="1" baseline="-11111" dirty="0"/>
              <a:t> </a:t>
            </a:r>
            <a:r>
              <a:rPr lang="en-US" i="1" spc="37" baseline="-11111" dirty="0"/>
              <a:t> </a:t>
            </a:r>
            <a:r>
              <a:rPr lang="en-US" spc="-5" dirty="0"/>
              <a:t>be</a:t>
            </a:r>
            <a:r>
              <a:rPr lang="en-US" spc="25" dirty="0"/>
              <a:t> </a:t>
            </a:r>
            <a:r>
              <a:rPr lang="en-US" spc="-5" dirty="0"/>
              <a:t>its</a:t>
            </a:r>
            <a:r>
              <a:rPr lang="en-US" spc="25" dirty="0"/>
              <a:t> </a:t>
            </a:r>
            <a:r>
              <a:rPr lang="en-US" spc="-5" dirty="0"/>
              <a:t>mass.</a:t>
            </a:r>
            <a:r>
              <a:rPr lang="en-US" spc="25" dirty="0"/>
              <a:t> </a:t>
            </a:r>
            <a:r>
              <a:rPr lang="en-US" spc="-10" dirty="0"/>
              <a:t>The</a:t>
            </a:r>
            <a:r>
              <a:rPr lang="en-US" spc="25" dirty="0"/>
              <a:t> </a:t>
            </a:r>
            <a:r>
              <a:rPr lang="en-US" spc="-5" dirty="0"/>
              <a:t>strip</a:t>
            </a:r>
            <a:r>
              <a:rPr lang="en-US" spc="25" dirty="0"/>
              <a:t> </a:t>
            </a:r>
            <a:r>
              <a:rPr lang="en-US" spc="-5" dirty="0"/>
              <a:t>is</a:t>
            </a:r>
            <a:r>
              <a:rPr lang="en-US" spc="25" dirty="0"/>
              <a:t> </a:t>
            </a:r>
            <a:r>
              <a:rPr lang="en-US" spc="-5" dirty="0"/>
              <a:t>nearly</a:t>
            </a:r>
            <a:r>
              <a:rPr lang="en-US" spc="25" dirty="0"/>
              <a:t> </a:t>
            </a:r>
            <a:r>
              <a:rPr lang="en-US" spc="-5" dirty="0"/>
              <a:t>rectangular</a:t>
            </a:r>
            <a:r>
              <a:rPr lang="en-US" spc="30" dirty="0"/>
              <a:t> </a:t>
            </a:r>
            <a:r>
              <a:rPr lang="en-US" spc="-5" dirty="0"/>
              <a:t>with</a:t>
            </a:r>
            <a:r>
              <a:rPr lang="en-US" spc="25" dirty="0"/>
              <a:t> </a:t>
            </a:r>
            <a:r>
              <a:rPr lang="en-US" spc="-5" dirty="0"/>
              <a:t>height</a:t>
            </a:r>
            <a:r>
              <a:rPr lang="en-US" dirty="0"/>
              <a:t> </a:t>
            </a:r>
            <a:r>
              <a:rPr lang="en-US" spc="-5" dirty="0"/>
              <a:t> </a:t>
            </a:r>
            <a:r>
              <a:rPr lang="en-US" i="1" spc="-5" dirty="0"/>
              <a:t>f</a:t>
            </a:r>
            <a:r>
              <a:rPr lang="en-US" i="1" spc="-45" dirty="0"/>
              <a:t> </a:t>
            </a:r>
            <a:r>
              <a:rPr lang="en-US" spc="20" dirty="0"/>
              <a:t>(</a:t>
            </a:r>
            <a:r>
              <a:rPr lang="en-US" i="1" spc="-5" dirty="0" err="1"/>
              <a:t>x</a:t>
            </a:r>
            <a:r>
              <a:rPr lang="en-US" i="1" baseline="-25000" dirty="0" err="1"/>
              <a:t>j</a:t>
            </a:r>
            <a:r>
              <a:rPr lang="en-US" spc="-5" dirty="0"/>
              <a:t>)</a:t>
            </a:r>
            <a:r>
              <a:rPr lang="en-US" spc="25" dirty="0"/>
              <a:t> </a:t>
            </a:r>
            <a:r>
              <a:rPr lang="en-US" spc="-10" dirty="0"/>
              <a:t>an</a:t>
            </a:r>
            <a:r>
              <a:rPr lang="en-US" spc="-5" dirty="0"/>
              <a:t>d</a:t>
            </a:r>
            <a:r>
              <a:rPr lang="en-US" spc="25" dirty="0"/>
              <a:t> </a:t>
            </a:r>
            <a:r>
              <a:rPr lang="en-US" spc="-10" dirty="0"/>
              <a:t>width </a:t>
            </a:r>
            <a:r>
              <a:rPr lang="en-US" i="1" spc="-105" dirty="0">
                <a:ea typeface="Cambria Math" panose="02040503050406030204" pitchFamily="18" charset="0"/>
              </a:rPr>
              <a:t>∆ </a:t>
            </a:r>
            <a:r>
              <a:rPr lang="en-US" i="1" spc="-5" dirty="0"/>
              <a:t>x</a:t>
            </a:r>
            <a:r>
              <a:rPr lang="en-US" i="1" spc="-165" dirty="0"/>
              <a:t> </a:t>
            </a:r>
            <a:r>
              <a:rPr lang="en-US" spc="-5" dirty="0"/>
              <a:t>,</a:t>
            </a:r>
            <a:r>
              <a:rPr lang="en-US" spc="-35" dirty="0"/>
              <a:t> </a:t>
            </a:r>
            <a:r>
              <a:rPr lang="en-US" spc="-5" dirty="0"/>
              <a:t>so</a:t>
            </a:r>
            <a:r>
              <a:rPr lang="en-US" spc="-40" dirty="0"/>
              <a:t> </a:t>
            </a:r>
            <a:r>
              <a:rPr lang="en-US" i="1" spc="-10" dirty="0" err="1"/>
              <a:t>m</a:t>
            </a:r>
            <a:r>
              <a:rPr lang="en-US" i="1" baseline="-25000" dirty="0" err="1"/>
              <a:t>j</a:t>
            </a:r>
            <a:r>
              <a:rPr lang="en-US" i="1" baseline="-11111" dirty="0"/>
              <a:t> </a:t>
            </a:r>
            <a:r>
              <a:rPr lang="en-US" i="1" spc="37" baseline="-11111" dirty="0"/>
              <a:t> </a:t>
            </a:r>
            <a:r>
              <a:rPr lang="en-US" spc="-25" dirty="0"/>
              <a:t>≈</a:t>
            </a:r>
            <a:r>
              <a:rPr lang="en-US" spc="-40" dirty="0"/>
              <a:t> </a:t>
            </a:r>
            <a:r>
              <a:rPr lang="el-GR" i="1" spc="-185" dirty="0"/>
              <a:t>δ</a:t>
            </a:r>
            <a:r>
              <a:rPr lang="el-GR" i="1" spc="-215" dirty="0"/>
              <a:t> </a:t>
            </a:r>
            <a:r>
              <a:rPr lang="en-US" i="1" spc="-5" dirty="0"/>
              <a:t>f</a:t>
            </a:r>
            <a:r>
              <a:rPr lang="en-US" i="1" spc="-45" dirty="0"/>
              <a:t> </a:t>
            </a:r>
            <a:r>
              <a:rPr lang="en-US" spc="20" dirty="0"/>
              <a:t>(</a:t>
            </a:r>
            <a:r>
              <a:rPr lang="en-US" i="1" spc="-5" dirty="0" err="1"/>
              <a:t>x</a:t>
            </a:r>
            <a:r>
              <a:rPr lang="en-US" i="1" baseline="-25000" dirty="0" err="1"/>
              <a:t>j</a:t>
            </a:r>
            <a:r>
              <a:rPr lang="en-US" spc="-5" dirty="0"/>
              <a:t>)</a:t>
            </a:r>
            <a:r>
              <a:rPr lang="en-US" spc="-85" dirty="0"/>
              <a:t> </a:t>
            </a:r>
            <a:r>
              <a:rPr lang="en-US" i="1" spc="-105" dirty="0">
                <a:ea typeface="Cambria Math" panose="02040503050406030204" pitchFamily="18" charset="0"/>
              </a:rPr>
              <a:t>∆ </a:t>
            </a:r>
            <a:r>
              <a:rPr lang="en-US" i="1" spc="-5" dirty="0"/>
              <a:t>x</a:t>
            </a:r>
            <a:r>
              <a:rPr lang="en-US" i="1" spc="-165" dirty="0"/>
              <a:t> </a:t>
            </a:r>
            <a:r>
              <a:rPr lang="en-US" spc="-5" dirty="0"/>
              <a:t>.</a:t>
            </a:r>
            <a:endParaRPr lang="en-US" dirty="0"/>
          </a:p>
          <a:p>
            <a:pPr marL="0" marR="5080" indent="0" algn="just">
              <a:lnSpc>
                <a:spcPct val="100000"/>
              </a:lnSpc>
              <a:buNone/>
            </a:pPr>
            <a:endParaRPr lang="en-US" dirty="0">
              <a:solidFill>
                <a:schemeClr val="tx1"/>
              </a:solidFill>
            </a:endParaRPr>
          </a:p>
        </p:txBody>
      </p:sp>
      <p:pic>
        <p:nvPicPr>
          <p:cNvPr id="5" name="Picture 2" descr="A graph shows a lamina under the curve of y equals f of x between the closed interval a, b divided into capital N vertical strips, and the height of the COM in one of the strips. The x axis has 8 evenly spaced tick marks. The first tick mark is labeled x subscript 0 equals a, then x subscript 1, an unlabeled point, then x subscript quantity j minus 1, x subscript j, two unlabeled points, then x subscript capital n equals b. The y axis is not shown. In quadrant 1, the curve of y equals f of x begins at x equals x subscript 0 equals a with a positive slope, rises to a maximum, descends to a point at x equals x subscript capital n equals b. A vertical line segment connects each point marked on the x axis to the curve, with exception of the height of the vertical segment at x equals x subscript quantity j minus 1, which is the same height as the vertical segment at x subscript j. This height is labeled f of x subscript j.  The rectangular region between the points x subscript quantity j minus 1 and x subscript j is shaded. A point is marked in the shaded region, with the height of the point labeled one-half f of x subscript j."/>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44070" y="1371600"/>
            <a:ext cx="3916246" cy="2978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5955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8.4  Center of </a:t>
            </a:r>
            <a:r>
              <a:rPr lang="en-US" sz="3100" dirty="0"/>
              <a:t>Mass (</a:t>
            </a:r>
            <a:r>
              <a:rPr lang="en-US" sz="3100" dirty="0" smtClean="0"/>
              <a:t>16 </a:t>
            </a:r>
            <a:r>
              <a:rPr lang="en-US" sz="3100" dirty="0"/>
              <a:t>of 27)</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5" dirty="0">
                    <a:solidFill>
                      <a:schemeClr val="tx1"/>
                    </a:solidFill>
                  </a:rPr>
                  <a:t>Furthermore,</a:t>
                </a:r>
                <a:r>
                  <a:rPr lang="en-US" spc="30" dirty="0">
                    <a:solidFill>
                      <a:schemeClr val="tx1"/>
                    </a:solidFill>
                  </a:rPr>
                  <a:t> </a:t>
                </a:r>
                <a:r>
                  <a:rPr lang="en-US" i="1" spc="15" dirty="0">
                    <a:solidFill>
                      <a:schemeClr val="tx1"/>
                    </a:solidFill>
                  </a:rPr>
                  <a:t>M</a:t>
                </a:r>
                <a:r>
                  <a:rPr lang="en-US" i="1" baseline="-25000" dirty="0">
                    <a:solidFill>
                      <a:schemeClr val="tx1"/>
                    </a:solidFill>
                  </a:rPr>
                  <a:t>x</a:t>
                </a:r>
                <a:r>
                  <a:rPr lang="en-US" baseline="-25000" dirty="0">
                    <a:solidFill>
                      <a:schemeClr val="tx1"/>
                    </a:solidFill>
                  </a:rPr>
                  <a:t>,</a:t>
                </a:r>
                <a:r>
                  <a:rPr lang="en-US" spc="-97" baseline="-25000" dirty="0">
                    <a:solidFill>
                      <a:schemeClr val="tx1"/>
                    </a:solidFill>
                  </a:rPr>
                  <a:t> </a:t>
                </a:r>
                <a:r>
                  <a:rPr lang="en-US" i="1" baseline="-25000" dirty="0">
                    <a:solidFill>
                      <a:schemeClr val="tx1"/>
                    </a:solidFill>
                  </a:rPr>
                  <a:t>j</a:t>
                </a:r>
                <a:r>
                  <a:rPr lang="en-US" i="1" baseline="-11111" dirty="0">
                    <a:solidFill>
                      <a:schemeClr val="tx1"/>
                    </a:solidFill>
                  </a:rPr>
                  <a:t> </a:t>
                </a:r>
                <a:r>
                  <a:rPr lang="en-US" i="1" spc="37" baseline="-11111" dirty="0">
                    <a:solidFill>
                      <a:schemeClr val="tx1"/>
                    </a:solidFill>
                  </a:rPr>
                  <a:t> </a:t>
                </a:r>
                <a:r>
                  <a:rPr lang="en-US" spc="-25" dirty="0">
                    <a:solidFill>
                      <a:schemeClr val="tx1"/>
                    </a:solidFill>
                  </a:rPr>
                  <a:t>= </a:t>
                </a:r>
                <a:r>
                  <a:rPr lang="en-US" spc="20" dirty="0">
                    <a:solidFill>
                      <a:schemeClr val="tx1"/>
                    </a:solidFill>
                  </a:rPr>
                  <a:t> </a:t>
                </a:r>
                <a:r>
                  <a:rPr lang="en-US" i="1" spc="-5" dirty="0" err="1">
                    <a:solidFill>
                      <a:schemeClr val="tx1"/>
                    </a:solidFill>
                  </a:rPr>
                  <a:t>y</a:t>
                </a:r>
                <a:r>
                  <a:rPr lang="en-US" i="1" baseline="-25000" dirty="0" err="1">
                    <a:solidFill>
                      <a:schemeClr val="tx1"/>
                    </a:solidFill>
                  </a:rPr>
                  <a:t>j</a:t>
                </a:r>
                <a:r>
                  <a:rPr lang="en-US" i="1" spc="-97" baseline="-11111" dirty="0">
                    <a:solidFill>
                      <a:schemeClr val="tx1"/>
                    </a:solidFill>
                  </a:rPr>
                  <a:t> </a:t>
                </a:r>
                <a:r>
                  <a:rPr lang="en-US" i="1" spc="-10" dirty="0" err="1">
                    <a:solidFill>
                      <a:schemeClr val="tx1"/>
                    </a:solidFill>
                  </a:rPr>
                  <a:t>m</a:t>
                </a:r>
                <a:r>
                  <a:rPr lang="en-US" i="1" baseline="-25000" dirty="0" err="1">
                    <a:solidFill>
                      <a:schemeClr val="tx1"/>
                    </a:solidFill>
                  </a:rPr>
                  <a:t>j</a:t>
                </a:r>
                <a:r>
                  <a:rPr lang="en-US" i="1" spc="-97" baseline="-11111" dirty="0">
                    <a:solidFill>
                      <a:schemeClr val="tx1"/>
                    </a:solidFill>
                  </a:rPr>
                  <a:t> </a:t>
                </a:r>
                <a:r>
                  <a:rPr lang="en-US" spc="-5" dirty="0">
                    <a:solidFill>
                      <a:schemeClr val="tx1"/>
                    </a:solidFill>
                  </a:rPr>
                  <a:t>,</a:t>
                </a:r>
                <a:r>
                  <a:rPr lang="en-US" spc="-35" dirty="0">
                    <a:solidFill>
                      <a:schemeClr val="tx1"/>
                    </a:solidFill>
                  </a:rPr>
                  <a:t> </a:t>
                </a:r>
                <a:r>
                  <a:rPr lang="en-US" spc="-15" dirty="0">
                    <a:solidFill>
                      <a:schemeClr val="tx1"/>
                    </a:solidFill>
                  </a:rPr>
                  <a:t>w</a:t>
                </a:r>
                <a:r>
                  <a:rPr lang="en-US" spc="-5" dirty="0">
                    <a:solidFill>
                      <a:schemeClr val="tx1"/>
                    </a:solidFill>
                  </a:rPr>
                  <a:t>here</a:t>
                </a:r>
                <a:r>
                  <a:rPr lang="en-US" spc="30" dirty="0">
                    <a:solidFill>
                      <a:schemeClr val="tx1"/>
                    </a:solidFill>
                  </a:rPr>
                  <a:t> </a:t>
                </a:r>
                <a:r>
                  <a:rPr lang="en-US" i="1" spc="-5" dirty="0" err="1">
                    <a:solidFill>
                      <a:schemeClr val="tx1"/>
                    </a:solidFill>
                  </a:rPr>
                  <a:t>y</a:t>
                </a:r>
                <a:r>
                  <a:rPr lang="en-US" i="1" baseline="-25000" dirty="0" err="1">
                    <a:solidFill>
                      <a:schemeClr val="tx1"/>
                    </a:solidFill>
                  </a:rPr>
                  <a:t>j</a:t>
                </a:r>
                <a:r>
                  <a:rPr lang="en-US" i="1" baseline="-11111" dirty="0">
                    <a:solidFill>
                      <a:schemeClr val="tx1"/>
                    </a:solidFill>
                  </a:rPr>
                  <a:t> </a:t>
                </a:r>
                <a:r>
                  <a:rPr lang="en-US" i="1" spc="-60" baseline="-11111" dirty="0">
                    <a:solidFill>
                      <a:schemeClr val="tx1"/>
                    </a:solidFill>
                  </a:rPr>
                  <a:t> </a:t>
                </a:r>
                <a:r>
                  <a:rPr lang="en-US" spc="-5" dirty="0">
                    <a:solidFill>
                      <a:schemeClr val="tx1"/>
                    </a:solidFill>
                  </a:rPr>
                  <a:t>is</a:t>
                </a:r>
                <a:r>
                  <a:rPr lang="en-US" spc="-35" dirty="0">
                    <a:solidFill>
                      <a:schemeClr val="tx1"/>
                    </a:solidFill>
                  </a:rPr>
                  <a:t> </a:t>
                </a:r>
                <a:r>
                  <a:rPr lang="en-US" spc="-5" dirty="0">
                    <a:solidFill>
                      <a:schemeClr val="tx1"/>
                    </a:solidFill>
                  </a:rPr>
                  <a:t>the</a:t>
                </a:r>
                <a:r>
                  <a:rPr lang="en-US" spc="25" dirty="0">
                    <a:solidFill>
                      <a:schemeClr val="tx1"/>
                    </a:solidFill>
                  </a:rPr>
                  <a:t> </a:t>
                </a:r>
                <a:r>
                  <a:rPr lang="en-US" i="1" spc="45" dirty="0">
                    <a:solidFill>
                      <a:schemeClr val="tx1"/>
                    </a:solidFill>
                  </a:rPr>
                  <a:t>y</a:t>
                </a:r>
                <a:r>
                  <a:rPr lang="en-US" spc="-10" dirty="0">
                    <a:solidFill>
                      <a:schemeClr val="tx1"/>
                    </a:solidFill>
                  </a:rPr>
                  <a:t>-coordinat</a:t>
                </a:r>
                <a:r>
                  <a:rPr lang="en-US" spc="-5" dirty="0">
                    <a:solidFill>
                      <a:schemeClr val="tx1"/>
                    </a:solidFill>
                  </a:rPr>
                  <a:t>e</a:t>
                </a:r>
                <a:r>
                  <a:rPr lang="en-US" spc="-35" dirty="0">
                    <a:solidFill>
                      <a:schemeClr val="tx1"/>
                    </a:solidFill>
                  </a:rPr>
                  <a:t> </a:t>
                </a:r>
                <a:r>
                  <a:rPr lang="en-US" spc="-10" dirty="0">
                    <a:solidFill>
                      <a:schemeClr val="tx1"/>
                    </a:solidFill>
                  </a:rPr>
                  <a:t>o</a:t>
                </a:r>
                <a:r>
                  <a:rPr lang="en-US" spc="-5" dirty="0">
                    <a:solidFill>
                      <a:schemeClr val="tx1"/>
                    </a:solidFill>
                  </a:rPr>
                  <a:t>f</a:t>
                </a:r>
                <a:r>
                  <a:rPr lang="en-US" spc="-35" dirty="0">
                    <a:solidFill>
                      <a:schemeClr val="tx1"/>
                    </a:solidFill>
                  </a:rPr>
                  <a:t> </a:t>
                </a:r>
                <a:r>
                  <a:rPr lang="en-US" spc="-5" dirty="0">
                    <a:solidFill>
                      <a:schemeClr val="tx1"/>
                    </a:solidFill>
                  </a:rPr>
                  <a:t>t</a:t>
                </a:r>
                <a:r>
                  <a:rPr lang="en-US" spc="-10" dirty="0">
                    <a:solidFill>
                      <a:schemeClr val="tx1"/>
                    </a:solidFill>
                  </a:rPr>
                  <a:t>he </a:t>
                </a:r>
                <a:r>
                  <a:rPr lang="en-US" spc="-15" dirty="0">
                    <a:solidFill>
                      <a:schemeClr val="tx1"/>
                    </a:solidFill>
                  </a:rPr>
                  <a:t>CO</a:t>
                </a:r>
                <a:r>
                  <a:rPr lang="en-US" spc="-10" dirty="0">
                    <a:solidFill>
                      <a:schemeClr val="tx1"/>
                    </a:solidFill>
                  </a:rPr>
                  <a:t>M</a:t>
                </a:r>
                <a:r>
                  <a:rPr lang="en-US"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dirty="0">
                    <a:solidFill>
                      <a:schemeClr val="tx1"/>
                    </a:solidFill>
                  </a:rPr>
                  <a:t> </a:t>
                </a:r>
                <a:r>
                  <a:rPr lang="en-US" spc="-10" dirty="0">
                    <a:solidFill>
                      <a:schemeClr val="tx1"/>
                    </a:solidFill>
                  </a:rPr>
                  <a:t>strip</a:t>
                </a:r>
                <a:r>
                  <a:rPr lang="en-US" spc="-5" dirty="0">
                    <a:solidFill>
                      <a:schemeClr val="tx1"/>
                    </a:solidFill>
                  </a:rPr>
                  <a:t>.</a:t>
                </a:r>
                <a:r>
                  <a:rPr lang="en-US" dirty="0">
                    <a:solidFill>
                      <a:schemeClr val="tx1"/>
                    </a:solidFill>
                  </a:rPr>
                  <a:t> </a:t>
                </a:r>
                <a:r>
                  <a:rPr lang="en-US" spc="-15" dirty="0">
                    <a:solidFill>
                      <a:schemeClr val="tx1"/>
                    </a:solidFill>
                  </a:rPr>
                  <a:t>However</a:t>
                </a:r>
                <a:r>
                  <a:rPr lang="en-US" spc="-5" dirty="0">
                    <a:solidFill>
                      <a:schemeClr val="tx1"/>
                    </a:solidFill>
                  </a:rPr>
                  <a:t>,   </a:t>
                </a:r>
                <a:r>
                  <a:rPr lang="en-US" spc="65" dirty="0">
                    <a:solidFill>
                      <a:schemeClr val="tx1"/>
                    </a:solidFill>
                  </a:rPr>
                  <a:t> </a:t>
                </a:r>
                <a14:m>
                  <m:oMath xmlns:m="http://schemas.openxmlformats.org/officeDocument/2006/math">
                    <m:sSub>
                      <m:sSubPr>
                        <m:ctrlPr>
                          <a:rPr lang="en-US" i="1" spc="65" smtClean="0">
                            <a:solidFill>
                              <a:schemeClr val="tx1"/>
                            </a:solidFill>
                            <a:latin typeface="Cambria Math" panose="02040503050406030204" pitchFamily="18" charset="0"/>
                            <a:cs typeface="Times New Roman"/>
                          </a:rPr>
                        </m:ctrlPr>
                      </m:sSubPr>
                      <m:e>
                        <m:r>
                          <a:rPr lang="en-US" b="0" i="1" spc="65" smtClean="0">
                            <a:solidFill>
                              <a:schemeClr val="tx1"/>
                            </a:solidFill>
                            <a:latin typeface="Cambria Math" panose="02040503050406030204" pitchFamily="18" charset="0"/>
                            <a:cs typeface="Times New Roman"/>
                          </a:rPr>
                          <m:t>𝑦</m:t>
                        </m:r>
                      </m:e>
                      <m:sub>
                        <m:r>
                          <a:rPr lang="en-US" b="0" i="1" spc="65" smtClean="0">
                            <a:solidFill>
                              <a:schemeClr val="tx1"/>
                            </a:solidFill>
                            <a:latin typeface="Cambria Math" panose="02040503050406030204" pitchFamily="18" charset="0"/>
                            <a:cs typeface="Times New Roman"/>
                          </a:rPr>
                          <m:t>𝑗</m:t>
                        </m:r>
                      </m:sub>
                    </m:sSub>
                    <m:r>
                      <a:rPr lang="en-US" b="0" i="1" spc="65" smtClean="0">
                        <a:solidFill>
                          <a:schemeClr val="tx1"/>
                        </a:solidFill>
                        <a:latin typeface="Cambria Math" panose="02040503050406030204" pitchFamily="18" charset="0"/>
                        <a:cs typeface="Times New Roman"/>
                      </a:rPr>
                      <m:t>=</m:t>
                    </m:r>
                    <m:f>
                      <m:fPr>
                        <m:ctrlPr>
                          <a:rPr lang="en-US" b="0" i="1" spc="65" smtClean="0">
                            <a:solidFill>
                              <a:schemeClr val="tx1"/>
                            </a:solidFill>
                            <a:latin typeface="Cambria Math" panose="02040503050406030204" pitchFamily="18" charset="0"/>
                            <a:cs typeface="Times New Roman"/>
                          </a:rPr>
                        </m:ctrlPr>
                      </m:fPr>
                      <m:num>
                        <m:r>
                          <a:rPr lang="en-US" b="0" i="1" spc="65" smtClean="0">
                            <a:solidFill>
                              <a:schemeClr val="tx1"/>
                            </a:solidFill>
                            <a:latin typeface="Cambria Math" panose="02040503050406030204" pitchFamily="18" charset="0"/>
                            <a:cs typeface="Times New Roman"/>
                          </a:rPr>
                          <m:t>1</m:t>
                        </m:r>
                      </m:num>
                      <m:den>
                        <m:r>
                          <a:rPr lang="en-US" b="0" i="1" spc="65" smtClean="0">
                            <a:solidFill>
                              <a:schemeClr val="tx1"/>
                            </a:solidFill>
                            <a:latin typeface="Cambria Math" panose="02040503050406030204" pitchFamily="18" charset="0"/>
                            <a:cs typeface="Times New Roman"/>
                          </a:rPr>
                          <m:t>2</m:t>
                        </m:r>
                      </m:den>
                    </m:f>
                    <m:r>
                      <a:rPr lang="en-US" b="0" i="1" spc="65" smtClean="0">
                        <a:solidFill>
                          <a:schemeClr val="tx1"/>
                        </a:solidFill>
                        <a:latin typeface="Cambria Math" panose="02040503050406030204" pitchFamily="18" charset="0"/>
                        <a:cs typeface="Times New Roman"/>
                      </a:rPr>
                      <m:t>𝑓</m:t>
                    </m:r>
                    <m:r>
                      <a:rPr lang="en-US" b="0" i="1" spc="65" smtClean="0">
                        <a:solidFill>
                          <a:schemeClr val="tx1"/>
                        </a:solidFill>
                        <a:latin typeface="Cambria Math" panose="02040503050406030204" pitchFamily="18" charset="0"/>
                        <a:cs typeface="Times New Roman"/>
                      </a:rPr>
                      <m:t>(</m:t>
                    </m:r>
                    <m:sSub>
                      <m:sSubPr>
                        <m:ctrlPr>
                          <a:rPr lang="en-US" b="0" i="1" spc="65" smtClean="0">
                            <a:solidFill>
                              <a:schemeClr val="tx1"/>
                            </a:solidFill>
                            <a:latin typeface="Cambria Math" panose="02040503050406030204" pitchFamily="18" charset="0"/>
                            <a:cs typeface="Times New Roman"/>
                          </a:rPr>
                        </m:ctrlPr>
                      </m:sSubPr>
                      <m:e>
                        <m:r>
                          <a:rPr lang="en-US" b="0" i="1" spc="65" smtClean="0">
                            <a:solidFill>
                              <a:schemeClr val="tx1"/>
                            </a:solidFill>
                            <a:latin typeface="Cambria Math" panose="02040503050406030204" pitchFamily="18" charset="0"/>
                            <a:cs typeface="Times New Roman"/>
                          </a:rPr>
                          <m:t>𝑥</m:t>
                        </m:r>
                      </m:e>
                      <m:sub>
                        <m:r>
                          <a:rPr lang="en-US" b="0" i="1" spc="65" smtClean="0">
                            <a:solidFill>
                              <a:schemeClr val="tx1"/>
                            </a:solidFill>
                            <a:latin typeface="Cambria Math" panose="02040503050406030204" pitchFamily="18" charset="0"/>
                            <a:cs typeface="Times New Roman"/>
                          </a:rPr>
                          <m:t>𝑗</m:t>
                        </m:r>
                      </m:sub>
                    </m:sSub>
                    <m:r>
                      <a:rPr lang="en-US" b="0" i="1" spc="65" smtClean="0">
                        <a:solidFill>
                          <a:schemeClr val="tx1"/>
                        </a:solidFill>
                        <a:latin typeface="Cambria Math" panose="02040503050406030204" pitchFamily="18" charset="0"/>
                        <a:cs typeface="Times New Roman"/>
                      </a:rPr>
                      <m:t>)</m:t>
                    </m:r>
                  </m:oMath>
                </a14:m>
                <a:r>
                  <a:rPr lang="en-US" dirty="0">
                    <a:solidFill>
                      <a:schemeClr val="tx1"/>
                    </a:solidFill>
                  </a:rPr>
                  <a:t> </a:t>
                </a:r>
                <a:r>
                  <a:rPr lang="en-US" spc="-5" dirty="0">
                    <a:solidFill>
                      <a:schemeClr val="tx1"/>
                    </a:solidFill>
                  </a:rPr>
                  <a:t>because</a:t>
                </a:r>
                <a:r>
                  <a:rPr lang="en-US" dirty="0">
                    <a:solidFill>
                      <a:schemeClr val="tx1"/>
                    </a:solidFill>
                  </a:rPr>
                  <a:t> </a:t>
                </a:r>
                <a:r>
                  <a:rPr lang="en-US" spc="-5" dirty="0">
                    <a:solidFill>
                      <a:schemeClr val="tx1"/>
                    </a:solidFill>
                  </a:rPr>
                  <a:t>the</a:t>
                </a:r>
                <a:r>
                  <a:rPr lang="en-US" dirty="0">
                    <a:solidFill>
                      <a:schemeClr val="tx1"/>
                    </a:solidFill>
                  </a:rPr>
                  <a:t> </a:t>
                </a:r>
                <a:r>
                  <a:rPr lang="en-US" spc="-10" dirty="0">
                    <a:solidFill>
                      <a:schemeClr val="tx1"/>
                    </a:solidFill>
                  </a:rPr>
                  <a:t>COM</a:t>
                </a:r>
                <a:r>
                  <a:rPr lang="en-US"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spc="-5" dirty="0">
                    <a:solidFill>
                      <a:schemeClr val="tx1"/>
                    </a:solidFill>
                  </a:rPr>
                  <a:t>a</a:t>
                </a:r>
                <a:r>
                  <a:rPr lang="en-US" dirty="0">
                    <a:solidFill>
                      <a:schemeClr val="tx1"/>
                    </a:solidFill>
                  </a:rPr>
                  <a:t> </a:t>
                </a:r>
                <a:r>
                  <a:rPr lang="en-US" spc="-5" dirty="0">
                    <a:solidFill>
                      <a:schemeClr val="tx1"/>
                    </a:solidFill>
                  </a:rPr>
                  <a:t>rectangle</a:t>
                </a:r>
                <a:r>
                  <a:rPr lang="en-US" dirty="0">
                    <a:solidFill>
                      <a:schemeClr val="tx1"/>
                    </a:solidFill>
                  </a:rPr>
                  <a:t> </a:t>
                </a:r>
                <a:r>
                  <a:rPr lang="en-US" spc="-15" dirty="0">
                    <a:solidFill>
                      <a:schemeClr val="tx1"/>
                    </a:solidFill>
                  </a:rPr>
                  <a:t>w</a:t>
                </a:r>
                <a:r>
                  <a:rPr lang="en-US" spc="-5" dirty="0">
                    <a:solidFill>
                      <a:schemeClr val="tx1"/>
                    </a:solidFill>
                  </a:rPr>
                  <a:t>ith</a:t>
                </a:r>
                <a:r>
                  <a:rPr lang="en-US" dirty="0">
                    <a:solidFill>
                      <a:schemeClr val="tx1"/>
                    </a:solidFill>
                  </a:rPr>
                  <a:t> </a:t>
                </a:r>
                <a:r>
                  <a:rPr lang="en-US" spc="-5" dirty="0">
                    <a:solidFill>
                      <a:schemeClr val="tx1"/>
                    </a:solidFill>
                  </a:rPr>
                  <a:t>uniform mass density is located</a:t>
                </a:r>
                <a:r>
                  <a:rPr lang="en-US" dirty="0">
                    <a:solidFill>
                      <a:schemeClr val="tx1"/>
                    </a:solidFill>
                  </a:rPr>
                  <a:t> </a:t>
                </a:r>
                <a:r>
                  <a:rPr lang="en-US" spc="-5" dirty="0">
                    <a:solidFill>
                      <a:schemeClr val="tx1"/>
                    </a:solidFill>
                  </a:rPr>
                  <a:t>at its center.</a:t>
                </a:r>
                <a:r>
                  <a:rPr lang="en-US" dirty="0">
                    <a:solidFill>
                      <a:schemeClr val="tx1"/>
                    </a:solidFill>
                  </a:rPr>
                  <a:t> </a:t>
                </a:r>
                <a:r>
                  <a:rPr lang="en-US" spc="-15" dirty="0">
                    <a:solidFill>
                      <a:schemeClr val="tx1"/>
                    </a:solidFill>
                  </a:rPr>
                  <a:t>T</a:t>
                </a:r>
                <a:r>
                  <a:rPr lang="en-US" spc="-5" dirty="0">
                    <a:solidFill>
                      <a:schemeClr val="tx1"/>
                    </a:solidFill>
                  </a:rPr>
                  <a:t>hus, </a:t>
                </a:r>
              </a:p>
              <a:p>
                <a:pPr marL="0" marR="5080" indent="0" algn="ctr">
                  <a:lnSpc>
                    <a:spcPct val="100000"/>
                  </a:lnSpc>
                  <a:buNone/>
                </a:pPr>
                <a:r>
                  <a:rPr lang="en-US" i="1" spc="15" dirty="0">
                    <a:solidFill>
                      <a:schemeClr val="tx1"/>
                    </a:solidFill>
                  </a:rPr>
                  <a:t>M</a:t>
                </a:r>
                <a:r>
                  <a:rPr lang="en-US" i="1" baseline="-25000" dirty="0">
                    <a:solidFill>
                      <a:schemeClr val="tx1"/>
                    </a:solidFill>
                  </a:rPr>
                  <a:t>x</a:t>
                </a:r>
                <a:r>
                  <a:rPr lang="en-US" baseline="-25000" dirty="0">
                    <a:solidFill>
                      <a:schemeClr val="tx1"/>
                    </a:solidFill>
                  </a:rPr>
                  <a:t>,</a:t>
                </a:r>
                <a:r>
                  <a:rPr lang="en-US" spc="-97" baseline="-25000" dirty="0">
                    <a:solidFill>
                      <a:schemeClr val="tx1"/>
                    </a:solidFill>
                  </a:rPr>
                  <a:t> </a:t>
                </a:r>
                <a:r>
                  <a:rPr lang="en-US" i="1" baseline="-25000" dirty="0">
                    <a:solidFill>
                      <a:schemeClr val="tx1"/>
                    </a:solidFill>
                  </a:rPr>
                  <a:t>j</a:t>
                </a:r>
                <a:r>
                  <a:rPr lang="en-US" i="1" dirty="0">
                    <a:solidFill>
                      <a:schemeClr val="tx1"/>
                    </a:solidFill>
                  </a:rPr>
                  <a:t> = </a:t>
                </a:r>
                <a:r>
                  <a:rPr lang="en-US" i="1" spc="-10" dirty="0" err="1">
                    <a:solidFill>
                      <a:schemeClr val="tx1"/>
                    </a:solidFill>
                  </a:rPr>
                  <a:t>m</a:t>
                </a:r>
                <a:r>
                  <a:rPr lang="en-US" i="1" baseline="-25000" dirty="0" err="1">
                    <a:solidFill>
                      <a:schemeClr val="tx1"/>
                    </a:solidFill>
                  </a:rPr>
                  <a:t>j</a:t>
                </a:r>
                <a:r>
                  <a:rPr lang="en-US" i="1" baseline="-11111" dirty="0">
                    <a:solidFill>
                      <a:schemeClr val="tx1"/>
                    </a:solidFill>
                  </a:rPr>
                  <a:t> </a:t>
                </a:r>
                <a:r>
                  <a:rPr lang="en-US" i="1" spc="-5" dirty="0" err="1">
                    <a:solidFill>
                      <a:schemeClr val="tx1"/>
                    </a:solidFill>
                  </a:rPr>
                  <a:t>y</a:t>
                </a:r>
                <a:r>
                  <a:rPr lang="en-US" i="1" baseline="-25000" dirty="0" err="1">
                    <a:solidFill>
                      <a:schemeClr val="tx1"/>
                    </a:solidFill>
                  </a:rPr>
                  <a:t>j</a:t>
                </a:r>
                <a:r>
                  <a:rPr lang="en-US" i="1" baseline="-11111" dirty="0">
                    <a:solidFill>
                      <a:schemeClr val="tx1"/>
                    </a:solidFill>
                  </a:rPr>
                  <a:t> </a:t>
                </a:r>
                <a:r>
                  <a:rPr lang="en-US" i="1" spc="37" baseline="-11111" dirty="0">
                    <a:solidFill>
                      <a:schemeClr val="tx1"/>
                    </a:solidFill>
                  </a:rPr>
                  <a:t> </a:t>
                </a:r>
                <a:r>
                  <a:rPr lang="en-US" spc="-25" dirty="0">
                    <a:solidFill>
                      <a:schemeClr val="tx1"/>
                    </a:solidFill>
                  </a:rPr>
                  <a:t>≈</a:t>
                </a:r>
                <a:r>
                  <a:rPr lang="en-US" spc="-40" dirty="0">
                    <a:solidFill>
                      <a:schemeClr val="tx1"/>
                    </a:solidFill>
                  </a:rPr>
                  <a:t> </a:t>
                </a:r>
                <a:r>
                  <a:rPr lang="el-GR" i="1" spc="-185" dirty="0">
                    <a:solidFill>
                      <a:schemeClr val="tx1"/>
                    </a:solidFill>
                  </a:rPr>
                  <a:t>δ</a:t>
                </a:r>
                <a:r>
                  <a:rPr lang="el-GR" i="1" spc="-215"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err="1">
                    <a:solidFill>
                      <a:schemeClr val="tx1"/>
                    </a:solidFill>
                  </a:rPr>
                  <a:t>x</a:t>
                </a:r>
                <a:r>
                  <a:rPr lang="en-US" i="1" baseline="-25000" dirty="0" err="1">
                    <a:solidFill>
                      <a:schemeClr val="tx1"/>
                    </a:solidFill>
                  </a:rPr>
                  <a:t>j</a:t>
                </a:r>
                <a:r>
                  <a:rPr lang="en-US" i="1" spc="-97" baseline="-11111" dirty="0">
                    <a:solidFill>
                      <a:schemeClr val="tx1"/>
                    </a:solidFill>
                  </a:rPr>
                  <a:t> </a:t>
                </a:r>
                <a:r>
                  <a:rPr lang="en-US" spc="-5" dirty="0">
                    <a:solidFill>
                      <a:schemeClr val="tx1"/>
                    </a:solidFill>
                  </a:rPr>
                  <a:t>)</a:t>
                </a:r>
                <a:r>
                  <a:rPr lang="en-US" i="1" spc="-105" dirty="0">
                    <a:solidFill>
                      <a:schemeClr val="tx1"/>
                    </a:solidFill>
                    <a:ea typeface="Cambria Math" panose="02040503050406030204" pitchFamily="18" charset="0"/>
                  </a:rPr>
                  <a:t>∆ </a:t>
                </a:r>
                <a:r>
                  <a:rPr lang="en-US" i="1" spc="-5" dirty="0">
                    <a:solidFill>
                      <a:schemeClr val="tx1"/>
                    </a:solidFill>
                  </a:rPr>
                  <a:t>x</a:t>
                </a:r>
                <a:r>
                  <a:rPr lang="en-US" i="1" spc="55" dirty="0">
                    <a:solidFill>
                      <a:schemeClr val="tx1"/>
                    </a:solidFill>
                  </a:rPr>
                  <a:t> </a:t>
                </a:r>
                <a14:m>
                  <m:oMath xmlns:m="http://schemas.openxmlformats.org/officeDocument/2006/math">
                    <m:f>
                      <m:fPr>
                        <m:ctrlPr>
                          <a:rPr lang="en-US" i="1" spc="55" smtClean="0">
                            <a:solidFill>
                              <a:schemeClr val="tx1"/>
                            </a:solidFill>
                            <a:latin typeface="Cambria Math" panose="02040503050406030204" pitchFamily="18" charset="0"/>
                            <a:cs typeface="Times New Roman"/>
                          </a:rPr>
                        </m:ctrlPr>
                      </m:fPr>
                      <m:num>
                        <m:r>
                          <a:rPr lang="en-US" b="0" i="1" spc="55" smtClean="0">
                            <a:solidFill>
                              <a:schemeClr val="tx1"/>
                            </a:solidFill>
                            <a:latin typeface="Cambria Math" panose="02040503050406030204" pitchFamily="18" charset="0"/>
                            <a:cs typeface="Times New Roman"/>
                          </a:rPr>
                          <m:t>1</m:t>
                        </m:r>
                      </m:num>
                      <m:den>
                        <m:r>
                          <a:rPr lang="en-US" b="0" i="1" spc="55" smtClean="0">
                            <a:solidFill>
                              <a:schemeClr val="tx1"/>
                            </a:solidFill>
                            <a:latin typeface="Cambria Math" panose="02040503050406030204" pitchFamily="18" charset="0"/>
                            <a:cs typeface="Times New Roman"/>
                          </a:rPr>
                          <m:t>2</m:t>
                        </m:r>
                      </m:den>
                    </m:f>
                  </m:oMath>
                </a14:m>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err="1">
                    <a:solidFill>
                      <a:schemeClr val="tx1"/>
                    </a:solidFill>
                  </a:rPr>
                  <a:t>x</a:t>
                </a:r>
                <a:r>
                  <a:rPr lang="en-US" i="1" baseline="-25000" dirty="0" err="1">
                    <a:solidFill>
                      <a:schemeClr val="tx1"/>
                    </a:solidFill>
                  </a:rPr>
                  <a:t>j</a:t>
                </a:r>
                <a:r>
                  <a:rPr lang="en-US" spc="-5" dirty="0">
                    <a:solidFill>
                      <a:schemeClr val="tx1"/>
                    </a:solidFill>
                  </a:rPr>
                  <a:t>)</a:t>
                </a:r>
                <a:r>
                  <a:rPr lang="en-US" spc="25" dirty="0">
                    <a:solidFill>
                      <a:schemeClr val="tx1"/>
                    </a:solidFill>
                  </a:rPr>
                  <a:t> </a:t>
                </a:r>
                <a:r>
                  <a:rPr lang="en-US" spc="-25" dirty="0">
                    <a:solidFill>
                      <a:schemeClr val="tx1"/>
                    </a:solidFill>
                  </a:rPr>
                  <a:t>= </a:t>
                </a:r>
                <a:r>
                  <a:rPr lang="en-US" dirty="0">
                    <a:solidFill>
                      <a:schemeClr val="tx1"/>
                    </a:solidFill>
                  </a:rPr>
                  <a:t> </a:t>
                </a:r>
                <a14:m>
                  <m:oMath xmlns:m="http://schemas.openxmlformats.org/officeDocument/2006/math">
                    <m:f>
                      <m:fPr>
                        <m:ctrlPr>
                          <a:rPr lang="en-US" i="1" smtClean="0">
                            <a:solidFill>
                              <a:schemeClr val="tx1"/>
                            </a:solidFill>
                            <a:latin typeface="Cambria Math" panose="02040503050406030204" pitchFamily="18" charset="0"/>
                            <a:cs typeface="Lucida Sans Unicode"/>
                          </a:rPr>
                        </m:ctrlPr>
                      </m:fPr>
                      <m:num>
                        <m:r>
                          <a:rPr lang="en-US" i="1" smtClean="0">
                            <a:solidFill>
                              <a:schemeClr val="tx1"/>
                            </a:solidFill>
                            <a:latin typeface="Cambria Math" panose="02040503050406030204" pitchFamily="18" charset="0"/>
                            <a:ea typeface="Cambria Math" panose="02040503050406030204" pitchFamily="18" charset="0"/>
                            <a:cs typeface="Lucida Sans Unicode"/>
                          </a:rPr>
                          <m:t>𝛿</m:t>
                        </m:r>
                      </m:num>
                      <m:den>
                        <m:r>
                          <a:rPr lang="en-US" b="0" i="1" smtClean="0">
                            <a:solidFill>
                              <a:schemeClr val="tx1"/>
                            </a:solidFill>
                            <a:latin typeface="Cambria Math" panose="02040503050406030204" pitchFamily="18" charset="0"/>
                            <a:cs typeface="Lucida Sans Unicode"/>
                          </a:rPr>
                          <m:t>2</m:t>
                        </m:r>
                      </m:den>
                    </m:f>
                  </m:oMath>
                </a14:m>
                <a:r>
                  <a:rPr lang="el-GR" i="1" spc="-215"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err="1">
                    <a:solidFill>
                      <a:schemeClr val="tx1"/>
                    </a:solidFill>
                  </a:rPr>
                  <a:t>x</a:t>
                </a:r>
                <a:r>
                  <a:rPr lang="en-US" i="1" baseline="-25000" dirty="0" err="1">
                    <a:solidFill>
                      <a:schemeClr val="tx1"/>
                    </a:solidFill>
                  </a:rPr>
                  <a:t>j</a:t>
                </a:r>
                <a:r>
                  <a:rPr lang="en-US" i="1" spc="-97" baseline="-11111" dirty="0">
                    <a:solidFill>
                      <a:schemeClr val="tx1"/>
                    </a:solidFill>
                  </a:rPr>
                  <a:t> </a:t>
                </a:r>
                <a:r>
                  <a:rPr lang="en-US" spc="-5" dirty="0">
                    <a:solidFill>
                      <a:schemeClr val="tx1"/>
                    </a:solidFill>
                  </a:rPr>
                  <a:t>)</a:t>
                </a:r>
                <a:r>
                  <a:rPr lang="en-US" spc="67" baseline="29629" dirty="0">
                    <a:solidFill>
                      <a:schemeClr val="tx1"/>
                    </a:solidFill>
                  </a:rPr>
                  <a:t>2</a:t>
                </a:r>
                <a:r>
                  <a:rPr lang="en-US" i="1" spc="-105" dirty="0">
                    <a:solidFill>
                      <a:schemeClr val="tx1"/>
                    </a:solidFill>
                    <a:ea typeface="Cambria Math" panose="02040503050406030204" pitchFamily="18" charset="0"/>
                  </a:rPr>
                  <a:t>∆ </a:t>
                </a:r>
                <a:r>
                  <a:rPr lang="en-US" i="1" spc="-5" dirty="0">
                    <a:solidFill>
                      <a:schemeClr val="tx1"/>
                    </a:solidFill>
                  </a:rPr>
                  <a:t>x</a:t>
                </a:r>
              </a:p>
              <a:p>
                <a:pPr marL="0" marR="5080" indent="0">
                  <a:lnSpc>
                    <a:spcPct val="100000"/>
                  </a:lnSpc>
                  <a:buNone/>
                </a:pPr>
                <a:r>
                  <a:rPr lang="en-US" spc="-5" dirty="0"/>
                  <a:t>and</a:t>
                </a:r>
                <a:endParaRPr lang="en-US" spc="-5" dirty="0">
                  <a:solidFill>
                    <a:schemeClr val="tx1"/>
                  </a:solidFill>
                </a:endParaRPr>
              </a:p>
              <a:p>
                <a:pPr marL="0" marR="5080" indent="0">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𝑀</m:t>
                          </m:r>
                        </m:e>
                        <m:sub>
                          <m:r>
                            <a:rPr lang="en-US" b="0" i="1" smtClean="0">
                              <a:solidFill>
                                <a:schemeClr val="tx1"/>
                              </a:solidFill>
                              <a:latin typeface="Cambria Math" panose="02040503050406030204" pitchFamily="18" charset="0"/>
                              <a:cs typeface="Times New Roman"/>
                            </a:rPr>
                            <m:t>𝑥</m:t>
                          </m:r>
                        </m:sub>
                      </m:sSub>
                      <m:r>
                        <a:rPr lang="en-US" b="0" i="1" smtClean="0">
                          <a:solidFill>
                            <a:schemeClr val="tx1"/>
                          </a:solidFill>
                          <a:latin typeface="Cambria Math" panose="02040503050406030204" pitchFamily="18" charset="0"/>
                          <a:ea typeface="Cambria Math" panose="02040503050406030204" pitchFamily="18" charset="0"/>
                          <a:cs typeface="Times New Roman"/>
                        </a:rPr>
                        <m:t>≈</m:t>
                      </m:r>
                      <m:nary>
                        <m:naryPr>
                          <m:chr m:val="∑"/>
                          <m:limLoc m:val="subSup"/>
                          <m:ctrlPr>
                            <a:rPr lang="en-US" b="0" i="1" smtClean="0">
                              <a:solidFill>
                                <a:schemeClr val="tx1"/>
                              </a:solidFill>
                              <a:latin typeface="Cambria Math" panose="02040503050406030204" pitchFamily="18" charset="0"/>
                              <a:cs typeface="Times New Roman"/>
                            </a:rPr>
                          </m:ctrlPr>
                        </m:naryPr>
                        <m:sub>
                          <m:r>
                            <m:rPr>
                              <m:brk m:alnAt="25"/>
                            </m:rPr>
                            <a:rPr lang="en-US" b="0" i="1" smtClean="0">
                              <a:solidFill>
                                <a:schemeClr val="tx1"/>
                              </a:solidFill>
                              <a:latin typeface="Cambria Math" panose="02040503050406030204" pitchFamily="18" charset="0"/>
                              <a:cs typeface="Times New Roman"/>
                            </a:rPr>
                            <m:t>𝑗</m:t>
                          </m:r>
                          <m: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𝑁</m:t>
                          </m:r>
                        </m:sup>
                        <m:e>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𝑀</m:t>
                              </m:r>
                            </m:e>
                            <m:sub>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 </m:t>
                              </m:r>
                              <m:r>
                                <a:rPr lang="en-US" b="0" i="1" smtClean="0">
                                  <a:solidFill>
                                    <a:schemeClr val="tx1"/>
                                  </a:solidFill>
                                  <a:latin typeface="Cambria Math" panose="02040503050406030204" pitchFamily="18" charset="0"/>
                                  <a:cs typeface="Times New Roman"/>
                                </a:rPr>
                                <m:t>𝑗</m:t>
                              </m:r>
                            </m:sub>
                          </m:sSub>
                        </m:e>
                      </m:nary>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𝛿</m:t>
                          </m:r>
                        </m:num>
                        <m:den>
                          <m:r>
                            <a:rPr lang="en-US" b="0" i="1" smtClean="0">
                              <a:solidFill>
                                <a:schemeClr val="tx1"/>
                              </a:solidFill>
                              <a:latin typeface="Cambria Math" panose="02040503050406030204" pitchFamily="18" charset="0"/>
                              <a:cs typeface="Times New Roman"/>
                            </a:rPr>
                            <m:t>2</m:t>
                          </m:r>
                        </m:den>
                      </m:f>
                      <m:nary>
                        <m:naryPr>
                          <m:chr m:val="∑"/>
                          <m:limLoc m:val="subSup"/>
                          <m:ctrlPr>
                            <a:rPr lang="en-US" b="0" i="1" smtClean="0">
                              <a:solidFill>
                                <a:schemeClr val="tx1"/>
                              </a:solidFill>
                              <a:latin typeface="Cambria Math" panose="02040503050406030204" pitchFamily="18" charset="0"/>
                              <a:ea typeface="Cambria Math" panose="02040503050406030204" pitchFamily="18" charset="0"/>
                              <a:cs typeface="Times New Roman"/>
                            </a:rPr>
                          </m:ctrlPr>
                        </m:naryPr>
                        <m:sub>
                          <m:r>
                            <m:rPr>
                              <m:brk m:alnAt="25"/>
                            </m:rPr>
                            <a:rPr lang="en-US" b="0" i="1" smtClean="0">
                              <a:solidFill>
                                <a:schemeClr val="tx1"/>
                              </a:solidFill>
                              <a:latin typeface="Cambria Math" panose="02040503050406030204" pitchFamily="18" charset="0"/>
                              <a:ea typeface="Cambria Math" panose="02040503050406030204" pitchFamily="18" charset="0"/>
                              <a:cs typeface="Times New Roman"/>
                            </a:rPr>
                            <m:t>𝑗</m:t>
                          </m:r>
                          <m:r>
                            <a:rPr lang="en-US" b="0" i="1" smtClean="0">
                              <a:solidFill>
                                <a:schemeClr val="tx1"/>
                              </a:solidFill>
                              <a:latin typeface="Cambria Math" panose="02040503050406030204" pitchFamily="18" charset="0"/>
                              <a:ea typeface="Cambria Math" panose="02040503050406030204" pitchFamily="18" charset="0"/>
                              <a:cs typeface="Times New Roman"/>
                            </a:rPr>
                            <m:t>=1</m:t>
                          </m:r>
                        </m:sub>
                        <m:sup>
                          <m:r>
                            <a:rPr lang="en-US" b="0" i="1" smtClean="0">
                              <a:solidFill>
                                <a:schemeClr val="tx1"/>
                              </a:solidFill>
                              <a:latin typeface="Cambria Math" panose="02040503050406030204" pitchFamily="18" charset="0"/>
                              <a:ea typeface="Cambria Math" panose="02040503050406030204" pitchFamily="18" charset="0"/>
                              <a:cs typeface="Times New Roman"/>
                            </a:rPr>
                            <m:t>𝑁</m:t>
                          </m:r>
                        </m:sup>
                        <m:e>
                          <m:r>
                            <m:rPr>
                              <m:nor/>
                            </m:rPr>
                            <a:rPr lang="en-US" i="1" spc="-5" dirty="0">
                              <a:solidFill>
                                <a:schemeClr val="tx1"/>
                              </a:solidFill>
                            </a:rPr>
                            <m:t>f</m:t>
                          </m:r>
                          <m:r>
                            <m:rPr>
                              <m:nor/>
                            </m:rPr>
                            <a:rPr lang="en-US" i="1" spc="-45" dirty="0">
                              <a:solidFill>
                                <a:schemeClr val="tx1"/>
                              </a:solidFill>
                            </a:rPr>
                            <m:t> </m:t>
                          </m:r>
                          <m:r>
                            <m:rPr>
                              <m:nor/>
                            </m:rPr>
                            <a:rPr lang="en-US" spc="20" dirty="0">
                              <a:solidFill>
                                <a:schemeClr val="tx1"/>
                              </a:solidFill>
                            </a:rPr>
                            <m:t>(</m:t>
                          </m:r>
                          <m:r>
                            <m:rPr>
                              <m:nor/>
                            </m:rPr>
                            <a:rPr lang="en-US" i="1" spc="-5" dirty="0">
                              <a:solidFill>
                                <a:schemeClr val="tx1"/>
                              </a:solidFill>
                            </a:rPr>
                            <m:t>x</m:t>
                          </m:r>
                          <m:r>
                            <m:rPr>
                              <m:nor/>
                            </m:rPr>
                            <a:rPr lang="en-US" i="1" baseline="-25000" dirty="0">
                              <a:solidFill>
                                <a:schemeClr val="tx1"/>
                              </a:solidFill>
                            </a:rPr>
                            <m:t>j</m:t>
                          </m:r>
                          <m:r>
                            <m:rPr>
                              <m:nor/>
                            </m:rPr>
                            <a:rPr lang="en-US" i="1" spc="-97" baseline="-11111" dirty="0">
                              <a:solidFill>
                                <a:schemeClr val="tx1"/>
                              </a:solidFill>
                            </a:rPr>
                            <m:t> </m:t>
                          </m:r>
                          <m:r>
                            <m:rPr>
                              <m:nor/>
                            </m:rPr>
                            <a:rPr lang="en-US" spc="-5" dirty="0">
                              <a:solidFill>
                                <a:schemeClr val="tx1"/>
                              </a:solidFill>
                            </a:rPr>
                            <m:t>)</m:t>
                          </m:r>
                          <m:r>
                            <m:rPr>
                              <m:nor/>
                            </m:rPr>
                            <a:rPr lang="en-US" spc="67" baseline="29629" dirty="0">
                              <a:solidFill>
                                <a:schemeClr val="tx1"/>
                              </a:solidFill>
                            </a:rPr>
                            <m:t>2</m:t>
                          </m:r>
                          <m:r>
                            <m:rPr>
                              <m:nor/>
                            </m:rPr>
                            <a:rPr lang="en-US" i="1" spc="-105" dirty="0">
                              <a:solidFill>
                                <a:schemeClr val="tx1"/>
                              </a:solidFill>
                              <a:ea typeface="Cambria Math" panose="02040503050406030204" pitchFamily="18" charset="0"/>
                            </a:rPr>
                            <m:t>∆ </m:t>
                          </m:r>
                          <m:r>
                            <m:rPr>
                              <m:nor/>
                            </m:rPr>
                            <a:rPr lang="en-US" i="1" spc="-5" dirty="0">
                              <a:solidFill>
                                <a:schemeClr val="tx1"/>
                              </a:solidFill>
                            </a:rPr>
                            <m:t>x</m:t>
                          </m:r>
                          <m:r>
                            <m:rPr>
                              <m:nor/>
                            </m:rPr>
                            <a:rPr lang="en-US" i="1" spc="-5" dirty="0">
                              <a:solidFill>
                                <a:schemeClr val="tx1"/>
                              </a:solidFill>
                            </a:rPr>
                            <m:t> </m:t>
                          </m:r>
                        </m:e>
                      </m:nary>
                      <m:r>
                        <a:rPr lang="en-US" b="0" i="1"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𝛿</m:t>
                          </m:r>
                        </m:num>
                        <m:den>
                          <m:r>
                            <a:rPr lang="en-US" b="0" i="1" smtClean="0">
                              <a:solidFill>
                                <a:schemeClr val="tx1"/>
                              </a:solidFill>
                              <a:latin typeface="Cambria Math" panose="02040503050406030204" pitchFamily="18" charset="0"/>
                              <a:ea typeface="Cambria Math" panose="02040503050406030204" pitchFamily="18" charset="0"/>
                              <a:cs typeface="Times New Roman"/>
                            </a:rPr>
                            <m:t>2</m:t>
                          </m:r>
                        </m:den>
                      </m:f>
                      <m:nary>
                        <m:naryPr>
                          <m:ctrlPr>
                            <a:rPr lang="en-US" b="0" i="1" smtClean="0">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ea typeface="Cambria Math" panose="02040503050406030204" pitchFamily="18" charset="0"/>
                              <a:cs typeface="Times New Roman"/>
                            </a:rPr>
                            <m:t>𝑎</m:t>
                          </m:r>
                        </m:sub>
                        <m:sup>
                          <m:r>
                            <a:rPr lang="en-US" b="0" i="1" smtClean="0">
                              <a:solidFill>
                                <a:schemeClr val="tx1"/>
                              </a:solidFill>
                              <a:latin typeface="Cambria Math" panose="02040503050406030204" pitchFamily="18" charset="0"/>
                              <a:ea typeface="Cambria Math" panose="02040503050406030204" pitchFamily="18" charset="0"/>
                              <a:cs typeface="Times New Roman"/>
                            </a:rPr>
                            <m:t>𝑏</m:t>
                          </m:r>
                        </m:sup>
                        <m:e>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𝑓</m:t>
                              </m:r>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𝑥</m:t>
                              </m:r>
                              <m:r>
                                <a:rPr lang="en-US" b="0" i="1" smtClean="0">
                                  <a:solidFill>
                                    <a:schemeClr val="tx1"/>
                                  </a:solidFill>
                                  <a:latin typeface="Cambria Math" panose="02040503050406030204" pitchFamily="18" charset="0"/>
                                  <a:ea typeface="Cambria Math" panose="02040503050406030204" pitchFamily="18" charset="0"/>
                                  <a:cs typeface="Times New Roman"/>
                                </a:rPr>
                                <m:t>)</m:t>
                              </m:r>
                            </m:e>
                            <m:sup>
                              <m:r>
                                <a:rPr lang="en-US" b="0" i="1" smtClean="0">
                                  <a:solidFill>
                                    <a:schemeClr val="tx1"/>
                                  </a:solidFill>
                                  <a:latin typeface="Cambria Math" panose="02040503050406030204" pitchFamily="18" charset="0"/>
                                  <a:ea typeface="Cambria Math" panose="02040503050406030204" pitchFamily="18" charset="0"/>
                                  <a:cs typeface="Times New Roman"/>
                                </a:rPr>
                                <m:t>2</m:t>
                              </m:r>
                            </m:sup>
                          </m:sSup>
                          <m:r>
                            <a:rPr lang="en-US" b="0" i="1" smtClean="0">
                              <a:solidFill>
                                <a:schemeClr val="tx1"/>
                              </a:solidFill>
                              <a:latin typeface="Cambria Math" panose="02040503050406030204" pitchFamily="18" charset="0"/>
                              <a:ea typeface="Cambria Math" panose="02040503050406030204" pitchFamily="18" charset="0"/>
                              <a:cs typeface="Times New Roman"/>
                            </a:rPr>
                            <m:t>𝑑𝑥</m:t>
                          </m:r>
                        </m:e>
                      </m:nary>
                    </m:oMath>
                  </m:oMathPara>
                </a14:m>
                <a:endParaRPr lang="en-US" dirty="0">
                  <a:solidFill>
                    <a:schemeClr val="tx1"/>
                  </a:solidFill>
                </a:endParaRPr>
              </a:p>
              <a:p>
                <a:pPr marL="0" marR="5080" indent="0">
                  <a:lnSpc>
                    <a:spcPct val="100000"/>
                  </a:lnSpc>
                  <a:buNone/>
                </a:pPr>
                <a:r>
                  <a:rPr lang="en-US" dirty="0"/>
                  <a:t>as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285696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8.4  Center of </a:t>
            </a:r>
            <a:r>
              <a:rPr lang="en-US" sz="3100" dirty="0"/>
              <a:t>Mass (</a:t>
            </a:r>
            <a:r>
              <a:rPr lang="en-US" sz="3100" dirty="0" smtClean="0"/>
              <a:t>17 </a:t>
            </a:r>
            <a:r>
              <a:rPr lang="en-US" sz="3100" dirty="0"/>
              <a:t>of 27)</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indent="0">
                  <a:lnSpc>
                    <a:spcPct val="100000"/>
                  </a:lnSpc>
                  <a:buNone/>
                </a:pPr>
                <a:r>
                  <a:rPr lang="en-US" spc="-15" dirty="0"/>
                  <a:t>Th</a:t>
                </a:r>
                <a:r>
                  <a:rPr lang="en-US" spc="-5" dirty="0"/>
                  <a:t>e</a:t>
                </a:r>
                <a:r>
                  <a:rPr lang="en-US" spc="50" dirty="0"/>
                  <a:t> </a:t>
                </a:r>
                <a:r>
                  <a:rPr lang="en-US" spc="-10" dirty="0"/>
                  <a:t>case o</a:t>
                </a:r>
                <a:r>
                  <a:rPr lang="en-US" spc="-5" dirty="0"/>
                  <a:t>f</a:t>
                </a:r>
                <a:r>
                  <a:rPr lang="en-US" spc="80" dirty="0"/>
                  <a:t> </a:t>
                </a:r>
                <a:r>
                  <a:rPr lang="en-US" spc="-5" dirty="0"/>
                  <a:t>a</a:t>
                </a:r>
                <a:r>
                  <a:rPr lang="en-US" spc="75" dirty="0"/>
                  <a:t> </a:t>
                </a:r>
                <a:r>
                  <a:rPr lang="en-US" spc="-5" dirty="0"/>
                  <a:t>r</a:t>
                </a:r>
                <a:r>
                  <a:rPr lang="en-US" spc="-10" dirty="0"/>
                  <a:t>egio</a:t>
                </a:r>
                <a:r>
                  <a:rPr lang="en-US" spc="-5" dirty="0"/>
                  <a:t>n</a:t>
                </a:r>
                <a:r>
                  <a:rPr lang="en-US" spc="80" dirty="0"/>
                  <a:t> </a:t>
                </a:r>
                <a:r>
                  <a:rPr lang="en-US" i="1" spc="-10" dirty="0"/>
                  <a:t>betwee</a:t>
                </a:r>
                <a:r>
                  <a:rPr lang="en-US" i="1" spc="-5" dirty="0"/>
                  <a:t>n</a:t>
                </a:r>
                <a:r>
                  <a:rPr lang="en-US" i="1" spc="80" dirty="0"/>
                  <a:t> </a:t>
                </a:r>
                <a:r>
                  <a:rPr lang="en-US" spc="-10" dirty="0"/>
                  <a:t>th</a:t>
                </a:r>
                <a:r>
                  <a:rPr lang="en-US" spc="-5" dirty="0"/>
                  <a:t>e</a:t>
                </a:r>
                <a:r>
                  <a:rPr lang="en-US" spc="75" dirty="0"/>
                  <a:t> </a:t>
                </a:r>
                <a:r>
                  <a:rPr lang="en-US" spc="-10" dirty="0"/>
                  <a:t>graph</a:t>
                </a:r>
                <a:r>
                  <a:rPr lang="en-US" spc="-5" dirty="0"/>
                  <a:t>s</a:t>
                </a:r>
                <a:r>
                  <a:rPr lang="en-US" spc="80" dirty="0"/>
                  <a:t> </a:t>
                </a:r>
                <a:r>
                  <a:rPr lang="en-US" spc="-10" dirty="0"/>
                  <a:t>o</a:t>
                </a:r>
                <a:r>
                  <a:rPr lang="en-US" spc="-5" dirty="0"/>
                  <a:t>f</a:t>
                </a:r>
                <a:r>
                  <a:rPr lang="en-US" spc="80" dirty="0"/>
                  <a:t> </a:t>
                </a:r>
                <a:r>
                  <a:rPr lang="en-US" spc="-10" dirty="0"/>
                  <a:t>function</a:t>
                </a:r>
                <a:r>
                  <a:rPr lang="en-US" spc="-5" dirty="0"/>
                  <a:t>s</a:t>
                </a:r>
                <a:r>
                  <a:rPr lang="en-US" dirty="0"/>
                  <a:t> </a:t>
                </a:r>
                <a:r>
                  <a:rPr lang="en-US" spc="45" dirty="0"/>
                  <a:t> </a:t>
                </a:r>
                <a:r>
                  <a:rPr lang="en-US" i="1" spc="25" dirty="0"/>
                  <a:t>f</a:t>
                </a:r>
                <a:r>
                  <a:rPr lang="en-US" baseline="-25000" dirty="0"/>
                  <a:t>1</a:t>
                </a:r>
                <a:r>
                  <a:rPr lang="en-US" baseline="-11111" dirty="0"/>
                  <a:t> </a:t>
                </a:r>
                <a:r>
                  <a:rPr lang="en-US" spc="7" baseline="-11111" dirty="0"/>
                  <a:t> </a:t>
                </a:r>
                <a:r>
                  <a:rPr lang="en-US" spc="-10" dirty="0"/>
                  <a:t>an</a:t>
                </a:r>
                <a:r>
                  <a:rPr lang="en-US" spc="-5" dirty="0"/>
                  <a:t>d</a:t>
                </a:r>
                <a:r>
                  <a:rPr lang="en-US" dirty="0"/>
                  <a:t> </a:t>
                </a:r>
                <a:r>
                  <a:rPr lang="en-US" spc="45" dirty="0"/>
                  <a:t> </a:t>
                </a:r>
                <a:r>
                  <a:rPr lang="en-US" i="1" spc="25" dirty="0"/>
                  <a:t>f</a:t>
                </a:r>
                <a:r>
                  <a:rPr lang="en-US" baseline="-25000" dirty="0"/>
                  <a:t>2</a:t>
                </a:r>
                <a:r>
                  <a:rPr lang="en-US" baseline="-11111" dirty="0"/>
                  <a:t> </a:t>
                </a:r>
                <a:r>
                  <a:rPr lang="en-US" spc="7" baseline="-11111" dirty="0"/>
                  <a:t> </a:t>
                </a:r>
                <a:r>
                  <a:rPr lang="en-US" spc="-10" dirty="0"/>
                  <a:t>wher</a:t>
                </a:r>
                <a:r>
                  <a:rPr lang="en-US" spc="-5" dirty="0"/>
                  <a:t>e</a:t>
                </a:r>
                <a:r>
                  <a:rPr lang="en-US" dirty="0"/>
                  <a:t> </a:t>
                </a:r>
                <a:r>
                  <a:rPr lang="en-US" spc="45" dirty="0"/>
                  <a:t> </a:t>
                </a:r>
                <a:r>
                  <a:rPr lang="en-US" i="1" spc="25" dirty="0"/>
                  <a:t>f</a:t>
                </a:r>
                <a:r>
                  <a:rPr lang="en-US" spc="75" baseline="-25000" dirty="0"/>
                  <a:t>1</a:t>
                </a:r>
                <a:r>
                  <a:rPr lang="en-US" spc="20" dirty="0"/>
                  <a:t>(</a:t>
                </a:r>
                <a:r>
                  <a:rPr lang="en-US" i="1" spc="-5" dirty="0"/>
                  <a:t>x</a:t>
                </a:r>
                <a:r>
                  <a:rPr lang="en-US" i="1" spc="-165" dirty="0"/>
                  <a:t> </a:t>
                </a:r>
                <a:r>
                  <a:rPr lang="en-US" spc="-5" dirty="0"/>
                  <a:t>)</a:t>
                </a:r>
                <a:r>
                  <a:rPr lang="en-US" spc="25" dirty="0"/>
                  <a:t> </a:t>
                </a:r>
                <a:r>
                  <a:rPr lang="en-US" spc="-50" dirty="0"/>
                  <a:t>≥</a:t>
                </a:r>
                <a:r>
                  <a:rPr lang="en-US" dirty="0"/>
                  <a:t> </a:t>
                </a:r>
                <a:r>
                  <a:rPr lang="en-US" spc="-140" dirty="0"/>
                  <a:t> </a:t>
                </a:r>
                <a:r>
                  <a:rPr lang="en-US" i="1" spc="25" dirty="0"/>
                  <a:t>f</a:t>
                </a:r>
                <a:r>
                  <a:rPr lang="en-US" spc="75" baseline="-25000" dirty="0"/>
                  <a:t>2</a:t>
                </a:r>
                <a:r>
                  <a:rPr lang="en-US" spc="20" dirty="0"/>
                  <a:t>(</a:t>
                </a:r>
                <a:r>
                  <a:rPr lang="en-US" i="1" spc="-5" dirty="0"/>
                  <a:t>x</a:t>
                </a:r>
                <a:r>
                  <a:rPr lang="en-US" i="1" spc="-165" dirty="0"/>
                  <a:t> </a:t>
                </a:r>
                <a:r>
                  <a:rPr lang="en-US" spc="-5" dirty="0"/>
                  <a:t>)</a:t>
                </a:r>
                <a:r>
                  <a:rPr lang="en-US" spc="25" dirty="0"/>
                  <a:t> </a:t>
                </a:r>
                <a:r>
                  <a:rPr lang="en-US" spc="-50" dirty="0"/>
                  <a:t>≥</a:t>
                </a:r>
                <a:r>
                  <a:rPr lang="en-US" spc="-40" dirty="0"/>
                  <a:t> </a:t>
                </a:r>
                <a:r>
                  <a:rPr lang="en-US" spc="-5" dirty="0"/>
                  <a:t>0</a:t>
                </a:r>
                <a:r>
                  <a:rPr lang="en-US" spc="80" dirty="0"/>
                  <a:t> </a:t>
                </a:r>
                <a:r>
                  <a:rPr lang="en-US" spc="-5" dirty="0"/>
                  <a:t>is</a:t>
                </a:r>
                <a:r>
                  <a:rPr lang="en-US" spc="75" dirty="0"/>
                  <a:t> </a:t>
                </a:r>
                <a:r>
                  <a:rPr lang="en-US" spc="-5" dirty="0"/>
                  <a:t>the</a:t>
                </a:r>
                <a:endParaRPr lang="en-US" dirty="0"/>
              </a:p>
              <a:p>
                <a:pPr marL="0" marR="5080" indent="0">
                  <a:lnSpc>
                    <a:spcPct val="100000"/>
                  </a:lnSpc>
                  <a:spcBef>
                    <a:spcPts val="35"/>
                  </a:spcBef>
                  <a:buNone/>
                </a:pPr>
                <a:r>
                  <a:rPr lang="en-US" spc="-10" dirty="0"/>
                  <a:t>differenc</a:t>
                </a:r>
                <a:r>
                  <a:rPr lang="en-US" spc="-5" dirty="0"/>
                  <a:t>e</a:t>
                </a:r>
                <a:r>
                  <a:rPr lang="en-US" spc="5" dirty="0"/>
                  <a:t> </a:t>
                </a:r>
                <a:r>
                  <a:rPr lang="en-US" spc="-10" dirty="0"/>
                  <a:t>o</a:t>
                </a:r>
                <a:r>
                  <a:rPr lang="en-US" spc="-5" dirty="0"/>
                  <a:t>f</a:t>
                </a:r>
                <a:r>
                  <a:rPr lang="en-US" spc="5" dirty="0"/>
                  <a:t> </a:t>
                </a:r>
                <a:r>
                  <a:rPr lang="en-US" spc="-10" dirty="0"/>
                  <a:t>th</a:t>
                </a:r>
                <a:r>
                  <a:rPr lang="en-US" spc="-5" dirty="0"/>
                  <a:t>e</a:t>
                </a:r>
                <a:r>
                  <a:rPr lang="en-US" spc="5" dirty="0"/>
                  <a:t> </a:t>
                </a:r>
                <a:r>
                  <a:rPr lang="en-US" spc="-15" dirty="0"/>
                  <a:t>moment</a:t>
                </a:r>
                <a:r>
                  <a:rPr lang="en-US" spc="-5" dirty="0"/>
                  <a:t>s</a:t>
                </a:r>
                <a:r>
                  <a:rPr lang="en-US" spc="5" dirty="0"/>
                  <a:t> </a:t>
                </a:r>
                <a:r>
                  <a:rPr lang="en-US" spc="-10" dirty="0"/>
                  <a:t>correspondin</a:t>
                </a:r>
                <a:r>
                  <a:rPr lang="en-US" spc="-5" dirty="0"/>
                  <a:t>g</a:t>
                </a:r>
                <a:r>
                  <a:rPr lang="en-US" spc="5" dirty="0"/>
                  <a:t> </a:t>
                </a:r>
                <a:r>
                  <a:rPr lang="en-US" spc="-10" dirty="0"/>
                  <a:t>t</a:t>
                </a:r>
                <a:r>
                  <a:rPr lang="en-US" spc="-5" dirty="0"/>
                  <a:t>o</a:t>
                </a:r>
                <a:r>
                  <a:rPr lang="en-US" dirty="0"/>
                  <a:t> </a:t>
                </a:r>
                <a:r>
                  <a:rPr lang="en-US" spc="-30" dirty="0"/>
                  <a:t> </a:t>
                </a:r>
                <a:r>
                  <a:rPr lang="en-US" i="1" spc="25" dirty="0"/>
                  <a:t>f</a:t>
                </a:r>
                <a:r>
                  <a:rPr lang="en-US" spc="75" baseline="-25000" dirty="0"/>
                  <a:t>1</a:t>
                </a:r>
                <a:r>
                  <a:rPr lang="en-US" spc="20" dirty="0"/>
                  <a:t>(</a:t>
                </a:r>
                <a:r>
                  <a:rPr lang="en-US" i="1" spc="-5" dirty="0"/>
                  <a:t>x</a:t>
                </a:r>
                <a:r>
                  <a:rPr lang="en-US" i="1" spc="-165" dirty="0"/>
                  <a:t> </a:t>
                </a:r>
                <a:r>
                  <a:rPr lang="en-US" spc="-5" dirty="0"/>
                  <a:t>)</a:t>
                </a:r>
                <a:r>
                  <a:rPr lang="en-US" spc="5" dirty="0"/>
                  <a:t> </a:t>
                </a:r>
                <a:r>
                  <a:rPr lang="en-US" spc="-10" dirty="0"/>
                  <a:t>an</a:t>
                </a:r>
                <a:r>
                  <a:rPr lang="en-US" spc="-5" dirty="0"/>
                  <a:t>d</a:t>
                </a:r>
                <a:r>
                  <a:rPr lang="en-US" dirty="0"/>
                  <a:t> </a:t>
                </a:r>
                <a:r>
                  <a:rPr lang="en-US" spc="-30" dirty="0"/>
                  <a:t> </a:t>
                </a:r>
                <a:r>
                  <a:rPr lang="en-US" i="1" spc="25" dirty="0"/>
                  <a:t>f</a:t>
                </a:r>
                <a:r>
                  <a:rPr lang="en-US" spc="67" baseline="-25000" dirty="0"/>
                  <a:t>2</a:t>
                </a:r>
                <a:r>
                  <a:rPr lang="en-US" spc="20" dirty="0"/>
                  <a:t>(</a:t>
                </a:r>
                <a:r>
                  <a:rPr lang="en-US" i="1" spc="-5" dirty="0"/>
                  <a:t>x</a:t>
                </a:r>
                <a:r>
                  <a:rPr lang="en-US" i="1" spc="-165" dirty="0"/>
                  <a:t> </a:t>
                </a:r>
                <a:r>
                  <a:rPr lang="en-US" spc="-5" dirty="0"/>
                  <a:t>),</a:t>
                </a:r>
                <a:r>
                  <a:rPr lang="en-US" spc="5" dirty="0"/>
                  <a:t> </a:t>
                </a:r>
                <a:r>
                  <a:rPr lang="en-US" spc="-10" dirty="0"/>
                  <a:t>b</a:t>
                </a:r>
                <a:r>
                  <a:rPr lang="en-US" spc="-5" dirty="0"/>
                  <a:t>y</a:t>
                </a:r>
                <a:r>
                  <a:rPr lang="en-US" spc="5" dirty="0"/>
                  <a:t> </a:t>
                </a:r>
                <a:r>
                  <a:rPr lang="en-US" spc="-5" dirty="0"/>
                  <a:t>the</a:t>
                </a:r>
                <a:r>
                  <a:rPr lang="en-US" spc="5" dirty="0"/>
                  <a:t> </a:t>
                </a:r>
                <a:r>
                  <a:rPr lang="en-US" spc="-5" dirty="0"/>
                  <a:t>principle</a:t>
                </a:r>
                <a:r>
                  <a:rPr lang="en-US" spc="5" dirty="0"/>
                  <a:t> </a:t>
                </a:r>
                <a:r>
                  <a:rPr lang="en-US" spc="-10" dirty="0"/>
                  <a:t>o</a:t>
                </a:r>
                <a:r>
                  <a:rPr lang="en-US" spc="-5" dirty="0"/>
                  <a:t>f</a:t>
                </a:r>
                <a:r>
                  <a:rPr lang="en-US" spc="5" dirty="0"/>
                  <a:t> </a:t>
                </a:r>
                <a:r>
                  <a:rPr lang="en-US" spc="-5" dirty="0"/>
                  <a:t>additivity</a:t>
                </a:r>
                <a:r>
                  <a:rPr lang="en-US" spc="70" dirty="0"/>
                  <a:t> </a:t>
                </a:r>
                <a:r>
                  <a:rPr lang="en-US" spc="-5" dirty="0"/>
                  <a:t>of</a:t>
                </a:r>
                <a:r>
                  <a:rPr lang="en-US" spc="75" dirty="0"/>
                  <a:t> </a:t>
                </a:r>
                <a:r>
                  <a:rPr lang="en-US" spc="-5" dirty="0"/>
                  <a:t>moments,</a:t>
                </a:r>
                <a:r>
                  <a:rPr lang="en-US" spc="75" dirty="0"/>
                  <a:t> </a:t>
                </a:r>
                <a:r>
                  <a:rPr lang="en-US" spc="-5" dirty="0"/>
                  <a:t>so</a:t>
                </a:r>
                <a:r>
                  <a:rPr lang="en-US" spc="70" dirty="0"/>
                  <a:t> </a:t>
                </a:r>
                <a:r>
                  <a:rPr lang="en-US" spc="-10" dirty="0"/>
                  <a:t>we</a:t>
                </a:r>
                <a:r>
                  <a:rPr lang="en-US" spc="70" dirty="0"/>
                  <a:t> </a:t>
                </a:r>
                <a:r>
                  <a:rPr lang="en-US" spc="-5" dirty="0"/>
                  <a:t>obtain</a:t>
                </a:r>
                <a:r>
                  <a:rPr lang="en-US" spc="75" dirty="0"/>
                  <a:t> </a:t>
                </a:r>
                <a:r>
                  <a:rPr lang="en-US" spc="-5" dirty="0"/>
                  <a:t>the</a:t>
                </a:r>
                <a:r>
                  <a:rPr lang="en-US" spc="70" dirty="0"/>
                  <a:t> </a:t>
                </a:r>
                <a:r>
                  <a:rPr lang="en-US" spc="-5" dirty="0"/>
                  <a:t>following</a:t>
                </a:r>
                <a:r>
                  <a:rPr lang="en-US" spc="70" dirty="0"/>
                  <a:t> </a:t>
                </a:r>
                <a:r>
                  <a:rPr lang="en-US" spc="-5" dirty="0"/>
                  <a:t>formulas</a:t>
                </a:r>
                <a:r>
                  <a:rPr lang="en-US" spc="75" dirty="0"/>
                  <a:t> </a:t>
                </a:r>
                <a:r>
                  <a:rPr lang="en-US" spc="-5" dirty="0"/>
                  <a:t>for</a:t>
                </a:r>
                <a:r>
                  <a:rPr lang="en-US" dirty="0"/>
                  <a:t> </a:t>
                </a:r>
                <a:r>
                  <a:rPr lang="en-US" spc="-110" dirty="0"/>
                  <a:t> </a:t>
                </a:r>
                <a:r>
                  <a:rPr lang="en-US" i="1" spc="15" dirty="0"/>
                  <a:t>M</a:t>
                </a:r>
                <a:r>
                  <a:rPr lang="en-US" i="1" baseline="-25000" dirty="0"/>
                  <a:t>x</a:t>
                </a:r>
                <a:r>
                  <a:rPr lang="en-US" i="1" baseline="-11111" dirty="0"/>
                  <a:t> </a:t>
                </a:r>
                <a:r>
                  <a:rPr lang="en-US" i="1" spc="97" baseline="-11111" dirty="0"/>
                  <a:t> </a:t>
                </a:r>
                <a:r>
                  <a:rPr lang="en-US" spc="-10" dirty="0"/>
                  <a:t>fo</a:t>
                </a:r>
                <a:r>
                  <a:rPr lang="en-US" spc="-5" dirty="0"/>
                  <a:t>r</a:t>
                </a:r>
                <a:r>
                  <a:rPr lang="en-US" spc="70" dirty="0"/>
                  <a:t> </a:t>
                </a:r>
                <a:r>
                  <a:rPr lang="en-US" spc="-5" dirty="0"/>
                  <a:t>a</a:t>
                </a:r>
                <a:r>
                  <a:rPr lang="en-US" spc="70" dirty="0"/>
                  <a:t> </a:t>
                </a:r>
                <a:r>
                  <a:rPr lang="en-US" spc="-10" dirty="0"/>
                  <a:t>lamin</a:t>
                </a:r>
                <a:r>
                  <a:rPr lang="en-US" spc="-5" dirty="0"/>
                  <a:t>a</a:t>
                </a:r>
                <a:r>
                  <a:rPr lang="en-US" spc="75" dirty="0"/>
                  <a:t> </a:t>
                </a:r>
                <a:r>
                  <a:rPr lang="en-US" spc="-10" dirty="0"/>
                  <a:t>occupyin</a:t>
                </a:r>
                <a:r>
                  <a:rPr lang="en-US" spc="-5" dirty="0"/>
                  <a:t>g</a:t>
                </a:r>
                <a:r>
                  <a:rPr lang="en-US" spc="75" dirty="0"/>
                  <a:t> </a:t>
                </a:r>
                <a:r>
                  <a:rPr lang="en-US" spc="-5" dirty="0"/>
                  <a:t>a vertically simple region:</a:t>
                </a:r>
                <a:endParaRPr lang="en-US" dirty="0"/>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a:rPr>
                          </m:ctrlPr>
                        </m:sSubPr>
                        <m:e>
                          <m:r>
                            <a:rPr lang="en-US" i="1">
                              <a:latin typeface="Cambria Math" panose="02040503050406030204" pitchFamily="18" charset="0"/>
                              <a:cs typeface="Times New Roman"/>
                            </a:rPr>
                            <m:t>𝑀</m:t>
                          </m:r>
                        </m:e>
                        <m:sub>
                          <m:r>
                            <a:rPr lang="en-US" i="1">
                              <a:latin typeface="Cambria Math" panose="02040503050406030204" pitchFamily="18" charset="0"/>
                              <a:cs typeface="Times New Roman"/>
                            </a:rPr>
                            <m:t>𝑥</m:t>
                          </m:r>
                        </m:sub>
                      </m:sSub>
                      <m:r>
                        <a:rPr lang="en-US" i="1">
                          <a:latin typeface="Cambria Math" panose="02040503050406030204" pitchFamily="18" charset="0"/>
                          <a:cs typeface="Times New Roman"/>
                        </a:rPr>
                        <m:t>=</m:t>
                      </m:r>
                      <m:f>
                        <m:fPr>
                          <m:ctrlPr>
                            <a:rPr lang="en-US" i="1">
                              <a:latin typeface="Cambria Math" panose="02040503050406030204" pitchFamily="18" charset="0"/>
                              <a:ea typeface="Cambria Math" panose="02040503050406030204" pitchFamily="18" charset="0"/>
                              <a:cs typeface="Times New Roman"/>
                            </a:rPr>
                          </m:ctrlPr>
                        </m:fPr>
                        <m:num>
                          <m:r>
                            <a:rPr lang="en-US" i="1">
                              <a:latin typeface="Cambria Math" panose="02040503050406030204" pitchFamily="18" charset="0"/>
                              <a:ea typeface="Cambria Math" panose="02040503050406030204" pitchFamily="18" charset="0"/>
                              <a:cs typeface="Times New Roman"/>
                            </a:rPr>
                            <m:t>𝛿</m:t>
                          </m:r>
                        </m:num>
                        <m:den>
                          <m:r>
                            <a:rPr lang="en-US" i="1">
                              <a:latin typeface="Cambria Math" panose="02040503050406030204" pitchFamily="18" charset="0"/>
                              <a:ea typeface="Cambria Math" panose="02040503050406030204" pitchFamily="18" charset="0"/>
                              <a:cs typeface="Times New Roman"/>
                            </a:rPr>
                            <m:t>2</m:t>
                          </m:r>
                        </m:den>
                      </m:f>
                      <m:nary>
                        <m:naryPr>
                          <m:ctrlPr>
                            <a:rPr lang="en-US" i="1">
                              <a:latin typeface="Cambria Math" panose="02040503050406030204" pitchFamily="18" charset="0"/>
                              <a:ea typeface="Cambria Math" panose="02040503050406030204" pitchFamily="18" charset="0"/>
                              <a:cs typeface="Times New Roman"/>
                            </a:rPr>
                          </m:ctrlPr>
                        </m:naryPr>
                        <m:sub>
                          <m:r>
                            <m:rPr>
                              <m:brk m:alnAt="23"/>
                            </m:rPr>
                            <a:rPr lang="en-US" i="1">
                              <a:latin typeface="Cambria Math" panose="02040503050406030204" pitchFamily="18" charset="0"/>
                              <a:ea typeface="Cambria Math" panose="02040503050406030204" pitchFamily="18" charset="0"/>
                              <a:cs typeface="Times New Roman"/>
                            </a:rPr>
                            <m:t>𝑎</m:t>
                          </m:r>
                        </m:sub>
                        <m:sup>
                          <m:r>
                            <a:rPr lang="en-US" i="1">
                              <a:latin typeface="Cambria Math" panose="02040503050406030204" pitchFamily="18" charset="0"/>
                              <a:ea typeface="Cambria Math" panose="02040503050406030204" pitchFamily="18" charset="0"/>
                              <a:cs typeface="Times New Roman"/>
                            </a:rPr>
                            <m:t>𝑏</m:t>
                          </m:r>
                        </m:sup>
                        <m:e>
                          <m:sSup>
                            <m:sSupPr>
                              <m:ctrlPr>
                                <a:rPr lang="en-US" i="1">
                                  <a:latin typeface="Cambria Math" panose="02040503050406030204" pitchFamily="18" charset="0"/>
                                  <a:ea typeface="Cambria Math" panose="02040503050406030204" pitchFamily="18" charset="0"/>
                                  <a:cs typeface="Times New Roman"/>
                                </a:rPr>
                              </m:ctrlPr>
                            </m:sSupPr>
                            <m:e>
                              <m:r>
                                <a:rPr lang="en-US" i="1">
                                  <a:latin typeface="Cambria Math" panose="02040503050406030204" pitchFamily="18" charset="0"/>
                                  <a:ea typeface="Cambria Math" panose="02040503050406030204" pitchFamily="18" charset="0"/>
                                  <a:cs typeface="Times New Roman"/>
                                </a:rPr>
                                <m:t>𝑓</m:t>
                              </m:r>
                              <m:r>
                                <a:rPr lang="en-US" i="1">
                                  <a:latin typeface="Cambria Math" panose="02040503050406030204" pitchFamily="18" charset="0"/>
                                  <a:ea typeface="Cambria Math" panose="02040503050406030204" pitchFamily="18" charset="0"/>
                                  <a:cs typeface="Times New Roman"/>
                                </a:rPr>
                                <m:t>(</m:t>
                              </m:r>
                              <m:r>
                                <a:rPr lang="en-US" i="1">
                                  <a:latin typeface="Cambria Math" panose="02040503050406030204" pitchFamily="18" charset="0"/>
                                  <a:ea typeface="Cambria Math" panose="02040503050406030204" pitchFamily="18" charset="0"/>
                                  <a:cs typeface="Times New Roman"/>
                                </a:rPr>
                                <m:t>𝑥</m:t>
                              </m:r>
                              <m:r>
                                <a:rPr lang="en-US" i="1">
                                  <a:latin typeface="Cambria Math" panose="02040503050406030204" pitchFamily="18" charset="0"/>
                                  <a:ea typeface="Cambria Math" panose="02040503050406030204" pitchFamily="18" charset="0"/>
                                  <a:cs typeface="Times New Roman"/>
                                </a:rPr>
                                <m:t>)</m:t>
                              </m:r>
                            </m:e>
                            <m:sup>
                              <m:r>
                                <a:rPr lang="en-US" i="1">
                                  <a:latin typeface="Cambria Math" panose="02040503050406030204" pitchFamily="18" charset="0"/>
                                  <a:ea typeface="Cambria Math" panose="02040503050406030204" pitchFamily="18" charset="0"/>
                                  <a:cs typeface="Times New Roman"/>
                                </a:rPr>
                                <m:t>2</m:t>
                              </m:r>
                            </m:sup>
                          </m:sSup>
                          <m:r>
                            <a:rPr lang="en-US" i="1">
                              <a:latin typeface="Cambria Math" panose="02040503050406030204" pitchFamily="18" charset="0"/>
                              <a:ea typeface="Cambria Math" panose="02040503050406030204" pitchFamily="18" charset="0"/>
                              <a:cs typeface="Times New Roman"/>
                            </a:rPr>
                            <m:t>𝑑𝑥</m:t>
                          </m:r>
                        </m:e>
                      </m:nary>
                      <m:r>
                        <a:rPr lang="en-US" i="1">
                          <a:latin typeface="Cambria Math" panose="02040503050406030204" pitchFamily="18" charset="0"/>
                          <a:cs typeface="Times New Roman"/>
                        </a:rPr>
                        <m:t>=</m:t>
                      </m:r>
                      <m:f>
                        <m:fPr>
                          <m:ctrlPr>
                            <a:rPr lang="en-US" i="1">
                              <a:latin typeface="Cambria Math" panose="02040503050406030204" pitchFamily="18" charset="0"/>
                              <a:ea typeface="Cambria Math" panose="02040503050406030204" pitchFamily="18" charset="0"/>
                              <a:cs typeface="Times New Roman"/>
                            </a:rPr>
                          </m:ctrlPr>
                        </m:fPr>
                        <m:num>
                          <m:r>
                            <a:rPr lang="en-US" i="1">
                              <a:latin typeface="Cambria Math" panose="02040503050406030204" pitchFamily="18" charset="0"/>
                              <a:ea typeface="Cambria Math" panose="02040503050406030204" pitchFamily="18" charset="0"/>
                              <a:cs typeface="Times New Roman"/>
                            </a:rPr>
                            <m:t>𝛿</m:t>
                          </m:r>
                        </m:num>
                        <m:den>
                          <m:r>
                            <a:rPr lang="en-US" i="1">
                              <a:latin typeface="Cambria Math" panose="02040503050406030204" pitchFamily="18" charset="0"/>
                              <a:ea typeface="Cambria Math" panose="02040503050406030204" pitchFamily="18" charset="0"/>
                              <a:cs typeface="Times New Roman"/>
                            </a:rPr>
                            <m:t>2</m:t>
                          </m:r>
                        </m:den>
                      </m:f>
                      <m:nary>
                        <m:naryPr>
                          <m:ctrlPr>
                            <a:rPr lang="en-US" i="1">
                              <a:latin typeface="Cambria Math" panose="02040503050406030204" pitchFamily="18" charset="0"/>
                              <a:ea typeface="Cambria Math" panose="02040503050406030204" pitchFamily="18" charset="0"/>
                              <a:cs typeface="Times New Roman"/>
                            </a:rPr>
                          </m:ctrlPr>
                        </m:naryPr>
                        <m:sub>
                          <m:r>
                            <m:rPr>
                              <m:brk m:alnAt="23"/>
                            </m:rPr>
                            <a:rPr lang="en-US" i="1">
                              <a:latin typeface="Cambria Math" panose="02040503050406030204" pitchFamily="18" charset="0"/>
                              <a:ea typeface="Cambria Math" panose="02040503050406030204" pitchFamily="18" charset="0"/>
                              <a:cs typeface="Times New Roman"/>
                            </a:rPr>
                            <m:t>𝑎</m:t>
                          </m:r>
                        </m:sub>
                        <m:sup>
                          <m:r>
                            <a:rPr lang="en-US" i="1">
                              <a:latin typeface="Cambria Math" panose="02040503050406030204" pitchFamily="18" charset="0"/>
                              <a:ea typeface="Cambria Math" panose="02040503050406030204" pitchFamily="18" charset="0"/>
                              <a:cs typeface="Times New Roman"/>
                            </a:rPr>
                            <m:t>𝑏</m:t>
                          </m:r>
                        </m:sup>
                        <m:e>
                          <m:sSup>
                            <m:sSupPr>
                              <m:ctrlPr>
                                <a:rPr lang="en-US" i="1">
                                  <a:latin typeface="Cambria Math" panose="02040503050406030204" pitchFamily="18" charset="0"/>
                                  <a:ea typeface="Cambria Math" panose="02040503050406030204" pitchFamily="18" charset="0"/>
                                  <a:cs typeface="Times New Roman"/>
                                </a:rPr>
                              </m:ctrlPr>
                            </m:sSupPr>
                            <m:e>
                              <m:r>
                                <a:rPr lang="en-US" i="1">
                                  <a:latin typeface="Cambria Math" panose="02040503050406030204" pitchFamily="18" charset="0"/>
                                  <a:ea typeface="Cambria Math" panose="02040503050406030204" pitchFamily="18" charset="0"/>
                                  <a:cs typeface="Times New Roman"/>
                                </a:rPr>
                                <m:t>(</m:t>
                              </m:r>
                              <m:sSub>
                                <m:sSubPr>
                                  <m:ctrlPr>
                                    <a:rPr lang="en-US" i="1">
                                      <a:latin typeface="Cambria Math" panose="02040503050406030204" pitchFamily="18" charset="0"/>
                                      <a:ea typeface="Cambria Math" panose="02040503050406030204" pitchFamily="18" charset="0"/>
                                      <a:cs typeface="Times New Roman"/>
                                    </a:rPr>
                                  </m:ctrlPr>
                                </m:sSubPr>
                                <m:e>
                                  <m:r>
                                    <a:rPr lang="en-US" i="1">
                                      <a:latin typeface="Cambria Math" panose="02040503050406030204" pitchFamily="18" charset="0"/>
                                      <a:ea typeface="Cambria Math" panose="02040503050406030204" pitchFamily="18" charset="0"/>
                                      <a:cs typeface="Times New Roman"/>
                                    </a:rPr>
                                    <m:t>𝑓</m:t>
                                  </m:r>
                                </m:e>
                                <m:sub>
                                  <m:r>
                                    <a:rPr lang="en-US" i="1">
                                      <a:latin typeface="Cambria Math" panose="02040503050406030204" pitchFamily="18" charset="0"/>
                                      <a:ea typeface="Cambria Math" panose="02040503050406030204" pitchFamily="18" charset="0"/>
                                      <a:cs typeface="Times New Roman"/>
                                    </a:rPr>
                                    <m:t>1</m:t>
                                  </m:r>
                                </m:sub>
                              </m:sSub>
                              <m:r>
                                <a:rPr lang="en-US" i="1">
                                  <a:latin typeface="Cambria Math" panose="02040503050406030204" pitchFamily="18" charset="0"/>
                                  <a:ea typeface="Cambria Math" panose="02040503050406030204" pitchFamily="18" charset="0"/>
                                  <a:cs typeface="Times New Roman"/>
                                </a:rPr>
                                <m:t>(</m:t>
                              </m:r>
                              <m:r>
                                <a:rPr lang="en-US" i="1">
                                  <a:latin typeface="Cambria Math" panose="02040503050406030204" pitchFamily="18" charset="0"/>
                                  <a:ea typeface="Cambria Math" panose="02040503050406030204" pitchFamily="18" charset="0"/>
                                  <a:cs typeface="Times New Roman"/>
                                </a:rPr>
                                <m:t>𝑥</m:t>
                              </m:r>
                              <m:r>
                                <a:rPr lang="en-US" i="1">
                                  <a:latin typeface="Cambria Math" panose="02040503050406030204" pitchFamily="18" charset="0"/>
                                  <a:ea typeface="Cambria Math" panose="02040503050406030204" pitchFamily="18" charset="0"/>
                                  <a:cs typeface="Times New Roman"/>
                                </a:rPr>
                                <m:t>)</m:t>
                              </m:r>
                            </m:e>
                            <m:sup>
                              <m:r>
                                <a:rPr lang="en-US" i="1">
                                  <a:latin typeface="Cambria Math" panose="02040503050406030204" pitchFamily="18" charset="0"/>
                                  <a:ea typeface="Cambria Math" panose="02040503050406030204" pitchFamily="18" charset="0"/>
                                  <a:cs typeface="Times New Roman"/>
                                </a:rPr>
                                <m:t>2</m:t>
                              </m:r>
                            </m:sup>
                          </m:sSup>
                          <m:r>
                            <a:rPr lang="en-US" i="1">
                              <a:latin typeface="Cambria Math" panose="02040503050406030204" pitchFamily="18" charset="0"/>
                              <a:ea typeface="Cambria Math" panose="02040503050406030204" pitchFamily="18" charset="0"/>
                              <a:cs typeface="Times New Roman"/>
                            </a:rPr>
                            <m:t>−</m:t>
                          </m:r>
                          <m:sSup>
                            <m:sSupPr>
                              <m:ctrlPr>
                                <a:rPr lang="en-US" i="1">
                                  <a:latin typeface="Cambria Math" panose="02040503050406030204" pitchFamily="18" charset="0"/>
                                  <a:ea typeface="Cambria Math" panose="02040503050406030204" pitchFamily="18" charset="0"/>
                                  <a:cs typeface="Times New Roman"/>
                                </a:rPr>
                              </m:ctrlPr>
                            </m:sSupPr>
                            <m:e>
                              <m:sSub>
                                <m:sSubPr>
                                  <m:ctrlPr>
                                    <a:rPr lang="en-US" i="1">
                                      <a:latin typeface="Cambria Math" panose="02040503050406030204" pitchFamily="18" charset="0"/>
                                      <a:ea typeface="Cambria Math" panose="02040503050406030204" pitchFamily="18" charset="0"/>
                                      <a:cs typeface="Times New Roman"/>
                                    </a:rPr>
                                  </m:ctrlPr>
                                </m:sSubPr>
                                <m:e>
                                  <m:r>
                                    <a:rPr lang="en-US" i="1">
                                      <a:latin typeface="Cambria Math" panose="02040503050406030204" pitchFamily="18" charset="0"/>
                                      <a:ea typeface="Cambria Math" panose="02040503050406030204" pitchFamily="18" charset="0"/>
                                      <a:cs typeface="Times New Roman"/>
                                    </a:rPr>
                                    <m:t>𝑓</m:t>
                                  </m:r>
                                </m:e>
                                <m:sub>
                                  <m:r>
                                    <a:rPr lang="en-US" i="1">
                                      <a:latin typeface="Cambria Math" panose="02040503050406030204" pitchFamily="18" charset="0"/>
                                      <a:ea typeface="Cambria Math" panose="02040503050406030204" pitchFamily="18" charset="0"/>
                                      <a:cs typeface="Times New Roman"/>
                                    </a:rPr>
                                    <m:t>2</m:t>
                                  </m:r>
                                </m:sub>
                              </m:sSub>
                              <m:r>
                                <a:rPr lang="en-US" i="1">
                                  <a:latin typeface="Cambria Math" panose="02040503050406030204" pitchFamily="18" charset="0"/>
                                  <a:ea typeface="Cambria Math" panose="02040503050406030204" pitchFamily="18" charset="0"/>
                                  <a:cs typeface="Times New Roman"/>
                                </a:rPr>
                                <m:t>(</m:t>
                              </m:r>
                              <m:r>
                                <a:rPr lang="en-US" i="1">
                                  <a:latin typeface="Cambria Math" panose="02040503050406030204" pitchFamily="18" charset="0"/>
                                  <a:ea typeface="Cambria Math" panose="02040503050406030204" pitchFamily="18" charset="0"/>
                                  <a:cs typeface="Times New Roman"/>
                                </a:rPr>
                                <m:t>𝑥</m:t>
                              </m:r>
                              <m:r>
                                <a:rPr lang="en-US" i="1">
                                  <a:latin typeface="Cambria Math" panose="02040503050406030204" pitchFamily="18" charset="0"/>
                                  <a:ea typeface="Cambria Math" panose="02040503050406030204" pitchFamily="18" charset="0"/>
                                  <a:cs typeface="Times New Roman"/>
                                </a:rPr>
                                <m:t>)</m:t>
                              </m:r>
                            </m:e>
                            <m:sup>
                              <m:r>
                                <a:rPr lang="en-US" i="1">
                                  <a:latin typeface="Cambria Math" panose="02040503050406030204" pitchFamily="18" charset="0"/>
                                  <a:ea typeface="Cambria Math" panose="02040503050406030204" pitchFamily="18" charset="0"/>
                                  <a:cs typeface="Times New Roman"/>
                                </a:rPr>
                                <m:t>2</m:t>
                              </m:r>
                            </m:sup>
                          </m:sSup>
                          <m:r>
                            <a:rPr lang="en-US" i="1">
                              <a:latin typeface="Cambria Math" panose="02040503050406030204" pitchFamily="18" charset="0"/>
                              <a:ea typeface="Cambria Math" panose="02040503050406030204" pitchFamily="18" charset="0"/>
                              <a:cs typeface="Times New Roman"/>
                            </a:rPr>
                            <m:t>)</m:t>
                          </m:r>
                          <m:r>
                            <a:rPr lang="en-US" i="1">
                              <a:latin typeface="Cambria Math" panose="02040503050406030204" pitchFamily="18" charset="0"/>
                              <a:ea typeface="Cambria Math" panose="02040503050406030204" pitchFamily="18" charset="0"/>
                              <a:cs typeface="Times New Roman"/>
                            </a:rPr>
                            <m:t>𝑑𝑥</m:t>
                          </m:r>
                        </m:e>
                      </m:nary>
                      <m:r>
                        <a:rPr lang="en-US" b="0" i="1" smtClean="0">
                          <a:latin typeface="Cambria Math" panose="02040503050406030204" pitchFamily="18" charset="0"/>
                          <a:ea typeface="Cambria Math" panose="02040503050406030204" pitchFamily="18" charset="0"/>
                          <a:cs typeface="Times New Roman"/>
                        </a:rPr>
                        <m:t>  (3)</m:t>
                      </m:r>
                    </m:oMath>
                  </m:oMathPara>
                </a14:m>
                <a:endParaRPr lang="en-US" dirty="0">
                  <a:solidFill>
                    <a:schemeClr val="tx1"/>
                  </a:solidFill>
                </a:endParaRPr>
              </a:p>
              <a:p>
                <a:pPr marL="0" marR="5080" indent="0" algn="just">
                  <a:lnSpc>
                    <a:spcPct val="100000"/>
                  </a:lnSpc>
                  <a:buNone/>
                </a:pPr>
                <a:r>
                  <a:rPr lang="en-US" spc="-15" dirty="0">
                    <a:latin typeface="Times New Roman"/>
                    <a:cs typeface="Times New Roman"/>
                  </a:rPr>
                  <a:t>Th</a:t>
                </a:r>
                <a:r>
                  <a:rPr lang="en-US" spc="-5" dirty="0">
                    <a:latin typeface="Times New Roman"/>
                    <a:cs typeface="Times New Roman"/>
                  </a:rPr>
                  <a:t>e s</a:t>
                </a:r>
                <a:r>
                  <a:rPr lang="en-US" spc="-15" dirty="0">
                    <a:latin typeface="Times New Roman"/>
                    <a:cs typeface="Times New Roman"/>
                  </a:rPr>
                  <a:t>am</a:t>
                </a:r>
                <a:r>
                  <a:rPr lang="en-US" spc="-5" dirty="0">
                    <a:latin typeface="Times New Roman"/>
                    <a:cs typeface="Times New Roman"/>
                  </a:rPr>
                  <a:t>e i</a:t>
                </a:r>
                <a:r>
                  <a:rPr lang="en-US" spc="-10" dirty="0">
                    <a:latin typeface="Times New Roman"/>
                    <a:cs typeface="Times New Roman"/>
                  </a:rPr>
                  <a:t>de</a:t>
                </a:r>
                <a:r>
                  <a:rPr lang="en-US" spc="-5" dirty="0">
                    <a:latin typeface="Times New Roman"/>
                    <a:cs typeface="Times New Roman"/>
                  </a:rPr>
                  <a:t>a </a:t>
                </a:r>
                <a:r>
                  <a:rPr lang="en-US" spc="-10" dirty="0">
                    <a:latin typeface="Times New Roman"/>
                    <a:cs typeface="Times New Roman"/>
                  </a:rPr>
                  <a:t>hold</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fo</a:t>
                </a:r>
                <a:r>
                  <a:rPr lang="en-US" spc="-5" dirty="0">
                    <a:latin typeface="Times New Roman"/>
                    <a:cs typeface="Times New Roman"/>
                  </a:rPr>
                  <a:t>r </a:t>
                </a:r>
                <a:r>
                  <a:rPr lang="en-US" spc="-10" dirty="0">
                    <a:latin typeface="Times New Roman"/>
                    <a:cs typeface="Times New Roman"/>
                  </a:rPr>
                  <a:t>determinin</a:t>
                </a:r>
                <a:r>
                  <a:rPr lang="en-US" spc="-5" dirty="0">
                    <a:latin typeface="Times New Roman"/>
                    <a:cs typeface="Times New Roman"/>
                  </a:rPr>
                  <a:t>g</a:t>
                </a:r>
                <a:r>
                  <a:rPr lang="en-US" spc="65" dirty="0">
                    <a:latin typeface="Times New Roman"/>
                    <a:cs typeface="Times New Roman"/>
                  </a:rPr>
                  <a:t> </a:t>
                </a:r>
                <a:r>
                  <a:rPr lang="en-US" i="1" spc="40" dirty="0">
                    <a:latin typeface="Times New Roman"/>
                    <a:cs typeface="Times New Roman"/>
                  </a:rPr>
                  <a:t>M</a:t>
                </a:r>
                <a:r>
                  <a:rPr lang="en-US" i="1" baseline="-11111" dirty="0">
                    <a:latin typeface="Times New Roman"/>
                    <a:cs typeface="Times New Roman"/>
                  </a:rPr>
                  <a:t>y </a:t>
                </a:r>
                <a:r>
                  <a:rPr lang="en-US" i="1" spc="-60" baseline="-11111" dirty="0">
                    <a:latin typeface="Times New Roman"/>
                    <a:cs typeface="Times New Roman"/>
                  </a:rPr>
                  <a:t> </a:t>
                </a:r>
                <a:r>
                  <a:rPr lang="en-US" spc="-5" dirty="0">
                    <a:latin typeface="Times New Roman"/>
                    <a:cs typeface="Times New Roman"/>
                  </a:rPr>
                  <a:t>in the horizontally</a:t>
                </a:r>
                <a:r>
                  <a:rPr lang="en-US" dirty="0">
                    <a:latin typeface="Times New Roman"/>
                    <a:cs typeface="Times New Roman"/>
                  </a:rPr>
                  <a:t> </a:t>
                </a:r>
                <a:r>
                  <a:rPr lang="en-US" spc="-5" dirty="0">
                    <a:latin typeface="Times New Roman"/>
                    <a:cs typeface="Times New Roman"/>
                  </a:rPr>
                  <a:t>simple case:</a:t>
                </a:r>
                <a:endParaRPr lang="en-US" dirty="0">
                  <a:latin typeface="Times New Roman"/>
                  <a:cs typeface="Times New Roman"/>
                </a:endParaRPr>
              </a:p>
              <a:p>
                <a:pPr marL="0" marR="5080" indent="0" algn="just">
                  <a:lnSpc>
                    <a:spcPct val="100000"/>
                  </a:lnSpc>
                  <a:buNone/>
                </a:pPr>
                <a:endParaRPr lang="en-US" i="1" dirty="0">
                  <a:latin typeface="Cambria Math" panose="02040503050406030204" pitchFamily="18" charset="0"/>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a:rPr>
                          </m:ctrlPr>
                        </m:sSubPr>
                        <m:e>
                          <m:r>
                            <a:rPr lang="en-US" i="1">
                              <a:latin typeface="Cambria Math" panose="02040503050406030204" pitchFamily="18" charset="0"/>
                              <a:cs typeface="Times New Roman"/>
                            </a:rPr>
                            <m:t>𝑀</m:t>
                          </m:r>
                        </m:e>
                        <m:sub>
                          <m:r>
                            <a:rPr lang="en-US" i="1">
                              <a:latin typeface="Cambria Math" panose="02040503050406030204" pitchFamily="18" charset="0"/>
                              <a:cs typeface="Times New Roman"/>
                            </a:rPr>
                            <m:t>𝑦</m:t>
                          </m:r>
                        </m:sub>
                      </m:sSub>
                      <m:r>
                        <a:rPr lang="en-US" i="1">
                          <a:latin typeface="Cambria Math" panose="02040503050406030204" pitchFamily="18" charset="0"/>
                          <a:cs typeface="Times New Roman"/>
                        </a:rPr>
                        <m:t>=</m:t>
                      </m:r>
                      <m:f>
                        <m:fPr>
                          <m:ctrlPr>
                            <a:rPr lang="en-US" i="1">
                              <a:latin typeface="Cambria Math" panose="02040503050406030204" pitchFamily="18" charset="0"/>
                              <a:ea typeface="Cambria Math" panose="02040503050406030204" pitchFamily="18" charset="0"/>
                              <a:cs typeface="Times New Roman"/>
                            </a:rPr>
                          </m:ctrlPr>
                        </m:fPr>
                        <m:num>
                          <m:r>
                            <a:rPr lang="en-US" i="1">
                              <a:latin typeface="Cambria Math" panose="02040503050406030204" pitchFamily="18" charset="0"/>
                              <a:ea typeface="Cambria Math" panose="02040503050406030204" pitchFamily="18" charset="0"/>
                              <a:cs typeface="Times New Roman"/>
                            </a:rPr>
                            <m:t>𝛿</m:t>
                          </m:r>
                        </m:num>
                        <m:den>
                          <m:r>
                            <a:rPr lang="en-US" i="1">
                              <a:latin typeface="Cambria Math" panose="02040503050406030204" pitchFamily="18" charset="0"/>
                              <a:ea typeface="Cambria Math" panose="02040503050406030204" pitchFamily="18" charset="0"/>
                              <a:cs typeface="Times New Roman"/>
                            </a:rPr>
                            <m:t>2</m:t>
                          </m:r>
                        </m:den>
                      </m:f>
                      <m:nary>
                        <m:naryPr>
                          <m:ctrlPr>
                            <a:rPr lang="en-US" i="1">
                              <a:latin typeface="Cambria Math" panose="02040503050406030204" pitchFamily="18" charset="0"/>
                              <a:ea typeface="Cambria Math" panose="02040503050406030204" pitchFamily="18" charset="0"/>
                              <a:cs typeface="Times New Roman"/>
                            </a:rPr>
                          </m:ctrlPr>
                        </m:naryPr>
                        <m:sub>
                          <m:r>
                            <a:rPr lang="en-US" i="1">
                              <a:latin typeface="Cambria Math" panose="02040503050406030204" pitchFamily="18" charset="0"/>
                              <a:ea typeface="Cambria Math" panose="02040503050406030204" pitchFamily="18" charset="0"/>
                              <a:cs typeface="Times New Roman"/>
                            </a:rPr>
                            <m:t>𝑐</m:t>
                          </m:r>
                        </m:sub>
                        <m:sup>
                          <m:r>
                            <a:rPr lang="en-US" i="1">
                              <a:latin typeface="Cambria Math" panose="02040503050406030204" pitchFamily="18" charset="0"/>
                              <a:ea typeface="Cambria Math" panose="02040503050406030204" pitchFamily="18" charset="0"/>
                              <a:cs typeface="Times New Roman"/>
                            </a:rPr>
                            <m:t>𝑑</m:t>
                          </m:r>
                        </m:sup>
                        <m:e>
                          <m:sSup>
                            <m:sSupPr>
                              <m:ctrlPr>
                                <a:rPr lang="en-US" i="1">
                                  <a:latin typeface="Cambria Math" panose="02040503050406030204" pitchFamily="18" charset="0"/>
                                  <a:ea typeface="Cambria Math" panose="02040503050406030204" pitchFamily="18" charset="0"/>
                                  <a:cs typeface="Times New Roman"/>
                                </a:rPr>
                              </m:ctrlPr>
                            </m:sSupPr>
                            <m:e>
                              <m:r>
                                <a:rPr lang="en-US" i="1">
                                  <a:latin typeface="Cambria Math" panose="02040503050406030204" pitchFamily="18" charset="0"/>
                                  <a:ea typeface="Cambria Math" panose="02040503050406030204" pitchFamily="18" charset="0"/>
                                  <a:cs typeface="Times New Roman"/>
                                </a:rPr>
                                <m:t>𝑔</m:t>
                              </m:r>
                              <m:r>
                                <a:rPr lang="en-US" i="1">
                                  <a:latin typeface="Cambria Math" panose="02040503050406030204" pitchFamily="18" charset="0"/>
                                  <a:ea typeface="Cambria Math" panose="02040503050406030204" pitchFamily="18" charset="0"/>
                                  <a:cs typeface="Times New Roman"/>
                                </a:rPr>
                                <m:t>(</m:t>
                              </m:r>
                              <m:r>
                                <a:rPr lang="en-US" i="1">
                                  <a:latin typeface="Cambria Math" panose="02040503050406030204" pitchFamily="18" charset="0"/>
                                  <a:ea typeface="Cambria Math" panose="02040503050406030204" pitchFamily="18" charset="0"/>
                                  <a:cs typeface="Times New Roman"/>
                                </a:rPr>
                                <m:t>𝑦</m:t>
                              </m:r>
                              <m:r>
                                <a:rPr lang="en-US" i="1">
                                  <a:latin typeface="Cambria Math" panose="02040503050406030204" pitchFamily="18" charset="0"/>
                                  <a:ea typeface="Cambria Math" panose="02040503050406030204" pitchFamily="18" charset="0"/>
                                  <a:cs typeface="Times New Roman"/>
                                </a:rPr>
                                <m:t>)</m:t>
                              </m:r>
                            </m:e>
                            <m:sup>
                              <m:r>
                                <a:rPr lang="en-US" i="1">
                                  <a:latin typeface="Cambria Math" panose="02040503050406030204" pitchFamily="18" charset="0"/>
                                  <a:ea typeface="Cambria Math" panose="02040503050406030204" pitchFamily="18" charset="0"/>
                                  <a:cs typeface="Times New Roman"/>
                                </a:rPr>
                                <m:t>2</m:t>
                              </m:r>
                            </m:sup>
                          </m:sSup>
                          <m:r>
                            <a:rPr lang="en-US" i="1">
                              <a:latin typeface="Cambria Math" panose="02040503050406030204" pitchFamily="18" charset="0"/>
                              <a:ea typeface="Cambria Math" panose="02040503050406030204" pitchFamily="18" charset="0"/>
                              <a:cs typeface="Times New Roman"/>
                            </a:rPr>
                            <m:t>𝑑𝑦</m:t>
                          </m:r>
                        </m:e>
                      </m:nary>
                      <m:r>
                        <a:rPr lang="en-US" i="1">
                          <a:latin typeface="Cambria Math" panose="02040503050406030204" pitchFamily="18" charset="0"/>
                          <a:cs typeface="Times New Roman"/>
                        </a:rPr>
                        <m:t>=</m:t>
                      </m:r>
                      <m:f>
                        <m:fPr>
                          <m:ctrlPr>
                            <a:rPr lang="en-US" i="1">
                              <a:latin typeface="Cambria Math" panose="02040503050406030204" pitchFamily="18" charset="0"/>
                              <a:ea typeface="Cambria Math" panose="02040503050406030204" pitchFamily="18" charset="0"/>
                              <a:cs typeface="Times New Roman"/>
                            </a:rPr>
                          </m:ctrlPr>
                        </m:fPr>
                        <m:num>
                          <m:r>
                            <a:rPr lang="en-US" i="1">
                              <a:latin typeface="Cambria Math" panose="02040503050406030204" pitchFamily="18" charset="0"/>
                              <a:ea typeface="Cambria Math" panose="02040503050406030204" pitchFamily="18" charset="0"/>
                              <a:cs typeface="Times New Roman"/>
                            </a:rPr>
                            <m:t>𝛿</m:t>
                          </m:r>
                        </m:num>
                        <m:den>
                          <m:r>
                            <a:rPr lang="en-US" i="1">
                              <a:latin typeface="Cambria Math" panose="02040503050406030204" pitchFamily="18" charset="0"/>
                              <a:ea typeface="Cambria Math" panose="02040503050406030204" pitchFamily="18" charset="0"/>
                              <a:cs typeface="Times New Roman"/>
                            </a:rPr>
                            <m:t>2</m:t>
                          </m:r>
                        </m:den>
                      </m:f>
                      <m:nary>
                        <m:naryPr>
                          <m:ctrlPr>
                            <a:rPr lang="en-US" i="1">
                              <a:latin typeface="Cambria Math" panose="02040503050406030204" pitchFamily="18" charset="0"/>
                              <a:ea typeface="Cambria Math" panose="02040503050406030204" pitchFamily="18" charset="0"/>
                              <a:cs typeface="Times New Roman"/>
                            </a:rPr>
                          </m:ctrlPr>
                        </m:naryPr>
                        <m:sub>
                          <m:r>
                            <a:rPr lang="en-US" i="1">
                              <a:latin typeface="Cambria Math" panose="02040503050406030204" pitchFamily="18" charset="0"/>
                              <a:ea typeface="Cambria Math" panose="02040503050406030204" pitchFamily="18" charset="0"/>
                              <a:cs typeface="Times New Roman"/>
                            </a:rPr>
                            <m:t>𝑐</m:t>
                          </m:r>
                        </m:sub>
                        <m:sup>
                          <m:r>
                            <a:rPr lang="en-US" i="1">
                              <a:latin typeface="Cambria Math" panose="02040503050406030204" pitchFamily="18" charset="0"/>
                              <a:ea typeface="Cambria Math" panose="02040503050406030204" pitchFamily="18" charset="0"/>
                              <a:cs typeface="Times New Roman"/>
                            </a:rPr>
                            <m:t>𝑑</m:t>
                          </m:r>
                        </m:sup>
                        <m:e>
                          <m:sSup>
                            <m:sSupPr>
                              <m:ctrlPr>
                                <a:rPr lang="en-US" i="1">
                                  <a:latin typeface="Cambria Math" panose="02040503050406030204" pitchFamily="18" charset="0"/>
                                  <a:ea typeface="Cambria Math" panose="02040503050406030204" pitchFamily="18" charset="0"/>
                                  <a:cs typeface="Times New Roman"/>
                                </a:rPr>
                              </m:ctrlPr>
                            </m:sSupPr>
                            <m:e>
                              <m:r>
                                <a:rPr lang="en-US" i="1">
                                  <a:latin typeface="Cambria Math" panose="02040503050406030204" pitchFamily="18" charset="0"/>
                                  <a:ea typeface="Cambria Math" panose="02040503050406030204" pitchFamily="18" charset="0"/>
                                  <a:cs typeface="Times New Roman"/>
                                </a:rPr>
                                <m:t>(</m:t>
                              </m:r>
                              <m:sSub>
                                <m:sSubPr>
                                  <m:ctrlPr>
                                    <a:rPr lang="en-US" i="1">
                                      <a:latin typeface="Cambria Math" panose="02040503050406030204" pitchFamily="18" charset="0"/>
                                      <a:ea typeface="Cambria Math" panose="02040503050406030204" pitchFamily="18" charset="0"/>
                                      <a:cs typeface="Times New Roman"/>
                                    </a:rPr>
                                  </m:ctrlPr>
                                </m:sSubPr>
                                <m:e>
                                  <m:r>
                                    <a:rPr lang="en-US" i="1">
                                      <a:latin typeface="Cambria Math" panose="02040503050406030204" pitchFamily="18" charset="0"/>
                                      <a:ea typeface="Cambria Math" panose="02040503050406030204" pitchFamily="18" charset="0"/>
                                      <a:cs typeface="Times New Roman"/>
                                    </a:rPr>
                                    <m:t>𝑔</m:t>
                                  </m:r>
                                </m:e>
                                <m:sub>
                                  <m:r>
                                    <a:rPr lang="en-US" i="1">
                                      <a:latin typeface="Cambria Math" panose="02040503050406030204" pitchFamily="18" charset="0"/>
                                      <a:ea typeface="Cambria Math" panose="02040503050406030204" pitchFamily="18" charset="0"/>
                                      <a:cs typeface="Times New Roman"/>
                                    </a:rPr>
                                    <m:t>1</m:t>
                                  </m:r>
                                </m:sub>
                              </m:sSub>
                              <m:r>
                                <a:rPr lang="en-US" i="1">
                                  <a:latin typeface="Cambria Math" panose="02040503050406030204" pitchFamily="18" charset="0"/>
                                  <a:ea typeface="Cambria Math" panose="02040503050406030204" pitchFamily="18" charset="0"/>
                                  <a:cs typeface="Times New Roman"/>
                                </a:rPr>
                                <m:t>(</m:t>
                              </m:r>
                              <m:r>
                                <a:rPr lang="en-US" i="1">
                                  <a:latin typeface="Cambria Math" panose="02040503050406030204" pitchFamily="18" charset="0"/>
                                  <a:ea typeface="Cambria Math" panose="02040503050406030204" pitchFamily="18" charset="0"/>
                                  <a:cs typeface="Times New Roman"/>
                                </a:rPr>
                                <m:t>𝑦</m:t>
                              </m:r>
                              <m:r>
                                <a:rPr lang="en-US" i="1">
                                  <a:latin typeface="Cambria Math" panose="02040503050406030204" pitchFamily="18" charset="0"/>
                                  <a:ea typeface="Cambria Math" panose="02040503050406030204" pitchFamily="18" charset="0"/>
                                  <a:cs typeface="Times New Roman"/>
                                </a:rPr>
                                <m:t>)</m:t>
                              </m:r>
                            </m:e>
                            <m:sup>
                              <m:r>
                                <a:rPr lang="en-US" i="1">
                                  <a:latin typeface="Cambria Math" panose="02040503050406030204" pitchFamily="18" charset="0"/>
                                  <a:ea typeface="Cambria Math" panose="02040503050406030204" pitchFamily="18" charset="0"/>
                                  <a:cs typeface="Times New Roman"/>
                                </a:rPr>
                                <m:t>2</m:t>
                              </m:r>
                            </m:sup>
                          </m:sSup>
                          <m:r>
                            <a:rPr lang="en-US" i="1">
                              <a:latin typeface="Cambria Math" panose="02040503050406030204" pitchFamily="18" charset="0"/>
                              <a:ea typeface="Cambria Math" panose="02040503050406030204" pitchFamily="18" charset="0"/>
                              <a:cs typeface="Times New Roman"/>
                            </a:rPr>
                            <m:t>−</m:t>
                          </m:r>
                          <m:sSup>
                            <m:sSupPr>
                              <m:ctrlPr>
                                <a:rPr lang="en-US" i="1">
                                  <a:latin typeface="Cambria Math" panose="02040503050406030204" pitchFamily="18" charset="0"/>
                                  <a:ea typeface="Cambria Math" panose="02040503050406030204" pitchFamily="18" charset="0"/>
                                  <a:cs typeface="Times New Roman"/>
                                </a:rPr>
                              </m:ctrlPr>
                            </m:sSupPr>
                            <m:e>
                              <m:sSub>
                                <m:sSubPr>
                                  <m:ctrlPr>
                                    <a:rPr lang="en-US" i="1">
                                      <a:latin typeface="Cambria Math" panose="02040503050406030204" pitchFamily="18" charset="0"/>
                                      <a:ea typeface="Cambria Math" panose="02040503050406030204" pitchFamily="18" charset="0"/>
                                      <a:cs typeface="Times New Roman"/>
                                    </a:rPr>
                                  </m:ctrlPr>
                                </m:sSubPr>
                                <m:e>
                                  <m:r>
                                    <a:rPr lang="en-US" i="1">
                                      <a:latin typeface="Cambria Math" panose="02040503050406030204" pitchFamily="18" charset="0"/>
                                      <a:ea typeface="Cambria Math" panose="02040503050406030204" pitchFamily="18" charset="0"/>
                                      <a:cs typeface="Times New Roman"/>
                                    </a:rPr>
                                    <m:t>𝑔</m:t>
                                  </m:r>
                                </m:e>
                                <m:sub>
                                  <m:r>
                                    <a:rPr lang="en-US" i="1">
                                      <a:latin typeface="Cambria Math" panose="02040503050406030204" pitchFamily="18" charset="0"/>
                                      <a:ea typeface="Cambria Math" panose="02040503050406030204" pitchFamily="18" charset="0"/>
                                      <a:cs typeface="Times New Roman"/>
                                    </a:rPr>
                                    <m:t>2</m:t>
                                  </m:r>
                                </m:sub>
                              </m:sSub>
                              <m:r>
                                <a:rPr lang="en-US" i="1">
                                  <a:latin typeface="Cambria Math" panose="02040503050406030204" pitchFamily="18" charset="0"/>
                                  <a:ea typeface="Cambria Math" panose="02040503050406030204" pitchFamily="18" charset="0"/>
                                  <a:cs typeface="Times New Roman"/>
                                </a:rPr>
                                <m:t>(</m:t>
                              </m:r>
                              <m:r>
                                <a:rPr lang="en-US" i="1">
                                  <a:latin typeface="Cambria Math" panose="02040503050406030204" pitchFamily="18" charset="0"/>
                                  <a:ea typeface="Cambria Math" panose="02040503050406030204" pitchFamily="18" charset="0"/>
                                  <a:cs typeface="Times New Roman"/>
                                </a:rPr>
                                <m:t>𝑦</m:t>
                              </m:r>
                              <m:r>
                                <a:rPr lang="en-US" i="1">
                                  <a:latin typeface="Cambria Math" panose="02040503050406030204" pitchFamily="18" charset="0"/>
                                  <a:ea typeface="Cambria Math" panose="02040503050406030204" pitchFamily="18" charset="0"/>
                                  <a:cs typeface="Times New Roman"/>
                                </a:rPr>
                                <m:t>)</m:t>
                              </m:r>
                            </m:e>
                            <m:sup>
                              <m:r>
                                <a:rPr lang="en-US" i="1">
                                  <a:latin typeface="Cambria Math" panose="02040503050406030204" pitchFamily="18" charset="0"/>
                                  <a:ea typeface="Cambria Math" panose="02040503050406030204" pitchFamily="18" charset="0"/>
                                  <a:cs typeface="Times New Roman"/>
                                </a:rPr>
                                <m:t>2</m:t>
                              </m:r>
                            </m:sup>
                          </m:sSup>
                          <m:r>
                            <a:rPr lang="en-US" i="1">
                              <a:latin typeface="Cambria Math" panose="02040503050406030204" pitchFamily="18" charset="0"/>
                              <a:ea typeface="Cambria Math" panose="02040503050406030204" pitchFamily="18" charset="0"/>
                              <a:cs typeface="Times New Roman"/>
                            </a:rPr>
                            <m:t>)</m:t>
                          </m:r>
                          <m:r>
                            <a:rPr lang="en-US" i="1">
                              <a:latin typeface="Cambria Math" panose="02040503050406030204" pitchFamily="18" charset="0"/>
                              <a:ea typeface="Cambria Math" panose="02040503050406030204" pitchFamily="18" charset="0"/>
                              <a:cs typeface="Times New Roman"/>
                            </a:rPr>
                            <m:t>𝑑𝑦</m:t>
                          </m:r>
                        </m:e>
                      </m:nary>
                    </m:oMath>
                  </m:oMathPara>
                </a14:m>
                <a:endParaRPr lang="en-US" dirty="0"/>
              </a:p>
              <a:p>
                <a:pPr marL="0" marR="5080" indent="0" algn="just">
                  <a:lnSpc>
                    <a:spcPct val="100000"/>
                  </a:lnSpc>
                  <a:buNone/>
                </a:pPr>
                <a:endParaRPr lang="en-US" dirty="0"/>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27796952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8.4  Center of </a:t>
            </a:r>
            <a:r>
              <a:rPr lang="en-US" sz="3100" dirty="0"/>
              <a:t>Mass (</a:t>
            </a:r>
            <a:r>
              <a:rPr lang="en-US" sz="3100" dirty="0" smtClean="0"/>
              <a:t>18 </a:t>
            </a:r>
            <a:r>
              <a:rPr lang="en-US" sz="3100" dirty="0"/>
              <a:t>of 27)</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5068957"/>
              </a:xfrm>
            </p:spPr>
            <p:txBody>
              <a:bodyPr>
                <a:noAutofit/>
              </a:bodyPr>
              <a:lstStyle/>
              <a:p>
                <a:pPr marL="0" marR="5080" indent="0" algn="just">
                  <a:lnSpc>
                    <a:spcPct val="100000"/>
                  </a:lnSpc>
                  <a:buNone/>
                </a:pPr>
                <a:r>
                  <a:rPr lang="en-US" b="1" u="sng" spc="-170" dirty="0"/>
                  <a:t>E</a:t>
                </a:r>
                <a:r>
                  <a:rPr lang="en-US" b="1" u="sng" spc="-30" dirty="0"/>
                  <a:t>X</a:t>
                </a:r>
                <a:r>
                  <a:rPr lang="en-US" b="1" u="sng" spc="-20" dirty="0"/>
                  <a:t>AMPL</a:t>
                </a:r>
                <a:r>
                  <a:rPr lang="en-US" b="1" u="sng" spc="-120" dirty="0"/>
                  <a:t>E</a:t>
                </a:r>
                <a:r>
                  <a:rPr lang="en-US" b="1" spc="-120" dirty="0"/>
                  <a:t>:   </a:t>
                </a:r>
                <a:r>
                  <a:rPr lang="en-US" spc="-10" dirty="0"/>
                  <a:t>Fin</a:t>
                </a:r>
                <a:r>
                  <a:rPr lang="en-US" spc="-5" dirty="0"/>
                  <a:t>d </a:t>
                </a:r>
                <a:r>
                  <a:rPr lang="en-US" spc="-10" dirty="0"/>
                  <a:t>th</a:t>
                </a:r>
                <a:r>
                  <a:rPr lang="en-US" spc="-5" dirty="0"/>
                  <a:t>e </a:t>
                </a:r>
                <a:r>
                  <a:rPr lang="en-US" spc="-10" dirty="0"/>
                  <a:t>centroi</a:t>
                </a:r>
                <a:r>
                  <a:rPr lang="en-US" spc="-5" dirty="0"/>
                  <a:t>d</a:t>
                </a:r>
                <a:r>
                  <a:rPr lang="en-US" dirty="0"/>
                  <a:t> </a:t>
                </a:r>
                <a:r>
                  <a:rPr lang="en-US" spc="-10" dirty="0"/>
                  <a:t>o</a:t>
                </a:r>
                <a:r>
                  <a:rPr lang="en-US" spc="-5" dirty="0"/>
                  <a:t>f </a:t>
                </a:r>
                <a:r>
                  <a:rPr lang="en-US" spc="-10" dirty="0"/>
                  <a:t>th</a:t>
                </a:r>
                <a:r>
                  <a:rPr lang="en-US" spc="-5" dirty="0"/>
                  <a:t>e s</a:t>
                </a:r>
                <a:r>
                  <a:rPr lang="en-US" spc="-10" dirty="0"/>
                  <a:t>hade</a:t>
                </a:r>
                <a:r>
                  <a:rPr lang="en-US" spc="-5" dirty="0"/>
                  <a:t>d</a:t>
                </a:r>
                <a:r>
                  <a:rPr lang="en-US" dirty="0"/>
                  <a:t> </a:t>
                </a:r>
                <a:r>
                  <a:rPr lang="en-US" spc="-10" dirty="0"/>
                  <a:t>regio</a:t>
                </a:r>
                <a:r>
                  <a:rPr lang="en-US" spc="-5" dirty="0"/>
                  <a:t>n </a:t>
                </a:r>
                <a:r>
                  <a:rPr lang="en-US" spc="-10" dirty="0"/>
                  <a:t>i</a:t>
                </a:r>
                <a:r>
                  <a:rPr lang="en-US" spc="-5" dirty="0"/>
                  <a:t>n </a:t>
                </a:r>
                <a:r>
                  <a:rPr lang="en-US" spc="-10" dirty="0"/>
                  <a:t>Figur</a:t>
                </a:r>
                <a:r>
                  <a:rPr lang="en-US" spc="-5" dirty="0"/>
                  <a:t>e </a:t>
                </a:r>
                <a:r>
                  <a:rPr lang="en-US" spc="-10" dirty="0"/>
                  <a:t>15. </a:t>
                </a:r>
              </a:p>
              <a:p>
                <a:pPr marL="0" marR="5080" indent="0" algn="just">
                  <a:lnSpc>
                    <a:spcPct val="100000"/>
                  </a:lnSpc>
                  <a:buNone/>
                </a:pPr>
                <a:r>
                  <a:rPr lang="en-US" spc="-10" dirty="0">
                    <a:latin typeface="Times New Roman"/>
                    <a:cs typeface="Times New Roman"/>
                  </a:rPr>
                  <a:t>Since th</a:t>
                </a:r>
                <a:r>
                  <a:rPr lang="en-US" spc="-5" dirty="0">
                    <a:latin typeface="Times New Roman"/>
                    <a:cs typeface="Times New Roman"/>
                  </a:rPr>
                  <a:t>e</a:t>
                </a:r>
                <a:r>
                  <a:rPr lang="en-US" spc="75" dirty="0">
                    <a:latin typeface="Times New Roman"/>
                    <a:cs typeface="Times New Roman"/>
                  </a:rPr>
                  <a:t> </a:t>
                </a:r>
                <a:r>
                  <a:rPr lang="en-US" spc="-10" dirty="0">
                    <a:latin typeface="Times New Roman"/>
                    <a:cs typeface="Times New Roman"/>
                  </a:rPr>
                  <a:t>centroi</a:t>
                </a:r>
                <a:r>
                  <a:rPr lang="en-US" spc="-5" dirty="0">
                    <a:latin typeface="Times New Roman"/>
                    <a:cs typeface="Times New Roman"/>
                  </a:rPr>
                  <a:t>d</a:t>
                </a:r>
                <a:r>
                  <a:rPr lang="en-US" spc="75" dirty="0">
                    <a:latin typeface="Times New Roman"/>
                    <a:cs typeface="Times New Roman"/>
                  </a:rPr>
                  <a:t> </a:t>
                </a:r>
                <a:r>
                  <a:rPr lang="en-US" spc="-10" dirty="0">
                    <a:latin typeface="Times New Roman"/>
                    <a:cs typeface="Times New Roman"/>
                  </a:rPr>
                  <a:t>doe</a:t>
                </a:r>
                <a:r>
                  <a:rPr lang="en-US" spc="-5" dirty="0">
                    <a:latin typeface="Times New Roman"/>
                    <a:cs typeface="Times New Roman"/>
                  </a:rPr>
                  <a:t>s</a:t>
                </a:r>
                <a:r>
                  <a:rPr lang="en-US" spc="75" dirty="0">
                    <a:latin typeface="Times New Roman"/>
                    <a:cs typeface="Times New Roman"/>
                  </a:rPr>
                  <a:t> </a:t>
                </a:r>
                <a:r>
                  <a:rPr lang="en-US" spc="-10" dirty="0">
                    <a:latin typeface="Times New Roman"/>
                    <a:cs typeface="Times New Roman"/>
                  </a:rPr>
                  <a:t>no</a:t>
                </a:r>
                <a:r>
                  <a:rPr lang="en-US" spc="-5" dirty="0">
                    <a:latin typeface="Times New Roman"/>
                    <a:cs typeface="Times New Roman"/>
                  </a:rPr>
                  <a:t>t</a:t>
                </a:r>
                <a:r>
                  <a:rPr lang="en-US" spc="75" dirty="0">
                    <a:latin typeface="Times New Roman"/>
                    <a:cs typeface="Times New Roman"/>
                  </a:rPr>
                  <a:t> </a:t>
                </a:r>
                <a:r>
                  <a:rPr lang="en-US" spc="-10" dirty="0">
                    <a:latin typeface="Times New Roman"/>
                    <a:cs typeface="Times New Roman"/>
                  </a:rPr>
                  <a:t>depen</a:t>
                </a:r>
                <a:r>
                  <a:rPr lang="en-US" spc="-5" dirty="0">
                    <a:latin typeface="Times New Roman"/>
                    <a:cs typeface="Times New Roman"/>
                  </a:rPr>
                  <a:t>d</a:t>
                </a:r>
                <a:r>
                  <a:rPr lang="en-US" spc="7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n</a:t>
                </a:r>
                <a:r>
                  <a:rPr lang="en-US" spc="75" dirty="0">
                    <a:latin typeface="Times New Roman"/>
                    <a:cs typeface="Times New Roman"/>
                  </a:rPr>
                  <a:t> </a:t>
                </a:r>
                <a:r>
                  <a:rPr lang="en-US" i="1" spc="-150" dirty="0"/>
                  <a:t>δ</a:t>
                </a:r>
                <a:r>
                  <a:rPr lang="en-US" spc="-5" dirty="0">
                    <a:latin typeface="Times New Roman"/>
                    <a:cs typeface="Times New Roman"/>
                  </a:rPr>
                  <a:t>,</a:t>
                </a:r>
                <a:r>
                  <a:rPr lang="en-US" spc="7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75" dirty="0">
                    <a:latin typeface="Times New Roman"/>
                    <a:cs typeface="Times New Roman"/>
                  </a:rPr>
                  <a:t> </a:t>
                </a:r>
                <a:r>
                  <a:rPr lang="en-US" spc="-15" dirty="0">
                    <a:latin typeface="Times New Roman"/>
                    <a:cs typeface="Times New Roman"/>
                  </a:rPr>
                  <a:t>ma</a:t>
                </a:r>
                <a:r>
                  <a:rPr lang="en-US" spc="-5" dirty="0">
                    <a:latin typeface="Times New Roman"/>
                    <a:cs typeface="Times New Roman"/>
                  </a:rPr>
                  <a:t>y</a:t>
                </a:r>
                <a:r>
                  <a:rPr lang="en-US" spc="75" dirty="0">
                    <a:latin typeface="Times New Roman"/>
                    <a:cs typeface="Times New Roman"/>
                  </a:rPr>
                  <a:t> </a:t>
                </a:r>
                <a:r>
                  <a:rPr lang="en-US" spc="-5" dirty="0">
                    <a:latin typeface="Times New Roman"/>
                    <a:cs typeface="Times New Roman"/>
                  </a:rPr>
                  <a:t>s</a:t>
                </a:r>
                <a:r>
                  <a:rPr lang="en-US" spc="-10" dirty="0">
                    <a:latin typeface="Times New Roman"/>
                    <a:cs typeface="Times New Roman"/>
                  </a:rPr>
                  <a:t>e</a:t>
                </a:r>
                <a:r>
                  <a:rPr lang="en-US" spc="-5" dirty="0">
                    <a:latin typeface="Times New Roman"/>
                    <a:cs typeface="Times New Roman"/>
                  </a:rPr>
                  <a:t>t</a:t>
                </a:r>
                <a:r>
                  <a:rPr lang="en-US" spc="75" dirty="0">
                    <a:latin typeface="Times New Roman"/>
                    <a:cs typeface="Times New Roman"/>
                  </a:rPr>
                  <a:t> </a:t>
                </a:r>
                <a:r>
                  <a:rPr lang="en-US" i="1" spc="-185" dirty="0"/>
                  <a:t>δ</a:t>
                </a:r>
                <a:r>
                  <a:rPr lang="en-US" i="1" spc="-40" dirty="0">
                    <a:latin typeface="Verdana"/>
                    <a:cs typeface="Verdana"/>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1,</a:t>
                </a:r>
                <a:r>
                  <a:rPr lang="en-US" spc="7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75" dirty="0">
                    <a:latin typeface="Times New Roman"/>
                    <a:cs typeface="Times New Roman"/>
                  </a:rPr>
                  <a:t> </a:t>
                </a:r>
                <a:r>
                  <a:rPr lang="en-US" spc="-10" dirty="0">
                    <a:latin typeface="Times New Roman"/>
                    <a:cs typeface="Times New Roman"/>
                  </a:rPr>
                  <a:t>appl</a:t>
                </a:r>
                <a:r>
                  <a:rPr lang="en-US" spc="-5" dirty="0">
                    <a:latin typeface="Times New Roman"/>
                    <a:cs typeface="Times New Roman"/>
                  </a:rPr>
                  <a:t>y </a:t>
                </a:r>
                <a:r>
                  <a:rPr lang="en-US" spc="75" dirty="0">
                    <a:latin typeface="Times New Roman"/>
                    <a:cs typeface="Times New Roman"/>
                  </a:rPr>
                  <a:t> </a:t>
                </a:r>
                <a:r>
                  <a:rPr lang="en-US" spc="-10" dirty="0" err="1">
                    <a:latin typeface="Times New Roman"/>
                    <a:cs typeface="Times New Roman"/>
                  </a:rPr>
                  <a:t>Eqs</a:t>
                </a:r>
                <a:r>
                  <a:rPr lang="en-US" spc="-5" dirty="0">
                    <a:latin typeface="Times New Roman"/>
                    <a:cs typeface="Times New Roman"/>
                  </a:rPr>
                  <a:t>.</a:t>
                </a:r>
                <a:r>
                  <a:rPr lang="en-US" spc="75" dirty="0">
                    <a:latin typeface="Times New Roman"/>
                    <a:cs typeface="Times New Roman"/>
                  </a:rPr>
                  <a:t> </a:t>
                </a:r>
                <a:r>
                  <a:rPr lang="en-US" spc="-5" dirty="0">
                    <a:latin typeface="Times New Roman"/>
                    <a:cs typeface="Times New Roman"/>
                  </a:rPr>
                  <a:t>(</a:t>
                </a:r>
                <a:r>
                  <a:rPr lang="en-US" spc="-10" dirty="0">
                    <a:latin typeface="Times New Roman"/>
                    <a:cs typeface="Times New Roman"/>
                  </a:rPr>
                  <a:t>1) </a:t>
                </a:r>
                <a:r>
                  <a:rPr lang="en-US" spc="-5" dirty="0">
                    <a:latin typeface="Times New Roman"/>
                    <a:cs typeface="Times New Roman"/>
                  </a:rPr>
                  <a:t>and (3) </a:t>
                </a:r>
                <a:r>
                  <a:rPr lang="en-US" spc="-15" dirty="0">
                    <a:latin typeface="Times New Roman"/>
                    <a:cs typeface="Times New Roman"/>
                  </a:rPr>
                  <a:t>w</a:t>
                </a:r>
                <a:r>
                  <a:rPr lang="en-US" spc="-5" dirty="0">
                    <a:latin typeface="Times New Roman"/>
                    <a:cs typeface="Times New Roman"/>
                  </a:rPr>
                  <a:t>ith</a:t>
                </a:r>
                <a:r>
                  <a:rPr lang="en-US" dirty="0">
                    <a:latin typeface="Times New Roman"/>
                    <a:cs typeface="Times New Roman"/>
                  </a:rPr>
                  <a:t> </a:t>
                </a:r>
                <a:r>
                  <a:rPr lang="en-US" spc="-35" dirty="0">
                    <a:latin typeface="Times New Roman"/>
                    <a:cs typeface="Times New Roman"/>
                  </a:rPr>
                  <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i="1" spc="-165" dirty="0">
                    <a:latin typeface="Times New Roman"/>
                    <a:cs typeface="Times New Roman"/>
                  </a:rPr>
                  <a:t> </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25" dirty="0">
                    <a:latin typeface="Times New Roman"/>
                    <a:cs typeface="Times New Roman"/>
                  </a:rPr>
                  <a:t>e</a:t>
                </a:r>
                <a:r>
                  <a:rPr lang="en-US" i="1" baseline="25925" dirty="0">
                    <a:latin typeface="Times New Roman"/>
                    <a:cs typeface="Times New Roman"/>
                  </a:rPr>
                  <a:t>x</a:t>
                </a:r>
                <a:r>
                  <a:rPr lang="en-US" i="1" spc="-104" baseline="25925" dirty="0">
                    <a:latin typeface="Times New Roman"/>
                    <a:cs typeface="Times New Roman"/>
                  </a:rPr>
                  <a:t> </a:t>
                </a:r>
                <a:r>
                  <a:rPr lang="en-US" spc="-5" dirty="0">
                    <a:latin typeface="Times New Roman"/>
                    <a:cs typeface="Times New Roman"/>
                  </a:rPr>
                  <a:t>:</a:t>
                </a:r>
                <a:endParaRPr lang="en-US" spc="-10" dirty="0"/>
              </a:p>
              <a:p>
                <a:pPr marL="0" marR="5080" indent="0" algn="just">
                  <a:lnSpc>
                    <a:spcPct val="100000"/>
                  </a:lnSpc>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𝑥</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3</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sup>
                            <m:r>
                              <a:rPr lang="en-US" b="0" i="1" smtClean="0">
                                <a:latin typeface="Cambria Math" panose="02040503050406030204" pitchFamily="18" charset="0"/>
                              </a:rPr>
                              <m:t>2</m:t>
                            </m:r>
                          </m:sup>
                        </m:sSup>
                      </m:e>
                    </m:nary>
                    <m:r>
                      <a:rPr lang="en-US" b="0" i="1" smtClean="0">
                        <a:latin typeface="Cambria Math" panose="02040503050406030204" pitchFamily="18" charset="0"/>
                      </a:rPr>
                      <m:t>𝑑𝑥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3</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r>
                              <a:rPr lang="en-US" b="0" i="1" smtClean="0">
                                <a:latin typeface="Cambria Math" panose="02040503050406030204" pitchFamily="18" charset="0"/>
                              </a:rPr>
                              <m:t>𝑥</m:t>
                            </m:r>
                          </m:sup>
                        </m:sSup>
                        <m:r>
                          <a:rPr lang="en-US" b="0" i="1" smtClean="0">
                            <a:latin typeface="Cambria Math" panose="02040503050406030204" pitchFamily="18" charset="0"/>
                          </a:rPr>
                          <m:t>𝑑𝑥</m:t>
                        </m:r>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r>
                          <a:rPr lang="en-US" b="0" i="1" smtClean="0">
                            <a:latin typeface="Cambria Math" panose="02040503050406030204" pitchFamily="18" charset="0"/>
                          </a:rPr>
                          <m:t>𝑥</m:t>
                        </m:r>
                      </m:sup>
                    </m:s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e>
                      <m:sub>
                        <m:r>
                          <a:rPr lang="en-US" b="0" i="1" smtClean="0">
                            <a:latin typeface="Cambria Math" panose="02040503050406030204" pitchFamily="18" charset="0"/>
                          </a:rPr>
                          <m:t>1</m:t>
                        </m:r>
                      </m:sub>
                      <m:sup>
                        <m:r>
                          <a:rPr lang="en-US" b="0" i="1" smtClean="0">
                            <a:latin typeface="Cambria Math" panose="02040503050406030204" pitchFamily="18" charset="0"/>
                          </a:rPr>
                          <m:t>3</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6</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𝑒</m:t>
                            </m:r>
                          </m:e>
                          <m:sup>
                            <m:r>
                              <a:rPr lang="en-US" b="0" i="1" smtClean="0">
                                <a:latin typeface="Cambria Math" panose="02040503050406030204" pitchFamily="18" charset="0"/>
                              </a:rPr>
                              <m:t>2</m:t>
                            </m:r>
                          </m:sup>
                        </m:sSup>
                      </m:num>
                      <m:den>
                        <m:r>
                          <a:rPr lang="en-US" b="0" i="1" smtClean="0">
                            <a:latin typeface="Cambria Math" panose="02040503050406030204" pitchFamily="18" charset="0"/>
                          </a:rPr>
                          <m:t>4</m:t>
                        </m:r>
                      </m:den>
                    </m:f>
                  </m:oMath>
                </a14:m>
                <a:r>
                  <a:rPr lang="en-US" dirty="0"/>
                  <a:t> </a:t>
                </a:r>
              </a:p>
              <a:p>
                <a:pPr marL="0" marR="5080" indent="0" algn="just">
                  <a:lnSpc>
                    <a:spcPct val="100000"/>
                  </a:lnSpc>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𝑦</m:t>
                        </m:r>
                      </m:sub>
                    </m:sSub>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3</m:t>
                        </m:r>
                      </m:sup>
                      <m:e>
                        <m:r>
                          <a:rPr lang="en-US" b="0" i="1" smtClean="0">
                            <a:latin typeface="Cambria Math" panose="02040503050406030204" pitchFamily="18" charset="0"/>
                          </a:rPr>
                          <m:t>𝑥𝑓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𝑑𝑥</m:t>
                    </m:r>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3</m:t>
                        </m:r>
                      </m:sup>
                      <m:e>
                        <m:r>
                          <a:rPr lang="en-US" b="0" i="1" smtClean="0">
                            <a:latin typeface="Cambria Math" panose="02040503050406030204" pitchFamily="18" charset="0"/>
                          </a:rPr>
                          <m:t>𝑥</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𝑥</m:t>
                            </m:r>
                          </m:sup>
                        </m:sSup>
                        <m:r>
                          <a:rPr lang="en-US" b="0" i="1" smtClean="0">
                            <a:latin typeface="Cambria Math" panose="02040503050406030204" pitchFamily="18" charset="0"/>
                          </a:rPr>
                          <m:t>𝑑𝑥</m:t>
                        </m:r>
                      </m:e>
                    </m:nary>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−1</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𝑥</m:t>
                        </m:r>
                      </m:sup>
                    </m:s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e>
                      <m:sub>
                        <m:r>
                          <a:rPr lang="en-US" b="0" i="1" smtClean="0">
                            <a:latin typeface="Cambria Math" panose="02040503050406030204" pitchFamily="18" charset="0"/>
                          </a:rPr>
                          <m:t>1</m:t>
                        </m:r>
                      </m:sub>
                      <m:sup>
                        <m:r>
                          <a:rPr lang="en-US" b="0" i="1" smtClean="0">
                            <a:latin typeface="Cambria Math" panose="02040503050406030204" pitchFamily="18" charset="0"/>
                          </a:rPr>
                          <m:t>3</m:t>
                        </m:r>
                      </m:sup>
                    </m:sSubSup>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3</m:t>
                        </m:r>
                      </m:sup>
                    </m:sSup>
                  </m:oMath>
                </a14:m>
                <a:r>
                  <a:rPr lang="en-US" dirty="0"/>
                  <a:t> </a:t>
                </a:r>
              </a:p>
              <a:p>
                <a:pPr marL="0" marR="5080" indent="0" algn="just">
                  <a:lnSpc>
                    <a:spcPct val="100000"/>
                  </a:lnSpc>
                  <a:buNone/>
                </a:pPr>
                <a14:m>
                  <m:oMath xmlns:m="http://schemas.openxmlformats.org/officeDocument/2006/math">
                    <m:r>
                      <a:rPr lang="en-US" b="0" i="1" smtClean="0">
                        <a:solidFill>
                          <a:schemeClr val="tx1"/>
                        </a:solidFill>
                        <a:latin typeface="Cambria Math" panose="02040503050406030204" pitchFamily="18" charset="0"/>
                      </a:rPr>
                      <m:t>𝑀</m:t>
                    </m:r>
                    <m:r>
                      <a:rPr lang="en-US" b="0" i="1" smtClean="0">
                        <a:solidFill>
                          <a:schemeClr val="tx1"/>
                        </a:solidFill>
                        <a:latin typeface="Cambria Math" panose="02040503050406030204" pitchFamily="18" charset="0"/>
                      </a:rPr>
                      <m:t>=</m:t>
                    </m:r>
                    <m:nary>
                      <m:naryPr>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3</m:t>
                        </m:r>
                      </m:sup>
                      <m:e>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𝑑𝑥</m:t>
                        </m:r>
                      </m:e>
                    </m:nary>
                    <m:r>
                      <a:rPr lang="en-US" b="0" i="1" smtClean="0">
                        <a:solidFill>
                          <a:schemeClr val="tx1"/>
                        </a:solidFill>
                        <a:latin typeface="Cambria Math" panose="02040503050406030204" pitchFamily="18" charset="0"/>
                      </a:rPr>
                      <m:t>=</m:t>
                    </m:r>
                    <m:nary>
                      <m:naryPr>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3</m:t>
                        </m:r>
                      </m:sup>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𝑥</m:t>
                            </m:r>
                          </m:sup>
                        </m:sSup>
                      </m:e>
                    </m:nary>
                    <m:r>
                      <a:rPr lang="en-US" b="0" i="1" smtClean="0">
                        <a:solidFill>
                          <a:schemeClr val="tx1"/>
                        </a:solidFill>
                        <a:latin typeface="Cambria Math" panose="02040503050406030204" pitchFamily="18" charset="0"/>
                      </a:rPr>
                      <m:t>𝑑𝑥</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𝑥</m:t>
                        </m:r>
                      </m:sup>
                    </m:sSup>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3</m:t>
                        </m:r>
                      </m:sup>
                    </m:sSubSup>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3</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𝑒</m:t>
                    </m:r>
                  </m:oMath>
                </a14:m>
                <a:r>
                  <a:rPr lang="en-US" dirty="0">
                    <a:solidFill>
                      <a:schemeClr val="tx1"/>
                    </a:solidFill>
                  </a:rPr>
                  <a:t>  </a:t>
                </a:r>
              </a:p>
              <a:p>
                <a:pPr marL="0" marR="5080" indent="0" algn="just">
                  <a:lnSpc>
                    <a:spcPct val="100000"/>
                  </a:lnSpc>
                  <a:buNone/>
                </a:pPr>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𝑥</m:t>
                        </m:r>
                      </m:e>
                    </m:acc>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𝑦</m:t>
                            </m:r>
                          </m:sub>
                        </m:sSub>
                      </m:num>
                      <m:den>
                        <m:r>
                          <a:rPr lang="en-US" b="0" i="1" smtClean="0">
                            <a:solidFill>
                              <a:schemeClr val="tx1"/>
                            </a:solidFill>
                            <a:latin typeface="Cambria Math" panose="02040503050406030204" pitchFamily="18" charset="0"/>
                          </a:rPr>
                          <m:t>𝑀</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2</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3</m:t>
                            </m:r>
                          </m:sup>
                        </m:sSup>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3</m:t>
                            </m:r>
                          </m:sup>
                        </m:sSup>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𝑒</m:t>
                        </m:r>
                      </m:den>
                    </m:f>
                    <m:r>
                      <a:rPr lang="en-US" b="0" i="1" smtClean="0">
                        <a:solidFill>
                          <a:schemeClr val="tx1"/>
                        </a:solidFill>
                        <a:latin typeface="Cambria Math" panose="02040503050406030204" pitchFamily="18" charset="0"/>
                      </a:rPr>
                      <m:t>, </m:t>
                    </m:r>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𝑦</m:t>
                        </m:r>
                      </m:e>
                    </m:acc>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num>
                      <m:den>
                        <m:r>
                          <a:rPr lang="en-US" b="0" i="1" smtClean="0">
                            <a:solidFill>
                              <a:schemeClr val="tx1"/>
                            </a:solidFill>
                            <a:latin typeface="Cambria Math" panose="02040503050406030204" pitchFamily="18" charset="0"/>
                          </a:rPr>
                          <m:t>𝑀</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6</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2</m:t>
                            </m:r>
                          </m:sup>
                        </m:sSup>
                      </m:num>
                      <m:den>
                        <m:r>
                          <a:rPr lang="en-US" b="0" i="1" smtClean="0">
                            <a:solidFill>
                              <a:schemeClr val="tx1"/>
                            </a:solidFill>
                            <a:latin typeface="Cambria Math" panose="02040503050406030204" pitchFamily="18" charset="0"/>
                          </a:rPr>
                          <m:t>4(</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3</m:t>
                            </m:r>
                          </m:sup>
                        </m:sSup>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𝑒</m:t>
                        </m:r>
                        <m:r>
                          <a:rPr lang="en-US" b="0" i="1" smtClean="0">
                            <a:solidFill>
                              <a:schemeClr val="tx1"/>
                            </a:solidFill>
                            <a:latin typeface="Cambria Math" panose="02040503050406030204" pitchFamily="18" charset="0"/>
                          </a:rPr>
                          <m:t>)</m:t>
                        </m:r>
                      </m:den>
                    </m:f>
                  </m:oMath>
                </a14:m>
                <a:r>
                  <a:rPr lang="en-US" dirty="0">
                    <a:solidFill>
                      <a:schemeClr val="tx1"/>
                    </a:solidFill>
                  </a:rPr>
                  <a:t> </a:t>
                </a: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5068957"/>
              </a:xfrm>
              <a:blipFill>
                <a:blip r:embed="rId2"/>
                <a:stretch>
                  <a:fillRect l="-677" t="-841" r="-677"/>
                </a:stretch>
              </a:blipFill>
            </p:spPr>
            <p:txBody>
              <a:bodyPr/>
              <a:lstStyle/>
              <a:p>
                <a:r>
                  <a:rPr lang="en-US">
                    <a:noFill/>
                  </a:rPr>
                  <a:t> </a:t>
                </a:r>
              </a:p>
            </p:txBody>
          </p:sp>
        </mc:Fallback>
      </mc:AlternateContent>
      <p:pic>
        <p:nvPicPr>
          <p:cNvPr id="5" name="Picture 2" descr="A graph shows the region under the curve of y equals e to the x power over the interval 1, 3. The x axis ranges from 0 to 3, in increments of 1, with points 1,2, and 3 labeled. The y axis has the point 25 labeled. In quadrant 1, the curve of y equals e to the x power begins on the y axis, is concave up with positive slope and extends past x equals 3. The region under the curve between x equals 1 and x equals 3 is shaded."/>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40670" y="2617305"/>
            <a:ext cx="4829792"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6083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8.4  Center of </a:t>
            </a:r>
            <a:r>
              <a:rPr lang="en-US" sz="3100" dirty="0"/>
              <a:t>Mass (</a:t>
            </a:r>
            <a:r>
              <a:rPr lang="en-US" sz="3100" dirty="0" smtClean="0"/>
              <a:t>19 </a:t>
            </a:r>
            <a:r>
              <a:rPr lang="en-US" sz="3100" dirty="0"/>
              <a:t>of 27)</a:t>
            </a: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10" dirty="0">
                <a:latin typeface="Times New Roman"/>
                <a:cs typeface="Times New Roman"/>
              </a:rPr>
              <a:t>The</a:t>
            </a:r>
            <a:r>
              <a:rPr lang="en-US" spc="-50" dirty="0">
                <a:latin typeface="Times New Roman"/>
                <a:cs typeface="Times New Roman"/>
              </a:rPr>
              <a:t> </a:t>
            </a:r>
            <a:r>
              <a:rPr lang="en-US" spc="-5" dirty="0">
                <a:latin typeface="Times New Roman"/>
                <a:cs typeface="Times New Roman"/>
              </a:rPr>
              <a:t>symmetry</a:t>
            </a:r>
            <a:r>
              <a:rPr lang="en-US" spc="-50" dirty="0">
                <a:latin typeface="Times New Roman"/>
                <a:cs typeface="Times New Roman"/>
              </a:rPr>
              <a:t> </a:t>
            </a:r>
            <a:r>
              <a:rPr lang="en-US" spc="-10" dirty="0">
                <a:latin typeface="Times New Roman"/>
                <a:cs typeface="Times New Roman"/>
              </a:rPr>
              <a:t>p</a:t>
            </a:r>
            <a:r>
              <a:rPr lang="en-US" spc="-5" dirty="0">
                <a:latin typeface="Times New Roman"/>
                <a:cs typeface="Times New Roman"/>
              </a:rPr>
              <a:t>roperties</a:t>
            </a:r>
            <a:r>
              <a:rPr lang="en-US" spc="-5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5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n</a:t>
            </a:r>
            <a:r>
              <a:rPr lang="en-US" spc="-50" dirty="0">
                <a:latin typeface="Times New Roman"/>
                <a:cs typeface="Times New Roman"/>
              </a:rPr>
              <a:t> </a:t>
            </a:r>
            <a:r>
              <a:rPr lang="en-US" spc="-5" dirty="0">
                <a:latin typeface="Times New Roman"/>
                <a:cs typeface="Times New Roman"/>
              </a:rPr>
              <a:t>object</a:t>
            </a:r>
            <a:r>
              <a:rPr lang="en-US" spc="-50" dirty="0">
                <a:latin typeface="Times New Roman"/>
                <a:cs typeface="Times New Roman"/>
              </a:rPr>
              <a:t> </a:t>
            </a:r>
            <a:r>
              <a:rPr lang="en-US" spc="-5" dirty="0">
                <a:latin typeface="Times New Roman"/>
                <a:cs typeface="Times New Roman"/>
              </a:rPr>
              <a:t>give</a:t>
            </a:r>
            <a:r>
              <a:rPr lang="en-US" spc="-50" dirty="0">
                <a:latin typeface="Times New Roman"/>
                <a:cs typeface="Times New Roman"/>
              </a:rPr>
              <a:t> </a:t>
            </a:r>
            <a:r>
              <a:rPr lang="en-US" spc="-5" dirty="0">
                <a:latin typeface="Times New Roman"/>
                <a:cs typeface="Times New Roman"/>
              </a:rPr>
              <a:t>information</a:t>
            </a:r>
            <a:r>
              <a:rPr lang="en-US" spc="-50" dirty="0">
                <a:latin typeface="Times New Roman"/>
                <a:cs typeface="Times New Roman"/>
              </a:rPr>
              <a:t> </a:t>
            </a:r>
            <a:r>
              <a:rPr lang="en-US" spc="-5" dirty="0">
                <a:latin typeface="Times New Roman"/>
                <a:cs typeface="Times New Roman"/>
              </a:rPr>
              <a:t>about</a:t>
            </a:r>
            <a:r>
              <a:rPr lang="en-US" spc="-50" dirty="0">
                <a:latin typeface="Times New Roman"/>
                <a:cs typeface="Times New Roman"/>
              </a:rPr>
              <a:t> </a:t>
            </a:r>
            <a:r>
              <a:rPr lang="en-US" spc="-5" dirty="0">
                <a:latin typeface="Times New Roman"/>
                <a:cs typeface="Times New Roman"/>
              </a:rPr>
              <a:t>its</a:t>
            </a:r>
            <a:r>
              <a:rPr lang="en-US" spc="-50" dirty="0">
                <a:latin typeface="Times New Roman"/>
                <a:cs typeface="Times New Roman"/>
              </a:rPr>
              <a:t> </a:t>
            </a:r>
            <a:r>
              <a:rPr lang="en-US" spc="-5" dirty="0">
                <a:latin typeface="Times New Roman"/>
                <a:cs typeface="Times New Roman"/>
              </a:rPr>
              <a:t>centroid</a:t>
            </a:r>
            <a:r>
              <a:rPr lang="en-US" spc="-50" dirty="0">
                <a:latin typeface="Times New Roman"/>
                <a:cs typeface="Times New Roman"/>
              </a:rPr>
              <a:t> </a:t>
            </a:r>
            <a:r>
              <a:rPr lang="en-US" spc="-5" dirty="0">
                <a:latin typeface="Times New Roman"/>
                <a:cs typeface="Times New Roman"/>
              </a:rPr>
              <a:t>(Figure</a:t>
            </a:r>
            <a:r>
              <a:rPr lang="en-US" spc="-50" dirty="0">
                <a:latin typeface="Times New Roman"/>
                <a:cs typeface="Times New Roman"/>
              </a:rPr>
              <a:t> </a:t>
            </a:r>
            <a:r>
              <a:rPr lang="en-US" spc="-5" dirty="0">
                <a:latin typeface="Times New Roman"/>
                <a:cs typeface="Times New Roman"/>
              </a:rPr>
              <a:t>16). </a:t>
            </a:r>
            <a:r>
              <a:rPr lang="en-US" spc="-15" dirty="0">
                <a:latin typeface="Times New Roman"/>
                <a:cs typeface="Times New Roman"/>
              </a:rPr>
              <a:t>Fo</a:t>
            </a:r>
            <a:r>
              <a:rPr lang="en-US" spc="-5" dirty="0">
                <a:latin typeface="Times New Roman"/>
                <a:cs typeface="Times New Roman"/>
              </a:rPr>
              <a:t>r</a:t>
            </a:r>
            <a:r>
              <a:rPr lang="en-US" spc="60" dirty="0">
                <a:latin typeface="Times New Roman"/>
                <a:cs typeface="Times New Roman"/>
              </a:rPr>
              <a:t> </a:t>
            </a:r>
            <a:r>
              <a:rPr lang="en-US" spc="-10" dirty="0">
                <a:latin typeface="Times New Roman"/>
                <a:cs typeface="Times New Roman"/>
              </a:rPr>
              <a:t>instance</a:t>
            </a:r>
            <a:r>
              <a:rPr lang="en-US" spc="-5" dirty="0">
                <a:latin typeface="Times New Roman"/>
                <a:cs typeface="Times New Roman"/>
              </a:rPr>
              <a:t>,</a:t>
            </a:r>
            <a:r>
              <a:rPr lang="en-US" spc="6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60" dirty="0">
                <a:latin typeface="Times New Roman"/>
                <a:cs typeface="Times New Roman"/>
              </a:rPr>
              <a:t> </a:t>
            </a:r>
            <a:r>
              <a:rPr lang="en-US" spc="-10" dirty="0">
                <a:latin typeface="Times New Roman"/>
                <a:cs typeface="Times New Roman"/>
              </a:rPr>
              <a:t>centroi</a:t>
            </a:r>
            <a:r>
              <a:rPr lang="en-US" spc="-5" dirty="0">
                <a:latin typeface="Times New Roman"/>
                <a:cs typeface="Times New Roman"/>
              </a:rPr>
              <a:t>d</a:t>
            </a:r>
            <a:r>
              <a:rPr lang="en-US" spc="6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60" dirty="0">
                <a:latin typeface="Times New Roman"/>
                <a:cs typeface="Times New Roman"/>
              </a:rPr>
              <a:t> </a:t>
            </a:r>
            <a:r>
              <a:rPr lang="en-US" spc="-5" dirty="0">
                <a:latin typeface="Times New Roman"/>
                <a:cs typeface="Times New Roman"/>
              </a:rPr>
              <a:t>a</a:t>
            </a:r>
            <a:r>
              <a:rPr lang="en-US" spc="6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quar</a:t>
            </a:r>
            <a:r>
              <a:rPr lang="en-US" spc="-5" dirty="0">
                <a:latin typeface="Times New Roman"/>
                <a:cs typeface="Times New Roman"/>
              </a:rPr>
              <a:t>e</a:t>
            </a:r>
            <a:r>
              <a:rPr lang="en-US" spc="6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r</a:t>
            </a:r>
            <a:r>
              <a:rPr lang="en-US" spc="60" dirty="0">
                <a:latin typeface="Times New Roman"/>
                <a:cs typeface="Times New Roman"/>
              </a:rPr>
              <a:t> </a:t>
            </a:r>
            <a:r>
              <a:rPr lang="en-US" spc="-10" dirty="0">
                <a:latin typeface="Times New Roman"/>
                <a:cs typeface="Times New Roman"/>
              </a:rPr>
              <a:t>circula</a:t>
            </a:r>
            <a:r>
              <a:rPr lang="en-US" spc="-5" dirty="0">
                <a:latin typeface="Times New Roman"/>
                <a:cs typeface="Times New Roman"/>
              </a:rPr>
              <a:t>r</a:t>
            </a:r>
            <a:r>
              <a:rPr lang="en-US" spc="60" dirty="0">
                <a:latin typeface="Times New Roman"/>
                <a:cs typeface="Times New Roman"/>
              </a:rPr>
              <a:t> </a:t>
            </a:r>
            <a:r>
              <a:rPr lang="en-US" spc="-10" dirty="0">
                <a:latin typeface="Times New Roman"/>
                <a:cs typeface="Times New Roman"/>
              </a:rPr>
              <a:t>plat</a:t>
            </a:r>
            <a:r>
              <a:rPr lang="en-US" spc="-5" dirty="0">
                <a:latin typeface="Times New Roman"/>
                <a:cs typeface="Times New Roman"/>
              </a:rPr>
              <a:t>e</a:t>
            </a:r>
            <a:r>
              <a:rPr lang="en-US" spc="60" dirty="0">
                <a:latin typeface="Times New Roman"/>
                <a:cs typeface="Times New Roman"/>
              </a:rPr>
              <a:t> </a:t>
            </a:r>
            <a:r>
              <a:rPr lang="en-US" spc="-5" dirty="0">
                <a:latin typeface="Times New Roman"/>
                <a:cs typeface="Times New Roman"/>
              </a:rPr>
              <a:t>is</a:t>
            </a:r>
            <a:r>
              <a:rPr lang="en-US" spc="60" dirty="0">
                <a:latin typeface="Times New Roman"/>
                <a:cs typeface="Times New Roman"/>
              </a:rPr>
              <a:t> </a:t>
            </a:r>
            <a:r>
              <a:rPr lang="en-US" spc="-5" dirty="0">
                <a:latin typeface="Times New Roman"/>
                <a:cs typeface="Times New Roman"/>
              </a:rPr>
              <a:t>l</a:t>
            </a:r>
            <a:r>
              <a:rPr lang="en-US" spc="-10" dirty="0">
                <a:latin typeface="Times New Roman"/>
                <a:cs typeface="Times New Roman"/>
              </a:rPr>
              <a:t>ocate</a:t>
            </a:r>
            <a:r>
              <a:rPr lang="en-US" spc="-5" dirty="0">
                <a:latin typeface="Times New Roman"/>
                <a:cs typeface="Times New Roman"/>
              </a:rPr>
              <a:t>d</a:t>
            </a:r>
            <a:r>
              <a:rPr lang="en-US" spc="6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t</a:t>
            </a:r>
            <a:r>
              <a:rPr lang="en-US" spc="60" dirty="0">
                <a:latin typeface="Times New Roman"/>
                <a:cs typeface="Times New Roman"/>
              </a:rPr>
              <a:t> </a:t>
            </a:r>
            <a:r>
              <a:rPr lang="en-US" spc="-10" dirty="0">
                <a:latin typeface="Times New Roman"/>
                <a:cs typeface="Times New Roman"/>
              </a:rPr>
              <a:t>it</a:t>
            </a:r>
            <a:r>
              <a:rPr lang="en-US" spc="-5" dirty="0">
                <a:latin typeface="Times New Roman"/>
                <a:cs typeface="Times New Roman"/>
              </a:rPr>
              <a:t>s</a:t>
            </a:r>
            <a:r>
              <a:rPr lang="en-US" spc="60" dirty="0">
                <a:latin typeface="Times New Roman"/>
                <a:cs typeface="Times New Roman"/>
              </a:rPr>
              <a:t> </a:t>
            </a:r>
            <a:r>
              <a:rPr lang="en-US" spc="-10" dirty="0">
                <a:latin typeface="Times New Roman"/>
                <a:cs typeface="Times New Roman"/>
              </a:rPr>
              <a:t>center</a:t>
            </a:r>
            <a:r>
              <a:rPr lang="en-US" spc="-5" dirty="0">
                <a:latin typeface="Times New Roman"/>
                <a:cs typeface="Times New Roman"/>
              </a:rPr>
              <a:t>.</a:t>
            </a:r>
            <a:r>
              <a:rPr lang="en-US" spc="60" dirty="0">
                <a:latin typeface="Times New Roman"/>
                <a:cs typeface="Times New Roman"/>
              </a:rPr>
              <a:t> </a:t>
            </a:r>
            <a:r>
              <a:rPr lang="en-US" spc="-10" dirty="0">
                <a:latin typeface="Times New Roman"/>
                <a:cs typeface="Times New Roman"/>
              </a:rPr>
              <a:t>Her</a:t>
            </a:r>
            <a:r>
              <a:rPr lang="en-US" spc="-5" dirty="0">
                <a:latin typeface="Times New Roman"/>
                <a:cs typeface="Times New Roman"/>
              </a:rPr>
              <a:t>e</a:t>
            </a:r>
            <a:r>
              <a:rPr lang="en-US" spc="60" dirty="0">
                <a:latin typeface="Times New Roman"/>
                <a:cs typeface="Times New Roman"/>
              </a:rPr>
              <a:t> </a:t>
            </a:r>
            <a:r>
              <a:rPr lang="en-US" spc="-5" dirty="0">
                <a:latin typeface="Times New Roman"/>
                <a:cs typeface="Times New Roman"/>
              </a:rPr>
              <a:t>is</a:t>
            </a:r>
            <a:r>
              <a:rPr lang="en-US" spc="60" dirty="0">
                <a:latin typeface="Times New Roman"/>
                <a:cs typeface="Times New Roman"/>
              </a:rPr>
              <a:t> </a:t>
            </a:r>
            <a:r>
              <a:rPr lang="en-US" spc="-5" dirty="0">
                <a:latin typeface="Times New Roman"/>
                <a:cs typeface="Times New Roman"/>
              </a:rPr>
              <a:t>a precise formulation (see </a:t>
            </a:r>
            <a:r>
              <a:rPr lang="en-US" spc="-15" dirty="0">
                <a:latin typeface="Times New Roman"/>
                <a:cs typeface="Times New Roman"/>
              </a:rPr>
              <a:t>E</a:t>
            </a:r>
            <a:r>
              <a:rPr lang="en-US" spc="-5" dirty="0">
                <a:latin typeface="Times New Roman"/>
                <a:cs typeface="Times New Roman"/>
              </a:rPr>
              <a:t>xercise 49):</a:t>
            </a:r>
            <a:endParaRPr lang="en-US" dirty="0">
              <a:latin typeface="Times New Roman"/>
              <a:cs typeface="Times New Roman"/>
            </a:endParaRPr>
          </a:p>
          <a:p>
            <a:pPr marL="0" marR="5080" indent="0" algn="just">
              <a:lnSpc>
                <a:spcPct val="100000"/>
              </a:lnSpc>
              <a:buNone/>
            </a:pPr>
            <a:r>
              <a:rPr lang="en-US" b="1" u="sng" spc="25" dirty="0"/>
              <a:t>THEORE</a:t>
            </a:r>
            <a:r>
              <a:rPr lang="en-US" b="1" u="sng" spc="-25" dirty="0"/>
              <a:t>M</a:t>
            </a:r>
            <a:r>
              <a:rPr lang="en-US" b="1" spc="-70" dirty="0"/>
              <a:t>:</a:t>
            </a:r>
            <a:r>
              <a:rPr lang="en-US" b="1" dirty="0"/>
              <a:t> </a:t>
            </a:r>
            <a:r>
              <a:rPr lang="en-US" b="1" spc="40" dirty="0"/>
              <a:t> </a:t>
            </a:r>
            <a:r>
              <a:rPr lang="en-US" b="1" dirty="0"/>
              <a:t>Symmetry </a:t>
            </a:r>
            <a:r>
              <a:rPr lang="en-US" b="1" spc="-75" dirty="0"/>
              <a:t> </a:t>
            </a:r>
            <a:r>
              <a:rPr lang="en-US" b="1" dirty="0"/>
              <a:t>P</a:t>
            </a:r>
            <a:r>
              <a:rPr lang="en-US" b="1" spc="25" dirty="0"/>
              <a:t>rinciple</a:t>
            </a:r>
            <a:r>
              <a:rPr lang="en-US" b="1" dirty="0"/>
              <a:t>   </a:t>
            </a:r>
            <a:r>
              <a:rPr lang="en-US" b="1" spc="80" dirty="0"/>
              <a:t> </a:t>
            </a:r>
          </a:p>
          <a:p>
            <a:pPr marL="0" marR="5080" indent="0" algn="just">
              <a:lnSpc>
                <a:spcPct val="100000"/>
              </a:lnSpc>
              <a:buNone/>
            </a:pPr>
            <a:r>
              <a:rPr lang="en-US" spc="-5" dirty="0"/>
              <a:t>If</a:t>
            </a:r>
            <a:r>
              <a:rPr lang="en-US" spc="90" dirty="0"/>
              <a:t> </a:t>
            </a:r>
            <a:r>
              <a:rPr lang="en-US" spc="-5" dirty="0"/>
              <a:t>a</a:t>
            </a:r>
            <a:r>
              <a:rPr lang="en-US" spc="90" dirty="0"/>
              <a:t> </a:t>
            </a:r>
            <a:r>
              <a:rPr lang="en-US" spc="-5" dirty="0"/>
              <a:t>lamina</a:t>
            </a:r>
            <a:r>
              <a:rPr lang="en-US" spc="90" dirty="0"/>
              <a:t> </a:t>
            </a:r>
            <a:r>
              <a:rPr lang="en-US" spc="-5" dirty="0"/>
              <a:t>is</a:t>
            </a:r>
            <a:r>
              <a:rPr lang="en-US" spc="90" dirty="0"/>
              <a:t> </a:t>
            </a:r>
            <a:r>
              <a:rPr lang="en-US" spc="-5" dirty="0"/>
              <a:t>symmetric</a:t>
            </a:r>
            <a:r>
              <a:rPr lang="en-US" spc="90" dirty="0"/>
              <a:t> </a:t>
            </a:r>
            <a:r>
              <a:rPr lang="en-US" spc="-5" dirty="0"/>
              <a:t>with</a:t>
            </a:r>
            <a:r>
              <a:rPr lang="en-US" spc="90" dirty="0"/>
              <a:t> </a:t>
            </a:r>
            <a:r>
              <a:rPr lang="en-US" spc="-5" dirty="0"/>
              <a:t>respect</a:t>
            </a:r>
            <a:r>
              <a:rPr lang="en-US" spc="95" dirty="0"/>
              <a:t> </a:t>
            </a:r>
            <a:r>
              <a:rPr lang="en-US" spc="-5" dirty="0"/>
              <a:t>to</a:t>
            </a:r>
            <a:r>
              <a:rPr lang="en-US" spc="90" dirty="0"/>
              <a:t> </a:t>
            </a:r>
            <a:r>
              <a:rPr lang="en-US" spc="-5" dirty="0"/>
              <a:t>a</a:t>
            </a:r>
            <a:r>
              <a:rPr lang="en-US" spc="90" dirty="0"/>
              <a:t> </a:t>
            </a:r>
            <a:r>
              <a:rPr lang="en-US" spc="-5" dirty="0"/>
              <a:t>line, then its centroid lies </a:t>
            </a:r>
            <a:r>
              <a:rPr lang="en-US" spc="-10" dirty="0"/>
              <a:t>o</a:t>
            </a:r>
            <a:r>
              <a:rPr lang="en-US" spc="-5" dirty="0"/>
              <a:t>n that line.</a:t>
            </a:r>
            <a:endParaRPr lang="en-US" dirty="0"/>
          </a:p>
          <a:p>
            <a:pPr marL="0" marR="5080" indent="0" algn="just">
              <a:lnSpc>
                <a:spcPct val="100000"/>
              </a:lnSpc>
              <a:buNone/>
            </a:pPr>
            <a:endParaRPr lang="en-US" dirty="0">
              <a:solidFill>
                <a:schemeClr val="tx1"/>
              </a:solidFill>
            </a:endParaRPr>
          </a:p>
        </p:txBody>
      </p:sp>
      <p:pic>
        <p:nvPicPr>
          <p:cNvPr id="5" name="Picture 2" descr="A graph shows the COM of a symmetric plate on the y axis. The x axis and y axis are not scaled. A curve begins in quadrant 2 on the x axis, increases to a maximum, decreases to a minimum on the y axis. The curve continues in quadrant 1 as a mirror reflection of the curve in quadrant 2. The region between the curve and the x axis is shaded. A point on the y axis under the curve is labeled COM."/>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98202" y="3624490"/>
            <a:ext cx="3706621" cy="313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22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8.4  Center of </a:t>
            </a:r>
            <a:r>
              <a:rPr lang="en-US" sz="3100" dirty="0"/>
              <a:t>Mass </a:t>
            </a:r>
            <a:r>
              <a:rPr lang="en-US" sz="3100" dirty="0" smtClean="0"/>
              <a:t>(20 </a:t>
            </a:r>
            <a:r>
              <a:rPr lang="en-US" sz="3100" dirty="0"/>
              <a:t>of 27)</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12065" marR="5080" indent="0" algn="just">
                  <a:buNone/>
                </a:pPr>
                <a:r>
                  <a:rPr lang="en-US" b="1" u="sng" spc="-170" dirty="0"/>
                  <a:t>E</a:t>
                </a:r>
                <a:r>
                  <a:rPr lang="en-US" b="1" u="sng" spc="-30" dirty="0"/>
                  <a:t>X</a:t>
                </a:r>
                <a:r>
                  <a:rPr lang="en-US" b="1" u="sng" spc="-20" dirty="0"/>
                  <a:t>AMPL</a:t>
                </a:r>
                <a:r>
                  <a:rPr lang="en-US" b="1" u="sng" spc="-120" dirty="0"/>
                  <a:t>E</a:t>
                </a:r>
                <a:r>
                  <a:rPr lang="en-US" b="1" spc="-120" dirty="0"/>
                  <a:t>:</a:t>
                </a:r>
                <a:r>
                  <a:rPr lang="en-US" spc="-135" dirty="0"/>
                  <a:t> </a:t>
                </a:r>
                <a:r>
                  <a:rPr lang="en-US" dirty="0"/>
                  <a:t>  </a:t>
                </a:r>
                <a:r>
                  <a:rPr lang="en-US" b="1" dirty="0"/>
                  <a:t>Usin</a:t>
                </a:r>
                <a:r>
                  <a:rPr lang="en-US" b="1" spc="10" dirty="0"/>
                  <a:t>g</a:t>
                </a:r>
                <a:r>
                  <a:rPr lang="en-US" b="1" spc="35" dirty="0"/>
                  <a:t> </a:t>
                </a:r>
                <a:r>
                  <a:rPr lang="en-US" b="1" spc="-5" dirty="0"/>
                  <a:t>Symmetr</a:t>
                </a:r>
                <a:r>
                  <a:rPr lang="en-US" b="1" dirty="0"/>
                  <a:t>y   </a:t>
                </a:r>
                <a:r>
                  <a:rPr lang="en-US" b="1" spc="85" dirty="0"/>
                  <a:t> </a:t>
                </a:r>
                <a:r>
                  <a:rPr lang="en-US" spc="-10" dirty="0"/>
                  <a:t>Fin</a:t>
                </a:r>
                <a:r>
                  <a:rPr lang="en-US" spc="-5" dirty="0"/>
                  <a:t>d</a:t>
                </a:r>
                <a:r>
                  <a:rPr lang="en-US" spc="-15" dirty="0"/>
                  <a:t> </a:t>
                </a:r>
                <a:r>
                  <a:rPr lang="en-US" spc="-10" dirty="0"/>
                  <a:t>th</a:t>
                </a:r>
                <a:r>
                  <a:rPr lang="en-US" spc="-5" dirty="0"/>
                  <a:t>e</a:t>
                </a:r>
                <a:r>
                  <a:rPr lang="en-US" spc="-15" dirty="0"/>
                  <a:t> </a:t>
                </a:r>
                <a:r>
                  <a:rPr lang="en-US" spc="-10" dirty="0"/>
                  <a:t>centroi</a:t>
                </a:r>
                <a:r>
                  <a:rPr lang="en-US" spc="-5" dirty="0"/>
                  <a:t>d</a:t>
                </a:r>
                <a:r>
                  <a:rPr lang="en-US" spc="-15" dirty="0"/>
                  <a:t> </a:t>
                </a:r>
                <a:r>
                  <a:rPr lang="en-US" spc="-10" dirty="0"/>
                  <a:t>o</a:t>
                </a:r>
                <a:r>
                  <a:rPr lang="en-US" spc="-5" dirty="0"/>
                  <a:t>f</a:t>
                </a:r>
                <a:r>
                  <a:rPr lang="en-US" spc="-15" dirty="0"/>
                  <a:t> </a:t>
                </a:r>
                <a:r>
                  <a:rPr lang="en-US" spc="-10" dirty="0"/>
                  <a:t>th</a:t>
                </a:r>
                <a:r>
                  <a:rPr lang="en-US" spc="-5" dirty="0"/>
                  <a:t>e</a:t>
                </a:r>
                <a:r>
                  <a:rPr lang="en-US" spc="-15" dirty="0"/>
                  <a:t> </a:t>
                </a:r>
                <a:r>
                  <a:rPr lang="en-US" spc="-10" dirty="0"/>
                  <a:t>half-dis</a:t>
                </a:r>
                <a:r>
                  <a:rPr lang="en-US" spc="-5" dirty="0"/>
                  <a:t>k</a:t>
                </a:r>
                <a:r>
                  <a:rPr lang="en-US" spc="-15" dirty="0"/>
                  <a:t> </a:t>
                </a:r>
                <a:r>
                  <a:rPr lang="en-US" spc="-10" dirty="0"/>
                  <a:t>o</a:t>
                </a:r>
                <a:r>
                  <a:rPr lang="en-US" spc="-5" dirty="0"/>
                  <a:t>f</a:t>
                </a:r>
                <a:r>
                  <a:rPr lang="en-US" spc="-15" dirty="0"/>
                  <a:t> </a:t>
                </a:r>
                <a:r>
                  <a:rPr lang="en-US" spc="-10" dirty="0"/>
                  <a:t>radiu</a:t>
                </a:r>
                <a:r>
                  <a:rPr lang="en-US" spc="-5" dirty="0"/>
                  <a:t>s</a:t>
                </a:r>
                <a:r>
                  <a:rPr lang="en-US" spc="-15" dirty="0"/>
                  <a:t> </a:t>
                </a:r>
                <a:r>
                  <a:rPr lang="en-US" spc="-10" dirty="0"/>
                  <a:t>3</a:t>
                </a:r>
                <a:r>
                  <a:rPr lang="en-US" spc="-5" dirty="0"/>
                  <a:t>,</a:t>
                </a:r>
                <a:r>
                  <a:rPr lang="en-US" spc="-15" dirty="0"/>
                  <a:t> </a:t>
                </a:r>
                <a:r>
                  <a:rPr lang="en-US" spc="-10" dirty="0"/>
                  <a:t>between </a:t>
                </a:r>
                <a:r>
                  <a:rPr lang="en-US" spc="-5" dirty="0"/>
                  <a:t>the</a:t>
                </a:r>
                <a:r>
                  <a:rPr lang="en-US" spc="25" dirty="0"/>
                  <a:t> </a:t>
                </a:r>
                <a:r>
                  <a:rPr lang="en-US" i="1" spc="-5" dirty="0"/>
                  <a:t>x</a:t>
                </a:r>
                <a:r>
                  <a:rPr lang="en-US" spc="-10" dirty="0"/>
                  <a:t>-axi</a:t>
                </a:r>
                <a:r>
                  <a:rPr lang="en-US" spc="-5" dirty="0"/>
                  <a:t>s</a:t>
                </a:r>
                <a:r>
                  <a:rPr lang="en-US" dirty="0"/>
                  <a:t> </a:t>
                </a:r>
                <a:r>
                  <a:rPr lang="en-US" spc="-10" dirty="0"/>
                  <a:t>an</a:t>
                </a:r>
                <a:r>
                  <a:rPr lang="en-US" spc="-5" dirty="0"/>
                  <a:t>d </a:t>
                </a:r>
                <a:r>
                  <a:rPr lang="en-US" spc="-10" dirty="0"/>
                  <a:t>th</a:t>
                </a:r>
                <a:r>
                  <a:rPr lang="en-US" spc="-5" dirty="0"/>
                  <a:t>e </a:t>
                </a:r>
                <a:r>
                  <a:rPr lang="en-US" spc="-10" dirty="0"/>
                  <a:t>grap</a:t>
                </a:r>
                <a:r>
                  <a:rPr lang="en-US" spc="-5" dirty="0"/>
                  <a:t>h </a:t>
                </a:r>
                <a:r>
                  <a:rPr lang="en-US" spc="-10" dirty="0"/>
                  <a:t>o</a:t>
                </a:r>
                <a:r>
                  <a:rPr lang="en-US" spc="-5" dirty="0"/>
                  <a:t>f</a:t>
                </a:r>
                <a:r>
                  <a:rPr lang="en-US" dirty="0"/>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9−</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e>
                    </m:rad>
                  </m:oMath>
                </a14:m>
                <a:r>
                  <a:rPr lang="en-US" spc="-5" dirty="0"/>
                  <a:t>, </a:t>
                </a:r>
                <a:r>
                  <a:rPr lang="en-US" spc="-10" dirty="0"/>
                  <a:t>a</a:t>
                </a:r>
                <a:r>
                  <a:rPr lang="en-US" spc="-5" dirty="0"/>
                  <a:t>s s</a:t>
                </a:r>
                <a:r>
                  <a:rPr lang="en-US" spc="-15" dirty="0"/>
                  <a:t>how</a:t>
                </a:r>
                <a:r>
                  <a:rPr lang="en-US" spc="-5" dirty="0"/>
                  <a:t>n in </a:t>
                </a:r>
                <a:r>
                  <a:rPr lang="en-US" spc="-10" dirty="0"/>
                  <a:t>Figur</a:t>
                </a:r>
                <a:r>
                  <a:rPr lang="en-US" spc="-5" dirty="0"/>
                  <a:t>e </a:t>
                </a:r>
                <a:r>
                  <a:rPr lang="en-US" spc="-10" dirty="0"/>
                  <a:t>17.</a:t>
                </a:r>
                <a:endParaRPr lang="en-US" b="1" spc="-5" dirty="0"/>
              </a:p>
              <a:p>
                <a:pPr marL="12065" marR="5080" indent="0" algn="just">
                  <a:lnSpc>
                    <a:spcPct val="100000"/>
                  </a:lnSpc>
                  <a:buNone/>
                </a:pPr>
                <a:r>
                  <a:rPr lang="en-US" b="1" spc="-5" dirty="0"/>
                  <a:t>Solution </a:t>
                </a:r>
                <a:r>
                  <a:rPr lang="en-US" b="1" spc="95" dirty="0"/>
                  <a:t> </a:t>
                </a:r>
                <a:r>
                  <a:rPr lang="en-US" spc="-10" dirty="0"/>
                  <a:t>Symmetry</a:t>
                </a:r>
                <a:r>
                  <a:rPr lang="en-US" spc="-30" dirty="0"/>
                  <a:t> </a:t>
                </a:r>
                <a:r>
                  <a:rPr lang="en-US" spc="-5" dirty="0"/>
                  <a:t>cuts</a:t>
                </a:r>
                <a:r>
                  <a:rPr lang="en-US" spc="-30" dirty="0"/>
                  <a:t> </a:t>
                </a:r>
                <a:r>
                  <a:rPr lang="en-US" spc="-5" dirty="0"/>
                  <a:t>our</a:t>
                </a:r>
                <a:r>
                  <a:rPr lang="en-US" spc="-30" dirty="0"/>
                  <a:t> </a:t>
                </a:r>
                <a:r>
                  <a:rPr lang="en-US" spc="-10" dirty="0"/>
                  <a:t>work</a:t>
                </a:r>
                <a:r>
                  <a:rPr lang="en-US" spc="-30" dirty="0"/>
                  <a:t> </a:t>
                </a:r>
                <a:r>
                  <a:rPr lang="en-US" spc="-5" dirty="0"/>
                  <a:t>in</a:t>
                </a:r>
                <a:r>
                  <a:rPr lang="en-US" spc="-30" dirty="0"/>
                  <a:t> </a:t>
                </a:r>
                <a:r>
                  <a:rPr lang="en-US" spc="-5" dirty="0"/>
                  <a:t>half.</a:t>
                </a:r>
                <a:r>
                  <a:rPr lang="en-US" spc="-30" dirty="0"/>
                  <a:t> </a:t>
                </a:r>
                <a:r>
                  <a:rPr lang="en-US" spc="-10" dirty="0"/>
                  <a:t>The</a:t>
                </a:r>
                <a:r>
                  <a:rPr lang="en-US" spc="-30" dirty="0"/>
                  <a:t> </a:t>
                </a:r>
                <a:r>
                  <a:rPr lang="en-US" spc="-5" dirty="0"/>
                  <a:t>half-disk</a:t>
                </a:r>
                <a:r>
                  <a:rPr lang="en-US" spc="-30" dirty="0"/>
                  <a:t> </a:t>
                </a:r>
                <a:r>
                  <a:rPr lang="en-US" spc="-5" dirty="0"/>
                  <a:t>is</a:t>
                </a:r>
                <a:r>
                  <a:rPr lang="en-US" spc="-30" dirty="0"/>
                  <a:t> </a:t>
                </a:r>
                <a:r>
                  <a:rPr lang="en-US" spc="-5" dirty="0"/>
                  <a:t>symmetric</a:t>
                </a:r>
                <a:r>
                  <a:rPr lang="en-US" spc="-30" dirty="0"/>
                  <a:t> </a:t>
                </a:r>
                <a:r>
                  <a:rPr lang="en-US" spc="-5" dirty="0"/>
                  <a:t>with</a:t>
                </a:r>
                <a:r>
                  <a:rPr lang="en-US" spc="-30" dirty="0"/>
                  <a:t> </a:t>
                </a:r>
                <a:r>
                  <a:rPr lang="en-US" spc="-5" dirty="0"/>
                  <a:t>respect</a:t>
                </a:r>
                <a:r>
                  <a:rPr lang="en-US" spc="-30" dirty="0"/>
                  <a:t> </a:t>
                </a:r>
                <a:r>
                  <a:rPr lang="en-US" spc="-5" dirty="0"/>
                  <a:t>to</a:t>
                </a:r>
                <a:r>
                  <a:rPr lang="en-US" spc="-30" dirty="0"/>
                  <a:t> </a:t>
                </a:r>
                <a:r>
                  <a:rPr lang="en-US" spc="-5" dirty="0"/>
                  <a:t>the </a:t>
                </a:r>
                <a:r>
                  <a:rPr lang="en-US" i="1" spc="45" dirty="0"/>
                  <a:t>y</a:t>
                </a:r>
                <a:r>
                  <a:rPr lang="en-US" spc="-5" dirty="0"/>
                  <a:t>-axis,</a:t>
                </a:r>
                <a:r>
                  <a:rPr lang="en-US" spc="-30" dirty="0"/>
                  <a:t> </a:t>
                </a:r>
                <a:r>
                  <a:rPr lang="en-US" spc="-5" dirty="0"/>
                  <a:t>so</a:t>
                </a:r>
                <a:r>
                  <a:rPr lang="en-US" spc="-30" dirty="0"/>
                  <a:t> </a:t>
                </a:r>
                <a:r>
                  <a:rPr lang="en-US" spc="-5" dirty="0"/>
                  <a:t>the</a:t>
                </a:r>
                <a:r>
                  <a:rPr lang="en-US" spc="-30" dirty="0"/>
                  <a:t> </a:t>
                </a:r>
                <a:r>
                  <a:rPr lang="en-US" spc="-5" dirty="0"/>
                  <a:t>centroid</a:t>
                </a:r>
                <a:r>
                  <a:rPr lang="en-US" spc="-30" dirty="0"/>
                  <a:t> </a:t>
                </a:r>
                <a:r>
                  <a:rPr lang="en-US" spc="-5" dirty="0"/>
                  <a:t>lies</a:t>
                </a:r>
                <a:r>
                  <a:rPr lang="en-US" spc="-30" dirty="0"/>
                  <a:t> </a:t>
                </a:r>
                <a:r>
                  <a:rPr lang="en-US" spc="-10" dirty="0"/>
                  <a:t>o</a:t>
                </a:r>
                <a:r>
                  <a:rPr lang="en-US" spc="-5" dirty="0"/>
                  <a:t>n</a:t>
                </a:r>
                <a:r>
                  <a:rPr lang="en-US" spc="-30" dirty="0"/>
                  <a:t> </a:t>
                </a:r>
                <a:r>
                  <a:rPr lang="en-US" spc="-5" dirty="0"/>
                  <a:t>the</a:t>
                </a:r>
                <a:r>
                  <a:rPr lang="en-US" spc="30" dirty="0"/>
                  <a:t> </a:t>
                </a:r>
                <a:r>
                  <a:rPr lang="en-US" i="1" spc="45" dirty="0"/>
                  <a:t>y</a:t>
                </a:r>
                <a:r>
                  <a:rPr lang="en-US" spc="-10" dirty="0"/>
                  <a:t>-axis</a:t>
                </a:r>
                <a:r>
                  <a:rPr lang="en-US" spc="-5" dirty="0"/>
                  <a:t>,</a:t>
                </a:r>
                <a:r>
                  <a:rPr lang="en-US" spc="-30" dirty="0"/>
                  <a:t> </a:t>
                </a:r>
                <a:r>
                  <a:rPr lang="en-US" spc="-10" dirty="0"/>
                  <a:t>an</a:t>
                </a:r>
                <a:r>
                  <a:rPr lang="en-US" spc="-5" dirty="0"/>
                  <a:t>d</a:t>
                </a:r>
                <a:r>
                  <a:rPr lang="en-US" spc="-30" dirty="0"/>
                  <a:t> </a:t>
                </a:r>
                <a:r>
                  <a:rPr lang="en-US" spc="-10" dirty="0"/>
                  <a:t>henc</a:t>
                </a:r>
                <a:r>
                  <a:rPr lang="en-US" spc="-5" dirty="0"/>
                  <a:t>e </a:t>
                </a:r>
                <a14:m>
                  <m:oMath xmlns:m="http://schemas.openxmlformats.org/officeDocument/2006/math">
                    <m:acc>
                      <m:accPr>
                        <m:chr m:val="̅"/>
                        <m:ctrlPr>
                          <a:rPr lang="en-US" i="1" spc="-5" smtClean="0">
                            <a:latin typeface="Cambria Math" panose="02040503050406030204" pitchFamily="18" charset="0"/>
                          </a:rPr>
                        </m:ctrlPr>
                      </m:accPr>
                      <m:e>
                        <m:r>
                          <a:rPr lang="en-US" b="0" i="1" spc="-5" smtClean="0">
                            <a:latin typeface="Cambria Math" panose="02040503050406030204" pitchFamily="18" charset="0"/>
                          </a:rPr>
                          <m:t>𝑥</m:t>
                        </m:r>
                      </m:e>
                    </m:acc>
                  </m:oMath>
                </a14:m>
                <a:r>
                  <a:rPr lang="en-US" spc="40" dirty="0"/>
                  <a:t> </a:t>
                </a:r>
                <a:r>
                  <a:rPr lang="en-US" spc="-25" dirty="0"/>
                  <a:t>=</a:t>
                </a:r>
                <a:r>
                  <a:rPr lang="en-US" spc="-40" dirty="0"/>
                  <a:t> </a:t>
                </a:r>
                <a:r>
                  <a:rPr lang="en-US" spc="-10" dirty="0"/>
                  <a:t>0</a:t>
                </a:r>
                <a:r>
                  <a:rPr lang="en-US" spc="-5" dirty="0"/>
                  <a:t>.</a:t>
                </a:r>
                <a:r>
                  <a:rPr lang="en-US" spc="-30" dirty="0"/>
                  <a:t>  </a:t>
                </a:r>
                <a:r>
                  <a:rPr lang="en-US" spc="-5" dirty="0"/>
                  <a:t>It</a:t>
                </a:r>
                <a:r>
                  <a:rPr lang="en-US" spc="-35" dirty="0"/>
                  <a:t> </a:t>
                </a:r>
                <a:r>
                  <a:rPr lang="en-US" spc="-5" dirty="0"/>
                  <a:t>r</a:t>
                </a:r>
                <a:r>
                  <a:rPr lang="en-US" spc="-10" dirty="0"/>
                  <a:t>emain</a:t>
                </a:r>
                <a:r>
                  <a:rPr lang="en-US" spc="-5" dirty="0"/>
                  <a:t>s</a:t>
                </a:r>
                <a:r>
                  <a:rPr lang="en-US" spc="-30" dirty="0"/>
                  <a:t> </a:t>
                </a:r>
                <a:r>
                  <a:rPr lang="en-US" spc="-10" dirty="0"/>
                  <a:t>t</a:t>
                </a:r>
                <a:r>
                  <a:rPr lang="en-US" spc="-5" dirty="0"/>
                  <a:t>o</a:t>
                </a:r>
                <a:r>
                  <a:rPr lang="en-US" spc="-30" dirty="0"/>
                  <a:t> </a:t>
                </a:r>
                <a:r>
                  <a:rPr lang="en-US" spc="-10" dirty="0"/>
                  <a:t>calculat</a:t>
                </a:r>
                <a:r>
                  <a:rPr lang="en-US" spc="-5" dirty="0"/>
                  <a:t>e</a:t>
                </a:r>
                <a:r>
                  <a:rPr lang="en-US" spc="35" dirty="0"/>
                  <a:t> </a:t>
                </a:r>
                <a:r>
                  <a:rPr lang="en-US" i="1" spc="15" dirty="0"/>
                  <a:t>M</a:t>
                </a:r>
                <a:r>
                  <a:rPr lang="en-US" i="1" baseline="-11111" dirty="0"/>
                  <a:t>x </a:t>
                </a:r>
                <a:r>
                  <a:rPr lang="en-US" i="1" spc="-60" baseline="-11111" dirty="0"/>
                  <a:t> </a:t>
                </a:r>
                <a:r>
                  <a:rPr lang="en-US" spc="-10" dirty="0"/>
                  <a:t>and </a:t>
                </a:r>
                <a14:m>
                  <m:oMath xmlns:m="http://schemas.openxmlformats.org/officeDocument/2006/math">
                    <m:acc>
                      <m:accPr>
                        <m:chr m:val="̅"/>
                        <m:ctrlPr>
                          <a:rPr lang="en-US" i="1" spc="-360" dirty="0" smtClean="0">
                            <a:latin typeface="Cambria Math" panose="02040503050406030204" pitchFamily="18" charset="0"/>
                          </a:rPr>
                        </m:ctrlPr>
                      </m:accPr>
                      <m:e>
                        <m:r>
                          <a:rPr lang="en-US" b="0" i="1" spc="-360" dirty="0" smtClean="0">
                            <a:latin typeface="Cambria Math" panose="02040503050406030204" pitchFamily="18" charset="0"/>
                          </a:rPr>
                          <m:t>𝑦</m:t>
                        </m:r>
                      </m:e>
                    </m:acc>
                  </m:oMath>
                </a14:m>
                <a:r>
                  <a:rPr lang="en-US" spc="-5" dirty="0"/>
                  <a:t>. </a:t>
                </a:r>
              </a:p>
              <a:p>
                <a:pPr marL="12065" marR="5080" indent="0" algn="just">
                  <a:lnSpc>
                    <a:spcPct val="100000"/>
                  </a:lnSpc>
                  <a:buNone/>
                </a:pPr>
                <a:r>
                  <a:rPr lang="en-US" spc="-15" dirty="0"/>
                  <a:t>B</a:t>
                </a:r>
                <a:r>
                  <a:rPr lang="en-US" spc="-5" dirty="0"/>
                  <a:t>y </a:t>
                </a:r>
                <a:r>
                  <a:rPr lang="en-US" spc="-15" dirty="0"/>
                  <a:t>E</a:t>
                </a:r>
                <a:r>
                  <a:rPr lang="en-US" spc="-5" dirty="0"/>
                  <a:t>q.</a:t>
                </a:r>
                <a:r>
                  <a:rPr lang="en-US" dirty="0"/>
                  <a:t> </a:t>
                </a:r>
                <a:r>
                  <a:rPr lang="en-US" spc="-5" dirty="0"/>
                  <a:t>(3) </a:t>
                </a:r>
                <a:r>
                  <a:rPr lang="en-US" spc="-15" dirty="0"/>
                  <a:t>w</a:t>
                </a:r>
                <a:r>
                  <a:rPr lang="en-US" spc="-5" dirty="0"/>
                  <a:t>ith </a:t>
                </a:r>
                <a:r>
                  <a:rPr lang="en-US" i="1" spc="-185" dirty="0"/>
                  <a:t>δ</a:t>
                </a:r>
                <a:r>
                  <a:rPr lang="en-US" i="1" spc="-40" dirty="0"/>
                  <a:t> </a:t>
                </a:r>
                <a:r>
                  <a:rPr lang="en-US" spc="-25" dirty="0"/>
                  <a:t>=</a:t>
                </a:r>
                <a:r>
                  <a:rPr lang="en-US" spc="-40" dirty="0"/>
                  <a:t> </a:t>
                </a:r>
                <a:r>
                  <a:rPr lang="en-US" spc="-10" dirty="0"/>
                  <a:t>1</a:t>
                </a:r>
                <a:r>
                  <a:rPr lang="en-US" spc="-5" dirty="0"/>
                  <a:t>,</a:t>
                </a:r>
              </a:p>
              <a:p>
                <a:pPr marL="12065" marR="5080" indent="0" algn="just">
                  <a:lnSpc>
                    <a:spcPct val="100000"/>
                  </a:lnSpc>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𝑥</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m:t>
                        </m:r>
                        <m:r>
                          <a:rPr lang="en-US" b="0" i="1" smtClean="0">
                            <a:latin typeface="Cambria Math" panose="02040503050406030204" pitchFamily="18" charset="0"/>
                          </a:rPr>
                          <m:t>3</m:t>
                        </m:r>
                      </m:sub>
                      <m:sup>
                        <m:r>
                          <a:rPr lang="en-US" b="0" i="1" smtClean="0">
                            <a:latin typeface="Cambria Math" panose="02040503050406030204" pitchFamily="18" charset="0"/>
                          </a:rPr>
                          <m:t>3</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sup>
                            <m:r>
                              <a:rPr lang="en-US" b="0" i="1" smtClean="0">
                                <a:latin typeface="Cambria Math" panose="02040503050406030204" pitchFamily="18" charset="0"/>
                              </a:rPr>
                              <m:t>2</m:t>
                            </m:r>
                          </m:sup>
                        </m:sSup>
                      </m:e>
                    </m:nary>
                    <m:r>
                      <a:rPr lang="en-US" b="0" i="1" smtClean="0">
                        <a:latin typeface="Cambria Math" panose="02040503050406030204" pitchFamily="18" charset="0"/>
                      </a:rPr>
                      <m:t>𝑑𝑥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trlPr>
                          <a:rPr lang="en-US" b="0" i="1" smtClean="0">
                            <a:latin typeface="Cambria Math" panose="02040503050406030204" pitchFamily="18" charset="0"/>
                          </a:rPr>
                        </m:ctrlPr>
                      </m:naryPr>
                      <m:sub>
                        <m:r>
                          <a:rPr lang="en-US" b="0" i="1" smtClean="0">
                            <a:latin typeface="Cambria Math" panose="02040503050406030204" pitchFamily="18" charset="0"/>
                          </a:rPr>
                          <m:t>−3</m:t>
                        </m:r>
                      </m:sub>
                      <m:sup>
                        <m:r>
                          <a:rPr lang="en-US" b="0" i="1" smtClean="0">
                            <a:latin typeface="Cambria Math" panose="02040503050406030204" pitchFamily="18" charset="0"/>
                          </a:rPr>
                          <m:t>3</m:t>
                        </m:r>
                      </m:sup>
                      <m:e>
                        <m:r>
                          <a:rPr lang="en-US" b="0" i="1" smtClean="0">
                            <a:latin typeface="Cambria Math" panose="02040503050406030204" pitchFamily="18" charset="0"/>
                          </a:rPr>
                          <m:t>(9−</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e>
                    </m:nary>
                    <m:r>
                      <a:rPr lang="en-US" b="0" i="1" smtClean="0">
                        <a:latin typeface="Cambria Math" panose="02040503050406030204" pitchFamily="18" charset="0"/>
                      </a:rPr>
                      <m:t>𝑑𝑥</m:t>
                    </m:r>
                  </m:oMath>
                </a14:m>
                <a:r>
                  <a:rPr lang="en-US" b="0" i="1" dirty="0">
                    <a:latin typeface="Cambria Math" panose="02040503050406030204" pitchFamily="18" charset="0"/>
                  </a:rPr>
                  <a:t> </a:t>
                </a:r>
              </a:p>
              <a:p>
                <a:pPr marL="12065" marR="5080" indent="0" algn="just">
                  <a:lnSpc>
                    <a:spcPct val="100000"/>
                  </a:lnSpc>
                  <a:buNone/>
                </a:pP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9</m:t>
                        </m:r>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e>
                    </m:d>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e>
                      <m:sub>
                        <m:r>
                          <a:rPr lang="en-US" b="0" i="1" smtClean="0">
                            <a:latin typeface="Cambria Math" panose="02040503050406030204" pitchFamily="18" charset="0"/>
                          </a:rPr>
                          <m:t>−3</m:t>
                        </m:r>
                      </m:sub>
                      <m:sup>
                        <m:r>
                          <a:rPr lang="en-US" b="0" i="1" smtClean="0">
                            <a:latin typeface="Cambria Math" panose="02040503050406030204" pitchFamily="18" charset="0"/>
                          </a:rPr>
                          <m:t>3</m:t>
                        </m:r>
                      </m:sup>
                    </m:sSubSup>
                    <m:r>
                      <a:rPr lang="en-US" b="0" i="1" smtClean="0">
                        <a:latin typeface="Cambria Math" panose="02040503050406030204" pitchFamily="18" charset="0"/>
                      </a:rPr>
                      <m:t>=18</m:t>
                    </m:r>
                  </m:oMath>
                </a14:m>
                <a:r>
                  <a:rPr lang="en-US" dirty="0"/>
                  <a:t> </a:t>
                </a:r>
              </a:p>
              <a:p>
                <a:pPr marL="0" marR="5080" indent="0" algn="just">
                  <a:lnSpc>
                    <a:spcPct val="100000"/>
                  </a:lnSpc>
                  <a:buNone/>
                </a:pPr>
                <a:r>
                  <a:rPr lang="en-US" spc="-10" dirty="0">
                    <a:solidFill>
                      <a:schemeClr val="tx1"/>
                    </a:solidFill>
                  </a:rPr>
                  <a:t>The</a:t>
                </a:r>
                <a:r>
                  <a:rPr lang="en-US" spc="-5" dirty="0">
                    <a:solidFill>
                      <a:schemeClr val="tx1"/>
                    </a:solidFill>
                  </a:rPr>
                  <a:t> half-disk has area (and mass) equal</a:t>
                </a:r>
                <a:r>
                  <a:rPr lang="en-US" dirty="0">
                    <a:solidFill>
                      <a:schemeClr val="tx1"/>
                    </a:solidFill>
                  </a:rPr>
                  <a:t> </a:t>
                </a:r>
                <a:r>
                  <a:rPr lang="en-US" spc="-5" dirty="0">
                    <a:solidFill>
                      <a:schemeClr val="tx1"/>
                    </a:solidFill>
                  </a:rPr>
                  <a:t>to </a:t>
                </a:r>
                <a14:m>
                  <m:oMath xmlns:m="http://schemas.openxmlformats.org/officeDocument/2006/math">
                    <m:r>
                      <a:rPr lang="en-US" b="0" i="1" spc="-5" smtClean="0">
                        <a:solidFill>
                          <a:schemeClr val="tx1"/>
                        </a:solidFill>
                        <a:latin typeface="Cambria Math" panose="02040503050406030204" pitchFamily="18" charset="0"/>
                        <a:cs typeface="Times New Roman"/>
                      </a:rPr>
                      <m:t>𝐴</m:t>
                    </m:r>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9</m:t>
                        </m:r>
                        <m:r>
                          <a:rPr lang="en-US" b="0" i="1" spc="-5" smtClean="0">
                            <a:solidFill>
                              <a:schemeClr val="tx1"/>
                            </a:solidFill>
                            <a:latin typeface="Cambria Math" panose="02040503050406030204" pitchFamily="18" charset="0"/>
                            <a:ea typeface="Cambria Math" panose="02040503050406030204" pitchFamily="18" charset="0"/>
                            <a:cs typeface="Times New Roman"/>
                          </a:rPr>
                          <m:t>𝜋</m:t>
                        </m:r>
                      </m:num>
                      <m:den>
                        <m:r>
                          <a:rPr lang="en-US" b="0" i="1" spc="-5" smtClean="0">
                            <a:solidFill>
                              <a:schemeClr val="tx1"/>
                            </a:solidFill>
                            <a:latin typeface="Cambria Math" panose="02040503050406030204" pitchFamily="18" charset="0"/>
                            <a:cs typeface="Times New Roman"/>
                          </a:rPr>
                          <m:t>2</m:t>
                        </m:r>
                      </m:den>
                    </m:f>
                  </m:oMath>
                </a14:m>
                <a:r>
                  <a:rPr lang="en-US" dirty="0">
                    <a:solidFill>
                      <a:schemeClr val="tx1"/>
                    </a:solidFill>
                  </a:rPr>
                  <a:t>.</a:t>
                </a:r>
              </a:p>
              <a:p>
                <a:pPr marL="0" marR="5080" indent="0" algn="just">
                  <a:lnSpc>
                    <a:spcPct val="100000"/>
                  </a:lnSpc>
                  <a:buNone/>
                </a:pPr>
                <a:r>
                  <a:rPr lang="en-US" dirty="0">
                    <a:solidFill>
                      <a:schemeClr val="tx1"/>
                    </a:solidFill>
                  </a:rPr>
                  <a:t>So, </a:t>
                </a:r>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𝑦</m:t>
                        </m:r>
                      </m:e>
                    </m:acc>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𝑀</m:t>
                            </m:r>
                          </m:e>
                          <m:sub>
                            <m:r>
                              <a:rPr lang="en-US" b="0" i="1" smtClean="0">
                                <a:solidFill>
                                  <a:schemeClr val="tx1"/>
                                </a:solidFill>
                                <a:latin typeface="Cambria Math" panose="02040503050406030204" pitchFamily="18" charset="0"/>
                              </a:rPr>
                              <m:t>𝑥</m:t>
                            </m:r>
                          </m:sub>
                        </m:sSub>
                      </m:num>
                      <m:den>
                        <m:r>
                          <a:rPr lang="en-US" b="0" i="1" smtClean="0">
                            <a:solidFill>
                              <a:schemeClr val="tx1"/>
                            </a:solidFill>
                            <a:latin typeface="Cambria Math" panose="02040503050406030204" pitchFamily="18" charset="0"/>
                          </a:rPr>
                          <m:t>𝑀</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4</m:t>
                        </m:r>
                      </m:num>
                      <m:den>
                        <m:r>
                          <a:rPr lang="en-US" b="0" i="1" smtClean="0">
                            <a:solidFill>
                              <a:schemeClr val="tx1"/>
                            </a:solidFill>
                            <a:latin typeface="Cambria Math" panose="02040503050406030204" pitchFamily="18" charset="0"/>
                            <a:ea typeface="Cambria Math" panose="02040503050406030204" pitchFamily="18" charset="0"/>
                          </a:rPr>
                          <m:t>𝜋</m:t>
                        </m:r>
                      </m:den>
                    </m:f>
                    <m:r>
                      <a:rPr lang="en-US" b="0" i="1" smtClean="0">
                        <a:solidFill>
                          <a:schemeClr val="tx1"/>
                        </a:solidFill>
                        <a:latin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1674" r="-677" b="-2510"/>
                </a:stretch>
              </a:blipFill>
            </p:spPr>
            <p:txBody>
              <a:bodyPr/>
              <a:lstStyle/>
              <a:p>
                <a:r>
                  <a:rPr lang="en-US">
                    <a:noFill/>
                  </a:rPr>
                  <a:t> </a:t>
                </a:r>
              </a:p>
            </p:txBody>
          </p:sp>
        </mc:Fallback>
      </mc:AlternateContent>
      <p:pic>
        <p:nvPicPr>
          <p:cNvPr id="5" name="Picture 2" descr="A graph shows the half disk under f of x equals square root of quantity 9 minus x squared and a centroid on the y axis. The x axis ranges from negative 3 to 3, in increments of 3, with points negative 3 and 3 labeled. The y axis is not scaled. The curve of f of x equals square root of quantity 9 minus x squared begins on the x axis at x equals negative 3, is a semicircle with a maximum on the y axis and ends on the x axis at x equals 3. A dashed line segment from the origin to a point on the curve is labeled 3. The area between the curve and the x axis is shaded. A point on the x axis is marked and labeled centroid."/>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18050" y="3010748"/>
            <a:ext cx="4999979" cy="3693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3840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8.4  Center of </a:t>
            </a:r>
            <a:r>
              <a:rPr lang="en-US" sz="3100" dirty="0"/>
              <a:t>Mass (</a:t>
            </a:r>
            <a:r>
              <a:rPr lang="en-US" sz="3100" dirty="0" smtClean="0"/>
              <a:t>21 </a:t>
            </a:r>
            <a:r>
              <a:rPr lang="en-US" sz="3100" dirty="0"/>
              <a:t>of 27)</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7278758" cy="4370567"/>
              </a:xfrm>
            </p:spPr>
            <p:txBody>
              <a:bodyPr>
                <a:noAutofit/>
              </a:bodyPr>
              <a:lstStyle/>
              <a:p>
                <a:pPr marL="0" marR="508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dirty="0">
                    <a:solidFill>
                      <a:schemeClr val="tx1"/>
                    </a:solidFill>
                  </a:rPr>
                  <a:t> </a:t>
                </a:r>
                <a:r>
                  <a:rPr lang="en-US" spc="-135" dirty="0">
                    <a:solidFill>
                      <a:schemeClr val="tx1"/>
                    </a:solidFill>
                  </a:rPr>
                  <a:t> </a:t>
                </a:r>
                <a:r>
                  <a:rPr lang="en-US" b="1" spc="5" dirty="0">
                    <a:solidFill>
                      <a:schemeClr val="tx1"/>
                    </a:solidFill>
                  </a:rPr>
                  <a:t>Using</a:t>
                </a:r>
                <a:r>
                  <a:rPr lang="en-US" b="1" dirty="0">
                    <a:solidFill>
                      <a:schemeClr val="tx1"/>
                    </a:solidFill>
                  </a:rPr>
                  <a:t> </a:t>
                </a:r>
                <a:r>
                  <a:rPr lang="en-US" b="1" spc="-40" dirty="0">
                    <a:solidFill>
                      <a:schemeClr val="tx1"/>
                    </a:solidFill>
                  </a:rPr>
                  <a:t> </a:t>
                </a:r>
                <a:r>
                  <a:rPr lang="en-US" b="1" spc="5" dirty="0">
                    <a:solidFill>
                      <a:schemeClr val="tx1"/>
                    </a:solidFill>
                  </a:rPr>
                  <a:t>Additivity</a:t>
                </a:r>
                <a:r>
                  <a:rPr lang="en-US" b="1" dirty="0">
                    <a:solidFill>
                      <a:schemeClr val="tx1"/>
                    </a:solidFill>
                  </a:rPr>
                  <a:t> </a:t>
                </a:r>
                <a:r>
                  <a:rPr lang="en-US" b="1" spc="-40" dirty="0">
                    <a:solidFill>
                      <a:schemeClr val="tx1"/>
                    </a:solidFill>
                  </a:rPr>
                  <a:t> </a:t>
                </a:r>
                <a:r>
                  <a:rPr lang="en-US" b="1" spc="5" dirty="0">
                    <a:solidFill>
                      <a:schemeClr val="tx1"/>
                    </a:solidFill>
                  </a:rPr>
                  <a:t>and</a:t>
                </a:r>
                <a:r>
                  <a:rPr lang="en-US" b="1" dirty="0">
                    <a:solidFill>
                      <a:schemeClr val="tx1"/>
                    </a:solidFill>
                  </a:rPr>
                  <a:t> </a:t>
                </a:r>
                <a:r>
                  <a:rPr lang="en-US" b="1" spc="-40" dirty="0">
                    <a:solidFill>
                      <a:schemeClr val="tx1"/>
                    </a:solidFill>
                  </a:rPr>
                  <a:t> </a:t>
                </a:r>
                <a:r>
                  <a:rPr lang="en-US" b="1" dirty="0">
                    <a:solidFill>
                      <a:schemeClr val="tx1"/>
                    </a:solidFill>
                  </a:rPr>
                  <a:t>Symmetry   </a:t>
                </a:r>
                <a:r>
                  <a:rPr lang="en-US" b="1" spc="80" dirty="0">
                    <a:solidFill>
                      <a:schemeClr val="tx1"/>
                    </a:solidFill>
                  </a:rPr>
                  <a:t> </a:t>
                </a:r>
                <a:r>
                  <a:rPr lang="en-US" spc="-10" dirty="0">
                    <a:solidFill>
                      <a:schemeClr val="tx1"/>
                    </a:solidFill>
                  </a:rPr>
                  <a:t>Fin</a:t>
                </a:r>
                <a:r>
                  <a:rPr lang="en-US" spc="-5" dirty="0">
                    <a:solidFill>
                      <a:schemeClr val="tx1"/>
                    </a:solidFill>
                  </a:rPr>
                  <a:t>d</a:t>
                </a:r>
                <a:r>
                  <a:rPr lang="en-US" dirty="0">
                    <a:solidFill>
                      <a:schemeClr val="tx1"/>
                    </a:solidFill>
                  </a:rPr>
                  <a:t> </a:t>
                </a:r>
                <a:r>
                  <a:rPr lang="en-US" spc="-125"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125" dirty="0">
                    <a:solidFill>
                      <a:schemeClr val="tx1"/>
                    </a:solidFill>
                  </a:rPr>
                  <a:t> </a:t>
                </a:r>
                <a:r>
                  <a:rPr lang="en-US" spc="-10" dirty="0">
                    <a:solidFill>
                      <a:schemeClr val="tx1"/>
                    </a:solidFill>
                  </a:rPr>
                  <a:t>centroi</a:t>
                </a:r>
                <a:r>
                  <a:rPr lang="en-US" spc="-5" dirty="0">
                    <a:solidFill>
                      <a:schemeClr val="tx1"/>
                    </a:solidFill>
                  </a:rPr>
                  <a:t>d</a:t>
                </a:r>
                <a:r>
                  <a:rPr lang="en-US" dirty="0">
                    <a:solidFill>
                      <a:schemeClr val="tx1"/>
                    </a:solidFill>
                  </a:rPr>
                  <a:t> </a:t>
                </a:r>
                <a:r>
                  <a:rPr lang="en-US" spc="-125"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spc="-125"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125" dirty="0">
                    <a:solidFill>
                      <a:schemeClr val="tx1"/>
                    </a:solidFill>
                  </a:rPr>
                  <a:t> </a:t>
                </a:r>
                <a:r>
                  <a:rPr lang="en-US" spc="-5" dirty="0">
                    <a:solidFill>
                      <a:schemeClr val="tx1"/>
                    </a:solidFill>
                  </a:rPr>
                  <a:t>r</a:t>
                </a:r>
                <a:r>
                  <a:rPr lang="en-US" spc="-10" dirty="0">
                    <a:solidFill>
                      <a:schemeClr val="tx1"/>
                    </a:solidFill>
                  </a:rPr>
                  <a:t>egio</a:t>
                </a:r>
                <a:r>
                  <a:rPr lang="en-US" spc="-5" dirty="0">
                    <a:solidFill>
                      <a:schemeClr val="tx1"/>
                    </a:solidFill>
                  </a:rPr>
                  <a:t>n</a:t>
                </a:r>
                <a:r>
                  <a:rPr lang="en-US" dirty="0">
                    <a:solidFill>
                      <a:schemeClr val="tx1"/>
                    </a:solidFill>
                  </a:rPr>
                  <a:t> </a:t>
                </a:r>
                <a:r>
                  <a:rPr lang="en-US" spc="-45" dirty="0">
                    <a:solidFill>
                      <a:schemeClr val="tx1"/>
                    </a:solidFill>
                  </a:rPr>
                  <a:t> </a:t>
                </a:r>
                <a:r>
                  <a:rPr lang="en-US" i="1" spc="-10" dirty="0">
                    <a:solidFill>
                      <a:schemeClr val="tx1"/>
                    </a:solidFill>
                  </a:rPr>
                  <a:t>R</a:t>
                </a:r>
                <a:r>
                  <a:rPr lang="en-US" i="1" dirty="0">
                    <a:solidFill>
                      <a:schemeClr val="tx1"/>
                    </a:solidFill>
                  </a:rPr>
                  <a:t> </a:t>
                </a:r>
                <a:r>
                  <a:rPr lang="en-US" i="1" spc="-75" dirty="0">
                    <a:solidFill>
                      <a:schemeClr val="tx1"/>
                    </a:solidFill>
                  </a:rPr>
                  <a:t> </a:t>
                </a:r>
                <a:r>
                  <a:rPr lang="en-US" spc="-5" dirty="0">
                    <a:solidFill>
                      <a:schemeClr val="tx1"/>
                    </a:solidFill>
                  </a:rPr>
                  <a:t>in </a:t>
                </a:r>
                <a:r>
                  <a:rPr lang="en-US" spc="-10" dirty="0">
                    <a:solidFill>
                      <a:schemeClr val="tx1"/>
                    </a:solidFill>
                  </a:rPr>
                  <a:t>Figur</a:t>
                </a:r>
                <a:r>
                  <a:rPr lang="en-US" spc="-5" dirty="0">
                    <a:solidFill>
                      <a:schemeClr val="tx1"/>
                    </a:solidFill>
                  </a:rPr>
                  <a:t>e </a:t>
                </a:r>
                <a:r>
                  <a:rPr lang="en-US" spc="-10" dirty="0">
                    <a:solidFill>
                      <a:schemeClr val="tx1"/>
                    </a:solidFill>
                  </a:rPr>
                  <a:t>18.</a:t>
                </a:r>
                <a:endParaRPr lang="en-US" dirty="0">
                  <a:solidFill>
                    <a:schemeClr val="tx1"/>
                  </a:solidFill>
                </a:endParaRPr>
              </a:p>
              <a:p>
                <a:pPr marL="0" marR="5080" indent="0">
                  <a:lnSpc>
                    <a:spcPct val="100000"/>
                  </a:lnSpc>
                  <a:spcBef>
                    <a:spcPts val="590"/>
                  </a:spcBef>
                  <a:buNone/>
                </a:pPr>
                <a:r>
                  <a:rPr lang="en-US" b="1" spc="-5" dirty="0">
                    <a:solidFill>
                      <a:schemeClr val="tx1"/>
                    </a:solidFill>
                  </a:rPr>
                  <a:t>Solution </a:t>
                </a:r>
                <a:r>
                  <a:rPr lang="en-US" b="1" spc="95" dirty="0">
                    <a:solidFill>
                      <a:schemeClr val="tx1"/>
                    </a:solidFill>
                  </a:rPr>
                  <a:t> </a:t>
                </a:r>
                <a:r>
                  <a:rPr lang="en-US" spc="-10" dirty="0">
                    <a:solidFill>
                      <a:schemeClr val="tx1"/>
                    </a:solidFill>
                  </a:rPr>
                  <a:t>We</a:t>
                </a:r>
                <a:r>
                  <a:rPr lang="en-US" spc="-30" dirty="0">
                    <a:solidFill>
                      <a:schemeClr val="tx1"/>
                    </a:solidFill>
                  </a:rPr>
                  <a:t> </a:t>
                </a:r>
                <a:r>
                  <a:rPr lang="en-US" spc="-5" dirty="0">
                    <a:solidFill>
                      <a:schemeClr val="tx1"/>
                    </a:solidFill>
                  </a:rPr>
                  <a:t>set</a:t>
                </a:r>
                <a:r>
                  <a:rPr lang="en-US" spc="-30" dirty="0">
                    <a:solidFill>
                      <a:schemeClr val="tx1"/>
                    </a:solidFill>
                  </a:rPr>
                  <a:t> </a:t>
                </a:r>
                <a:r>
                  <a:rPr lang="en-US" i="1" spc="-185" dirty="0">
                    <a:solidFill>
                      <a:schemeClr val="tx1"/>
                    </a:solidFill>
                  </a:rPr>
                  <a:t>δ</a:t>
                </a:r>
                <a:r>
                  <a:rPr lang="en-US" i="1" spc="-40"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1</a:t>
                </a:r>
                <a:r>
                  <a:rPr lang="en-US" spc="-30" dirty="0">
                    <a:solidFill>
                      <a:schemeClr val="tx1"/>
                    </a:solidFill>
                  </a:rPr>
                  <a:t> </a:t>
                </a:r>
                <a:r>
                  <a:rPr lang="en-US" spc="-10" dirty="0">
                    <a:solidFill>
                      <a:schemeClr val="tx1"/>
                    </a:solidFill>
                  </a:rPr>
                  <a:t>becaus</a:t>
                </a:r>
                <a:r>
                  <a:rPr lang="en-US" spc="-5" dirty="0">
                    <a:solidFill>
                      <a:schemeClr val="tx1"/>
                    </a:solidFill>
                  </a:rPr>
                  <a:t>e</a:t>
                </a:r>
                <a:r>
                  <a:rPr lang="en-US" spc="-30" dirty="0">
                    <a:solidFill>
                      <a:schemeClr val="tx1"/>
                    </a:solidFill>
                  </a:rPr>
                  <a:t> </a:t>
                </a:r>
                <a:r>
                  <a:rPr lang="en-US" spc="-15" dirty="0">
                    <a:solidFill>
                      <a:schemeClr val="tx1"/>
                    </a:solidFill>
                  </a:rPr>
                  <a:t>w</a:t>
                </a:r>
                <a:r>
                  <a:rPr lang="en-US" spc="-5" dirty="0">
                    <a:solidFill>
                      <a:schemeClr val="tx1"/>
                    </a:solidFill>
                  </a:rPr>
                  <a:t>e</a:t>
                </a:r>
                <a:r>
                  <a:rPr lang="en-US" spc="-30" dirty="0">
                    <a:solidFill>
                      <a:schemeClr val="tx1"/>
                    </a:solidFill>
                  </a:rPr>
                  <a:t> </a:t>
                </a:r>
                <a:r>
                  <a:rPr lang="en-US" spc="-10" dirty="0">
                    <a:solidFill>
                      <a:schemeClr val="tx1"/>
                    </a:solidFill>
                  </a:rPr>
                  <a:t>ar</a:t>
                </a:r>
                <a:r>
                  <a:rPr lang="en-US" spc="-5" dirty="0">
                    <a:solidFill>
                      <a:schemeClr val="tx1"/>
                    </a:solidFill>
                  </a:rPr>
                  <a:t>e</a:t>
                </a:r>
                <a:r>
                  <a:rPr lang="en-US" spc="-30" dirty="0">
                    <a:solidFill>
                      <a:schemeClr val="tx1"/>
                    </a:solidFill>
                  </a:rPr>
                  <a:t> </a:t>
                </a:r>
                <a:r>
                  <a:rPr lang="en-US" spc="-10" dirty="0">
                    <a:solidFill>
                      <a:schemeClr val="tx1"/>
                    </a:solidFill>
                  </a:rPr>
                  <a:t>computin</a:t>
                </a:r>
                <a:r>
                  <a:rPr lang="en-US" spc="-5" dirty="0">
                    <a:solidFill>
                      <a:schemeClr val="tx1"/>
                    </a:solidFill>
                  </a:rPr>
                  <a:t>g</a:t>
                </a:r>
                <a:r>
                  <a:rPr lang="en-US" spc="-30" dirty="0">
                    <a:solidFill>
                      <a:schemeClr val="tx1"/>
                    </a:solidFill>
                  </a:rPr>
                  <a:t> </a:t>
                </a:r>
                <a:r>
                  <a:rPr lang="en-US" spc="-5" dirty="0">
                    <a:solidFill>
                      <a:schemeClr val="tx1"/>
                    </a:solidFill>
                  </a:rPr>
                  <a:t>a</a:t>
                </a:r>
                <a:r>
                  <a:rPr lang="en-US" spc="-30" dirty="0">
                    <a:solidFill>
                      <a:schemeClr val="tx1"/>
                    </a:solidFill>
                  </a:rPr>
                  <a:t> </a:t>
                </a:r>
                <a:r>
                  <a:rPr lang="en-US" spc="-10" dirty="0">
                    <a:solidFill>
                      <a:schemeClr val="tx1"/>
                    </a:solidFill>
                  </a:rPr>
                  <a:t>centroid</a:t>
                </a:r>
                <a:r>
                  <a:rPr lang="en-US" spc="-5" dirty="0">
                    <a:solidFill>
                      <a:schemeClr val="tx1"/>
                    </a:solidFill>
                  </a:rPr>
                  <a:t>.</a:t>
                </a:r>
                <a:r>
                  <a:rPr lang="en-US" spc="-30" dirty="0">
                    <a:solidFill>
                      <a:schemeClr val="tx1"/>
                    </a:solidFill>
                  </a:rPr>
                  <a:t> </a:t>
                </a:r>
                <a:r>
                  <a:rPr lang="en-US" spc="-15" dirty="0">
                    <a:solidFill>
                      <a:schemeClr val="tx1"/>
                    </a:solidFill>
                  </a:rPr>
                  <a:t>Th</a:t>
                </a:r>
                <a:r>
                  <a:rPr lang="en-US" spc="-5" dirty="0">
                    <a:solidFill>
                      <a:schemeClr val="tx1"/>
                    </a:solidFill>
                  </a:rPr>
                  <a:t>e</a:t>
                </a:r>
                <a:r>
                  <a:rPr lang="en-US" spc="-30" dirty="0">
                    <a:solidFill>
                      <a:schemeClr val="tx1"/>
                    </a:solidFill>
                  </a:rPr>
                  <a:t> </a:t>
                </a:r>
                <a:r>
                  <a:rPr lang="en-US" spc="-10" dirty="0">
                    <a:solidFill>
                      <a:schemeClr val="tx1"/>
                    </a:solidFill>
                  </a:rPr>
                  <a:t>regio</a:t>
                </a:r>
                <a:r>
                  <a:rPr lang="en-US" spc="-5" dirty="0">
                    <a:solidFill>
                      <a:schemeClr val="tx1"/>
                    </a:solidFill>
                  </a:rPr>
                  <a:t>n</a:t>
                </a:r>
                <a:r>
                  <a:rPr lang="en-US" spc="50" dirty="0">
                    <a:solidFill>
                      <a:schemeClr val="tx1"/>
                    </a:solidFill>
                  </a:rPr>
                  <a:t> </a:t>
                </a:r>
                <a:r>
                  <a:rPr lang="en-US" i="1" spc="-10" dirty="0">
                    <a:solidFill>
                      <a:schemeClr val="tx1"/>
                    </a:solidFill>
                  </a:rPr>
                  <a:t>R</a:t>
                </a:r>
                <a:r>
                  <a:rPr lang="en-US" i="1" spc="20" dirty="0">
                    <a:solidFill>
                      <a:schemeClr val="tx1"/>
                    </a:solidFill>
                  </a:rPr>
                  <a:t> </a:t>
                </a:r>
                <a:r>
                  <a:rPr lang="en-US" spc="-5" dirty="0">
                    <a:solidFill>
                      <a:schemeClr val="tx1"/>
                    </a:solidFill>
                  </a:rPr>
                  <a:t>is</a:t>
                </a:r>
                <a:r>
                  <a:rPr lang="en-US" spc="-30" dirty="0">
                    <a:solidFill>
                      <a:schemeClr val="tx1"/>
                    </a:solidFill>
                  </a:rPr>
                  <a:t> </a:t>
                </a:r>
                <a:r>
                  <a:rPr lang="en-US" spc="-5" dirty="0">
                    <a:solidFill>
                      <a:schemeClr val="tx1"/>
                    </a:solidFill>
                  </a:rPr>
                  <a:t>symmetric with respect</a:t>
                </a:r>
                <a:r>
                  <a:rPr lang="en-US" dirty="0">
                    <a:solidFill>
                      <a:schemeClr val="tx1"/>
                    </a:solidFill>
                  </a:rPr>
                  <a:t> </a:t>
                </a:r>
                <a:r>
                  <a:rPr lang="en-US" spc="-5" dirty="0">
                    <a:solidFill>
                      <a:schemeClr val="tx1"/>
                    </a:solidFill>
                  </a:rPr>
                  <a:t>to the</a:t>
                </a:r>
                <a:r>
                  <a:rPr lang="en-US" spc="60" dirty="0">
                    <a:solidFill>
                      <a:schemeClr val="tx1"/>
                    </a:solidFill>
                  </a:rPr>
                  <a:t> </a:t>
                </a:r>
                <a:r>
                  <a:rPr lang="en-US" i="1" spc="45" dirty="0">
                    <a:solidFill>
                      <a:schemeClr val="tx1"/>
                    </a:solidFill>
                  </a:rPr>
                  <a:t>y</a:t>
                </a:r>
                <a:r>
                  <a:rPr lang="en-US" spc="-5" dirty="0">
                    <a:solidFill>
                      <a:schemeClr val="tx1"/>
                    </a:solidFill>
                  </a:rPr>
                  <a:t>-axis,</a:t>
                </a:r>
                <a:r>
                  <a:rPr lang="en-US" dirty="0">
                    <a:solidFill>
                      <a:schemeClr val="tx1"/>
                    </a:solidFill>
                  </a:rPr>
                  <a:t> </a:t>
                </a:r>
                <a:r>
                  <a:rPr lang="en-US" spc="-5" dirty="0">
                    <a:solidFill>
                      <a:schemeClr val="tx1"/>
                    </a:solidFill>
                  </a:rPr>
                  <a:t>and therefore</a:t>
                </a:r>
                <a:r>
                  <a:rPr lang="en-US" spc="25" dirty="0">
                    <a:solidFill>
                      <a:schemeClr val="tx1"/>
                    </a:solidFill>
                  </a:rPr>
                  <a:t> </a:t>
                </a:r>
                <a14:m>
                  <m:oMath xmlns:m="http://schemas.openxmlformats.org/officeDocument/2006/math">
                    <m:acc>
                      <m:accPr>
                        <m:chr m:val="̅"/>
                        <m:ctrlPr>
                          <a:rPr lang="en-US" i="1" spc="-335" dirty="0" smtClean="0">
                            <a:solidFill>
                              <a:schemeClr val="tx1"/>
                            </a:solidFill>
                            <a:latin typeface="Cambria Math" panose="02040503050406030204" pitchFamily="18" charset="0"/>
                          </a:rPr>
                        </m:ctrlPr>
                      </m:accPr>
                      <m:e>
                        <m:r>
                          <a:rPr lang="en-US" b="0" i="1" spc="-335" dirty="0" smtClean="0">
                            <a:solidFill>
                              <a:schemeClr val="tx1"/>
                            </a:solidFill>
                            <a:latin typeface="Cambria Math" panose="02040503050406030204" pitchFamily="18" charset="0"/>
                          </a:rPr>
                          <m:t>𝑥</m:t>
                        </m:r>
                      </m:e>
                    </m:acc>
                  </m:oMath>
                </a14:m>
                <a:r>
                  <a:rPr lang="en-US" spc="40"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0</a:t>
                </a:r>
                <a:r>
                  <a:rPr lang="en-US" spc="-5" dirty="0">
                    <a:solidFill>
                      <a:schemeClr val="tx1"/>
                    </a:solidFill>
                  </a:rPr>
                  <a:t>. </a:t>
                </a:r>
                <a:r>
                  <a:rPr lang="en-US" spc="-15" dirty="0">
                    <a:solidFill>
                      <a:schemeClr val="tx1"/>
                    </a:solidFill>
                  </a:rPr>
                  <a:t>T</a:t>
                </a:r>
                <a:r>
                  <a:rPr lang="en-US" spc="-5" dirty="0">
                    <a:solidFill>
                      <a:schemeClr val="tx1"/>
                    </a:solidFill>
                  </a:rPr>
                  <a:t>o fi</a:t>
                </a:r>
                <a:r>
                  <a:rPr lang="en-US" spc="-10" dirty="0">
                    <a:solidFill>
                      <a:schemeClr val="tx1"/>
                    </a:solidFill>
                  </a:rPr>
                  <a:t>n</a:t>
                </a:r>
                <a:r>
                  <a:rPr lang="en-US" spc="-5" dirty="0">
                    <a:solidFill>
                      <a:schemeClr val="tx1"/>
                    </a:solidFill>
                  </a:rPr>
                  <a:t>d</a:t>
                </a:r>
                <a:r>
                  <a:rPr lang="en-US" spc="60" dirty="0">
                    <a:solidFill>
                      <a:schemeClr val="tx1"/>
                    </a:solidFill>
                  </a:rPr>
                  <a:t> </a:t>
                </a:r>
                <a14:m>
                  <m:oMath xmlns:m="http://schemas.openxmlformats.org/officeDocument/2006/math">
                    <m:acc>
                      <m:accPr>
                        <m:chr m:val="̅"/>
                        <m:ctrlPr>
                          <a:rPr lang="en-US" i="1" spc="-360" dirty="0" smtClean="0">
                            <a:solidFill>
                              <a:schemeClr val="tx1"/>
                            </a:solidFill>
                            <a:latin typeface="Cambria Math" panose="02040503050406030204" pitchFamily="18" charset="0"/>
                          </a:rPr>
                        </m:ctrlPr>
                      </m:accPr>
                      <m:e>
                        <m:r>
                          <a:rPr lang="en-US" b="0" i="1" spc="-360" dirty="0" smtClean="0">
                            <a:solidFill>
                              <a:schemeClr val="tx1"/>
                            </a:solidFill>
                            <a:latin typeface="Cambria Math" panose="02040503050406030204" pitchFamily="18" charset="0"/>
                          </a:rPr>
                          <m:t>𝑦</m:t>
                        </m:r>
                      </m:e>
                    </m:acc>
                  </m:oMath>
                </a14:m>
                <a:r>
                  <a:rPr lang="en-US" spc="-5"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comput</a:t>
                </a:r>
                <a:r>
                  <a:rPr lang="en-US" spc="-5" dirty="0">
                    <a:solidFill>
                      <a:schemeClr val="tx1"/>
                    </a:solidFill>
                  </a:rPr>
                  <a:t>e</a:t>
                </a:r>
                <a:r>
                  <a:rPr lang="en-US"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 </a:t>
                </a:r>
                <a:r>
                  <a:rPr lang="en-US" spc="-15" dirty="0">
                    <a:solidFill>
                      <a:schemeClr val="tx1"/>
                    </a:solidFill>
                  </a:rPr>
                  <a:t>momen</a:t>
                </a:r>
                <a:r>
                  <a:rPr lang="en-US" spc="-5" dirty="0">
                    <a:solidFill>
                      <a:schemeClr val="tx1"/>
                    </a:solidFill>
                  </a:rPr>
                  <a:t>t</a:t>
                </a:r>
                <a:r>
                  <a:rPr lang="en-US" spc="65" dirty="0">
                    <a:solidFill>
                      <a:schemeClr val="tx1"/>
                    </a:solidFill>
                  </a:rPr>
                  <a:t> </a:t>
                </a:r>
                <a:r>
                  <a:rPr lang="en-US" i="1" spc="15" dirty="0">
                    <a:solidFill>
                      <a:schemeClr val="tx1"/>
                    </a:solidFill>
                  </a:rPr>
                  <a:t>M</a:t>
                </a:r>
                <a:r>
                  <a:rPr lang="en-US" i="1" baseline="-11111" dirty="0">
                    <a:solidFill>
                      <a:schemeClr val="tx1"/>
                    </a:solidFill>
                  </a:rPr>
                  <a:t>x</a:t>
                </a:r>
                <a:r>
                  <a:rPr lang="en-US" i="1" spc="-112" baseline="-11111" dirty="0">
                    <a:solidFill>
                      <a:schemeClr val="tx1"/>
                    </a:solidFill>
                  </a:rPr>
                  <a:t> </a:t>
                </a:r>
                <a:r>
                  <a:rPr lang="en-US" spc="-5" dirty="0">
                    <a:solidFill>
                      <a:schemeClr val="tx1"/>
                    </a:solidFill>
                  </a:rPr>
                  <a:t>.</a:t>
                </a:r>
              </a:p>
              <a:p>
                <a:pPr marL="0" marR="5080" indent="0">
                  <a:lnSpc>
                    <a:spcPct val="100000"/>
                  </a:lnSpc>
                  <a:spcBef>
                    <a:spcPts val="590"/>
                  </a:spcBef>
                  <a:buNone/>
                </a:pPr>
                <a:endParaRPr lang="en-US" dirty="0">
                  <a:solidFill>
                    <a:schemeClr val="tx1"/>
                  </a:solidFill>
                </a:endParaRPr>
              </a:p>
              <a:p>
                <a:pPr marL="12700">
                  <a:lnSpc>
                    <a:spcPct val="100000"/>
                  </a:lnSpc>
                  <a:spcBef>
                    <a:spcPts val="530"/>
                  </a:spcBef>
                </a:pPr>
                <a:endParaRPr lang="en-US" sz="2000" dirty="0">
                  <a:latin typeface="Times New Roman"/>
                  <a:cs typeface="Times New Roman"/>
                </a:endParaRPr>
              </a:p>
              <a:p>
                <a:pPr marL="12700">
                  <a:lnSpc>
                    <a:spcPct val="100000"/>
                  </a:lnSpc>
                  <a:spcBef>
                    <a:spcPts val="530"/>
                  </a:spcBef>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7278758" cy="4370567"/>
              </a:xfrm>
              <a:blipFill>
                <a:blip r:embed="rId2"/>
                <a:stretch>
                  <a:fillRect l="-1089" t="-976"/>
                </a:stretch>
              </a:blipFill>
            </p:spPr>
            <p:txBody>
              <a:bodyPr/>
              <a:lstStyle/>
              <a:p>
                <a:r>
                  <a:rPr lang="en-US">
                    <a:noFill/>
                  </a:rPr>
                  <a:t> </a:t>
                </a:r>
              </a:p>
            </p:txBody>
          </p:sp>
        </mc:Fallback>
      </mc:AlternateContent>
      <p:pic>
        <p:nvPicPr>
          <p:cNvPr id="5" name="Picture 2" descr="A graph shows a shaded region in a circle and triangle, where the circle is positioned at the top of the triangle, both centered on the y axis. The x axis has the points negative 2 and 2 labeled. The y axis has the points 3 and 7 labeled. Line segments connect the points x equals negative 2 to x equals 2, x equals 2 to y equals 3, and x equals negative 2 to y equals 3, forming a triangle. A circle as a center on the y axis with end points at y equals 3 and y equals 7. The region in the circle and triangle is shaded."/>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17934" y="1371600"/>
            <a:ext cx="4341982" cy="467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5237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8.4  Center of </a:t>
            </a:r>
            <a:r>
              <a:rPr lang="en-US" sz="3100" dirty="0"/>
              <a:t>Mass (</a:t>
            </a:r>
            <a:r>
              <a:rPr lang="en-US" sz="3100" dirty="0" smtClean="0"/>
              <a:t>22 </a:t>
            </a:r>
            <a:r>
              <a:rPr lang="en-US" sz="3100" dirty="0"/>
              <a:t>of 27)</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indent="0">
                  <a:lnSpc>
                    <a:spcPct val="100000"/>
                  </a:lnSpc>
                  <a:spcBef>
                    <a:spcPts val="530"/>
                  </a:spcBef>
                  <a:buNone/>
                </a:pPr>
                <a:r>
                  <a:rPr lang="en-US" b="1" i="1" spc="-10" dirty="0"/>
                  <a:t>Ste</a:t>
                </a:r>
                <a:r>
                  <a:rPr lang="en-US" b="1" i="1" spc="-5" dirty="0"/>
                  <a:t>p </a:t>
                </a:r>
                <a:r>
                  <a:rPr lang="en-US" b="1" i="1" spc="-10" dirty="0"/>
                  <a:t>1</a:t>
                </a:r>
                <a:r>
                  <a:rPr lang="en-US" b="1" i="1" spc="-5" dirty="0"/>
                  <a:t>.</a:t>
                </a:r>
                <a:r>
                  <a:rPr lang="en-US" b="1" i="1" dirty="0"/>
                  <a:t> </a:t>
                </a:r>
                <a:r>
                  <a:rPr lang="en-US" b="1" i="1" spc="-5" dirty="0"/>
                  <a:t> </a:t>
                </a:r>
                <a:r>
                  <a:rPr lang="en-US" b="1" spc="-10" dirty="0"/>
                  <a:t>Use</a:t>
                </a:r>
                <a:r>
                  <a:rPr lang="en-US" b="1" spc="-5" dirty="0"/>
                  <a:t> additivity of </a:t>
                </a:r>
                <a:r>
                  <a:rPr lang="en-US" b="1" spc="-10" dirty="0"/>
                  <a:t>moments.</a:t>
                </a:r>
              </a:p>
              <a:p>
                <a:pPr marL="0" indent="0">
                  <a:lnSpc>
                    <a:spcPct val="100000"/>
                  </a:lnSpc>
                  <a:spcBef>
                    <a:spcPts val="530"/>
                  </a:spcBef>
                  <a:buNone/>
                </a:pPr>
                <a:r>
                  <a:rPr lang="en-US" spc="-22" dirty="0"/>
                  <a:t>Le</a:t>
                </a:r>
                <a:r>
                  <a:rPr lang="en-US" spc="-7" dirty="0"/>
                  <a:t>t</a:t>
                </a:r>
                <a:r>
                  <a:rPr lang="en-US" spc="97" dirty="0"/>
                  <a:t> </a:t>
                </a:r>
                <a:r>
                  <a:rPr lang="en-US" i="1" spc="112" dirty="0" err="1"/>
                  <a:t>M</a:t>
                </a:r>
                <a:r>
                  <a:rPr lang="en-US" baseline="30000" dirty="0" err="1"/>
                  <a:t>triangle</a:t>
                </a:r>
                <a:r>
                  <a:rPr lang="en-US" dirty="0"/>
                  <a:t> </a:t>
                </a:r>
                <a:r>
                  <a:rPr lang="en-US" spc="-15" dirty="0"/>
                  <a:t>an</a:t>
                </a:r>
                <a:r>
                  <a:rPr lang="en-US" spc="-7" dirty="0"/>
                  <a:t>d</a:t>
                </a:r>
                <a:r>
                  <a:rPr lang="en-US" spc="97" dirty="0"/>
                  <a:t> </a:t>
                </a:r>
                <a:r>
                  <a:rPr lang="en-US" i="1" spc="112" dirty="0" err="1"/>
                  <a:t>M</a:t>
                </a:r>
                <a:r>
                  <a:rPr lang="en-US" baseline="30000" dirty="0" err="1"/>
                  <a:t>circle</a:t>
                </a:r>
                <a:r>
                  <a:rPr lang="en-US" baseline="30000" dirty="0"/>
                  <a:t>  </a:t>
                </a:r>
                <a:r>
                  <a:rPr lang="en-US" spc="-10" dirty="0"/>
                  <a:t>b</a:t>
                </a:r>
                <a:r>
                  <a:rPr lang="en-US" spc="-5" dirty="0"/>
                  <a:t>e </a:t>
                </a:r>
                <a:r>
                  <a:rPr lang="en-US" spc="-10" dirty="0"/>
                  <a:t>th</a:t>
                </a:r>
                <a:r>
                  <a:rPr lang="en-US" spc="-5" dirty="0"/>
                  <a:t>e</a:t>
                </a:r>
                <a:r>
                  <a:rPr lang="en-US" spc="25" dirty="0"/>
                  <a:t> </a:t>
                </a:r>
                <a:r>
                  <a:rPr lang="en-US" i="1" spc="-5" dirty="0"/>
                  <a:t>x</a:t>
                </a:r>
                <a:r>
                  <a:rPr lang="en-US" spc="-15" dirty="0"/>
                  <a:t>-moment</a:t>
                </a:r>
                <a:r>
                  <a:rPr lang="en-US" spc="-5" dirty="0"/>
                  <a:t>s</a:t>
                </a:r>
                <a:r>
                  <a:rPr lang="en-US" dirty="0"/>
                  <a:t> </a:t>
                </a:r>
                <a:r>
                  <a:rPr lang="en-US" spc="-10" dirty="0"/>
                  <a:t>o</a:t>
                </a:r>
                <a:r>
                  <a:rPr lang="en-US" spc="-5" dirty="0"/>
                  <a:t>f t</a:t>
                </a:r>
                <a:r>
                  <a:rPr lang="en-US" spc="-10" dirty="0"/>
                  <a:t>h</a:t>
                </a:r>
                <a:r>
                  <a:rPr lang="en-US" spc="-5" dirty="0"/>
                  <a:t>e </a:t>
                </a:r>
                <a:r>
                  <a:rPr lang="en-US" spc="-10" dirty="0"/>
                  <a:t>triangl</a:t>
                </a:r>
                <a:r>
                  <a:rPr lang="en-US" spc="-5" dirty="0"/>
                  <a:t>e </a:t>
                </a:r>
                <a:r>
                  <a:rPr lang="en-US" spc="-10" dirty="0"/>
                  <a:t>an</a:t>
                </a:r>
                <a:r>
                  <a:rPr lang="en-US" spc="-5" dirty="0"/>
                  <a:t>d </a:t>
                </a:r>
                <a:r>
                  <a:rPr lang="en-US" spc="-10" dirty="0"/>
                  <a:t>th</a:t>
                </a:r>
                <a:r>
                  <a:rPr lang="en-US" spc="-5" dirty="0"/>
                  <a:t>e </a:t>
                </a:r>
                <a:r>
                  <a:rPr lang="en-US" spc="-10" dirty="0"/>
                  <a:t>circle</a:t>
                </a:r>
                <a:r>
                  <a:rPr lang="en-US" spc="-5" dirty="0"/>
                  <a:t>. </a:t>
                </a:r>
                <a:r>
                  <a:rPr lang="en-US" spc="-15" dirty="0"/>
                  <a:t>Then </a:t>
                </a:r>
              </a:p>
              <a:p>
                <a:pPr marL="0" indent="0">
                  <a:lnSpc>
                    <a:spcPct val="100000"/>
                  </a:lnSpc>
                  <a:spcBef>
                    <a:spcPts val="530"/>
                  </a:spcBef>
                  <a:buNone/>
                </a:pPr>
                <a14:m>
                  <m:oMathPara xmlns:m="http://schemas.openxmlformats.org/officeDocument/2006/math">
                    <m:oMathParaPr>
                      <m:jc m:val="centerGroup"/>
                    </m:oMathParaPr>
                    <m:oMath xmlns:m="http://schemas.openxmlformats.org/officeDocument/2006/math">
                      <m:sSub>
                        <m:sSubPr>
                          <m:ctrlPr>
                            <a:rPr lang="en-US" i="1" spc="-15">
                              <a:latin typeface="Cambria Math" panose="02040503050406030204" pitchFamily="18" charset="0"/>
                            </a:rPr>
                          </m:ctrlPr>
                        </m:sSubPr>
                        <m:e>
                          <m:r>
                            <a:rPr lang="en-US" i="1" spc="-15">
                              <a:latin typeface="Cambria Math" panose="02040503050406030204" pitchFamily="18" charset="0"/>
                            </a:rPr>
                            <m:t>𝑀</m:t>
                          </m:r>
                        </m:e>
                        <m:sub>
                          <m:r>
                            <a:rPr lang="en-US" i="1" spc="-15">
                              <a:latin typeface="Cambria Math" panose="02040503050406030204" pitchFamily="18" charset="0"/>
                            </a:rPr>
                            <m:t>𝑥</m:t>
                          </m:r>
                        </m:sub>
                      </m:sSub>
                      <m:r>
                        <a:rPr lang="en-US" i="1" spc="-15">
                          <a:latin typeface="Cambria Math" panose="02040503050406030204" pitchFamily="18" charset="0"/>
                        </a:rPr>
                        <m:t>=</m:t>
                      </m:r>
                      <m:sSubSup>
                        <m:sSubSupPr>
                          <m:ctrlPr>
                            <a:rPr lang="en-US" i="1" spc="-15">
                              <a:latin typeface="Cambria Math" panose="02040503050406030204" pitchFamily="18" charset="0"/>
                            </a:rPr>
                          </m:ctrlPr>
                        </m:sSubSupPr>
                        <m:e>
                          <m:r>
                            <a:rPr lang="en-US" i="1" spc="-15">
                              <a:latin typeface="Cambria Math" panose="02040503050406030204" pitchFamily="18" charset="0"/>
                            </a:rPr>
                            <m:t>𝑀</m:t>
                          </m:r>
                        </m:e>
                        <m:sub>
                          <m:r>
                            <a:rPr lang="en-US" i="1" spc="-15">
                              <a:latin typeface="Cambria Math" panose="02040503050406030204" pitchFamily="18" charset="0"/>
                            </a:rPr>
                            <m:t>𝑥</m:t>
                          </m:r>
                        </m:sub>
                        <m:sup>
                          <m:r>
                            <m:rPr>
                              <m:sty m:val="p"/>
                            </m:rPr>
                            <a:rPr lang="en-US" i="0" spc="-15">
                              <a:latin typeface="Cambria Math" panose="02040503050406030204" pitchFamily="18" charset="0"/>
                            </a:rPr>
                            <m:t>triangle</m:t>
                          </m:r>
                        </m:sup>
                      </m:sSubSup>
                      <m:r>
                        <a:rPr lang="en-US" i="1" spc="-15">
                          <a:latin typeface="Cambria Math" panose="02040503050406030204" pitchFamily="18" charset="0"/>
                        </a:rPr>
                        <m:t>+</m:t>
                      </m:r>
                      <m:sSubSup>
                        <m:sSubSupPr>
                          <m:ctrlPr>
                            <a:rPr lang="en-US" i="1" spc="-15">
                              <a:latin typeface="Cambria Math" panose="02040503050406030204" pitchFamily="18" charset="0"/>
                            </a:rPr>
                          </m:ctrlPr>
                        </m:sSubSupPr>
                        <m:e>
                          <m:r>
                            <a:rPr lang="en-US" i="1" spc="-15">
                              <a:latin typeface="Cambria Math" panose="02040503050406030204" pitchFamily="18" charset="0"/>
                            </a:rPr>
                            <m:t>𝑀</m:t>
                          </m:r>
                        </m:e>
                        <m:sub>
                          <m:r>
                            <a:rPr lang="en-US" i="1" spc="-15">
                              <a:latin typeface="Cambria Math" panose="02040503050406030204" pitchFamily="18" charset="0"/>
                            </a:rPr>
                            <m:t>𝑥</m:t>
                          </m:r>
                        </m:sub>
                        <m:sup>
                          <m:r>
                            <m:rPr>
                              <m:sty m:val="p"/>
                            </m:rPr>
                            <a:rPr lang="en-US" i="0" spc="-15">
                              <a:latin typeface="Cambria Math" panose="02040503050406030204" pitchFamily="18" charset="0"/>
                            </a:rPr>
                            <m:t>circle</m:t>
                          </m:r>
                        </m:sup>
                      </m:sSubSup>
                    </m:oMath>
                  </m:oMathPara>
                </a14:m>
                <a:endParaRPr lang="en-US" spc="-15" dirty="0"/>
              </a:p>
              <a:p>
                <a:pPr marL="0" indent="0">
                  <a:lnSpc>
                    <a:spcPct val="100000"/>
                  </a:lnSpc>
                  <a:spcBef>
                    <a:spcPts val="530"/>
                  </a:spcBef>
                  <a:buNone/>
                </a:pPr>
                <a:endParaRPr lang="en-US" baseline="30000" dirty="0"/>
              </a:p>
              <a:p>
                <a:pPr marL="0" indent="0">
                  <a:lnSpc>
                    <a:spcPct val="100000"/>
                  </a:lnSpc>
                  <a:buNone/>
                </a:pPr>
                <a:endParaRPr lang="en-US" b="1" i="1" spc="-10" dirty="0">
                  <a:latin typeface="Times New Roman"/>
                  <a:cs typeface="Times New Roman"/>
                </a:endParaRPr>
              </a:p>
              <a:p>
                <a:pPr marL="0" indent="0">
                  <a:lnSpc>
                    <a:spcPct val="100000"/>
                  </a:lnSpc>
                  <a:buNone/>
                </a:pPr>
                <a:r>
                  <a:rPr lang="en-US" b="1" i="1" spc="-10" dirty="0">
                    <a:latin typeface="Times New Roman"/>
                    <a:cs typeface="Times New Roman"/>
                  </a:rPr>
                  <a:t>Ste</a:t>
                </a:r>
                <a:r>
                  <a:rPr lang="en-US" b="1" i="1" spc="-5" dirty="0">
                    <a:latin typeface="Times New Roman"/>
                    <a:cs typeface="Times New Roman"/>
                  </a:rPr>
                  <a:t>p </a:t>
                </a:r>
                <a:r>
                  <a:rPr lang="en-US" b="1" i="1" spc="-10" dirty="0">
                    <a:latin typeface="Times New Roman"/>
                    <a:cs typeface="Times New Roman"/>
                  </a:rPr>
                  <a:t>2</a:t>
                </a:r>
                <a:r>
                  <a:rPr lang="en-US" b="1" i="1" spc="-5" dirty="0">
                    <a:latin typeface="Times New Roman"/>
                    <a:cs typeface="Times New Roman"/>
                  </a:rPr>
                  <a:t>.</a:t>
                </a:r>
                <a:r>
                  <a:rPr lang="en-US" b="1" i="1" dirty="0">
                    <a:latin typeface="Times New Roman"/>
                    <a:cs typeface="Times New Roman"/>
                  </a:rPr>
                  <a:t> </a:t>
                </a:r>
                <a:r>
                  <a:rPr lang="en-US" b="1" i="1" spc="-5" dirty="0">
                    <a:latin typeface="Times New Roman"/>
                    <a:cs typeface="Times New Roman"/>
                  </a:rPr>
                  <a:t> </a:t>
                </a:r>
                <a:r>
                  <a:rPr lang="en-US" b="1" spc="-15" dirty="0">
                    <a:latin typeface="Times New Roman"/>
                    <a:cs typeface="Times New Roman"/>
                  </a:rPr>
                  <a:t>Momen</a:t>
                </a:r>
                <a:r>
                  <a:rPr lang="en-US" b="1" spc="-5" dirty="0">
                    <a:latin typeface="Times New Roman"/>
                    <a:cs typeface="Times New Roman"/>
                  </a:rPr>
                  <a:t>t</a:t>
                </a:r>
                <a:r>
                  <a:rPr lang="en-US" b="1" dirty="0">
                    <a:latin typeface="Times New Roman"/>
                    <a:cs typeface="Times New Roman"/>
                  </a:rPr>
                  <a:t> </a:t>
                </a:r>
                <a:r>
                  <a:rPr lang="en-US" b="1" spc="-10" dirty="0">
                    <a:latin typeface="Times New Roman"/>
                    <a:cs typeface="Times New Roman"/>
                  </a:rPr>
                  <a:t>o</a:t>
                </a:r>
                <a:r>
                  <a:rPr lang="en-US" b="1" spc="-5" dirty="0">
                    <a:latin typeface="Times New Roman"/>
                    <a:cs typeface="Times New Roman"/>
                  </a:rPr>
                  <a:t>f </a:t>
                </a:r>
                <a:r>
                  <a:rPr lang="en-US" b="1" spc="-10" dirty="0">
                    <a:latin typeface="Times New Roman"/>
                    <a:cs typeface="Times New Roman"/>
                  </a:rPr>
                  <a:t>th</a:t>
                </a:r>
                <a:r>
                  <a:rPr lang="en-US" b="1" spc="-5" dirty="0">
                    <a:latin typeface="Times New Roman"/>
                    <a:cs typeface="Times New Roman"/>
                  </a:rPr>
                  <a:t>e </a:t>
                </a:r>
                <a:r>
                  <a:rPr lang="en-US" b="1" spc="-10" dirty="0">
                    <a:latin typeface="Times New Roman"/>
                    <a:cs typeface="Times New Roman"/>
                  </a:rPr>
                  <a:t>circle.  </a:t>
                </a:r>
              </a:p>
              <a:p>
                <a:pPr marL="0" indent="0">
                  <a:lnSpc>
                    <a:spcPct val="100000"/>
                  </a:lnSpc>
                  <a:buNone/>
                </a:pPr>
                <a:r>
                  <a:rPr lang="en-US" spc="-15" dirty="0">
                    <a:solidFill>
                      <a:schemeClr val="tx1"/>
                    </a:solidFill>
                  </a:rPr>
                  <a:t>T</a:t>
                </a:r>
                <a:r>
                  <a:rPr lang="en-US" spc="-5" dirty="0">
                    <a:solidFill>
                      <a:schemeClr val="tx1"/>
                    </a:solidFill>
                  </a:rPr>
                  <a:t>o</a:t>
                </a:r>
                <a:r>
                  <a:rPr lang="en-US" spc="75" dirty="0">
                    <a:solidFill>
                      <a:schemeClr val="tx1"/>
                    </a:solidFill>
                  </a:rPr>
                  <a:t> </a:t>
                </a:r>
                <a:r>
                  <a:rPr lang="en-US" spc="-10" dirty="0">
                    <a:solidFill>
                      <a:schemeClr val="tx1"/>
                    </a:solidFill>
                  </a:rPr>
                  <a:t>sav</a:t>
                </a:r>
                <a:r>
                  <a:rPr lang="en-US" spc="-5" dirty="0">
                    <a:solidFill>
                      <a:schemeClr val="tx1"/>
                    </a:solidFill>
                  </a:rPr>
                  <a:t>e</a:t>
                </a:r>
                <a:r>
                  <a:rPr lang="en-US" spc="75" dirty="0">
                    <a:solidFill>
                      <a:schemeClr val="tx1"/>
                    </a:solidFill>
                  </a:rPr>
                  <a:t> </a:t>
                </a:r>
                <a:r>
                  <a:rPr lang="en-US" spc="-15" dirty="0">
                    <a:solidFill>
                      <a:schemeClr val="tx1"/>
                    </a:solidFill>
                  </a:rPr>
                  <a:t>work</a:t>
                </a:r>
                <a:r>
                  <a:rPr lang="en-US" spc="-5" dirty="0">
                    <a:solidFill>
                      <a:schemeClr val="tx1"/>
                    </a:solidFill>
                  </a:rPr>
                  <a:t>,</a:t>
                </a:r>
                <a:r>
                  <a:rPr lang="en-US" spc="75" dirty="0">
                    <a:solidFill>
                      <a:schemeClr val="tx1"/>
                    </a:solidFill>
                  </a:rPr>
                  <a:t> </a:t>
                </a:r>
                <a:r>
                  <a:rPr lang="en-US" spc="-15" dirty="0">
                    <a:solidFill>
                      <a:schemeClr val="tx1"/>
                    </a:solidFill>
                  </a:rPr>
                  <a:t>w</a:t>
                </a:r>
                <a:r>
                  <a:rPr lang="en-US" spc="-5" dirty="0">
                    <a:solidFill>
                      <a:schemeClr val="tx1"/>
                    </a:solidFill>
                  </a:rPr>
                  <a:t>e</a:t>
                </a:r>
                <a:r>
                  <a:rPr lang="en-US" spc="75" dirty="0">
                    <a:solidFill>
                      <a:schemeClr val="tx1"/>
                    </a:solidFill>
                  </a:rPr>
                  <a:t> </a:t>
                </a:r>
                <a:r>
                  <a:rPr lang="en-US" spc="-10" dirty="0">
                    <a:solidFill>
                      <a:schemeClr val="tx1"/>
                    </a:solidFill>
                  </a:rPr>
                  <a:t>us</a:t>
                </a:r>
                <a:r>
                  <a:rPr lang="en-US" spc="-5" dirty="0">
                    <a:solidFill>
                      <a:schemeClr val="tx1"/>
                    </a:solidFill>
                  </a:rPr>
                  <a:t>e</a:t>
                </a:r>
                <a:r>
                  <a:rPr lang="en-US" spc="75" dirty="0">
                    <a:solidFill>
                      <a:schemeClr val="tx1"/>
                    </a:solidFill>
                  </a:rPr>
                  <a:t> </a:t>
                </a:r>
                <a:r>
                  <a:rPr lang="en-US" spc="-10" dirty="0">
                    <a:solidFill>
                      <a:schemeClr val="tx1"/>
                    </a:solidFill>
                  </a:rPr>
                  <a:t>th</a:t>
                </a:r>
                <a:r>
                  <a:rPr lang="en-US" spc="-5" dirty="0">
                    <a:solidFill>
                      <a:schemeClr val="tx1"/>
                    </a:solidFill>
                  </a:rPr>
                  <a:t>e</a:t>
                </a:r>
                <a:r>
                  <a:rPr lang="en-US" spc="75" dirty="0">
                    <a:solidFill>
                      <a:schemeClr val="tx1"/>
                    </a:solidFill>
                  </a:rPr>
                  <a:t> </a:t>
                </a:r>
                <a:r>
                  <a:rPr lang="en-US" spc="-5" dirty="0">
                    <a:solidFill>
                      <a:schemeClr val="tx1"/>
                    </a:solidFill>
                  </a:rPr>
                  <a:t>f</a:t>
                </a:r>
                <a:r>
                  <a:rPr lang="en-US" spc="-10" dirty="0">
                    <a:solidFill>
                      <a:schemeClr val="tx1"/>
                    </a:solidFill>
                  </a:rPr>
                  <a:t>ac</a:t>
                </a:r>
                <a:r>
                  <a:rPr lang="en-US" spc="-5" dirty="0">
                    <a:solidFill>
                      <a:schemeClr val="tx1"/>
                    </a:solidFill>
                  </a:rPr>
                  <a:t>t</a:t>
                </a:r>
                <a:r>
                  <a:rPr lang="en-US" spc="75" dirty="0">
                    <a:solidFill>
                      <a:schemeClr val="tx1"/>
                    </a:solidFill>
                  </a:rPr>
                  <a:t> </a:t>
                </a:r>
                <a:r>
                  <a:rPr lang="en-US" spc="-10" dirty="0">
                    <a:solidFill>
                      <a:schemeClr val="tx1"/>
                    </a:solidFill>
                  </a:rPr>
                  <a:t>tha</a:t>
                </a:r>
                <a:r>
                  <a:rPr lang="en-US" spc="-5" dirty="0">
                    <a:solidFill>
                      <a:schemeClr val="tx1"/>
                    </a:solidFill>
                  </a:rPr>
                  <a:t>t</a:t>
                </a:r>
                <a:r>
                  <a:rPr lang="en-US" spc="75" dirty="0">
                    <a:solidFill>
                      <a:schemeClr val="tx1"/>
                    </a:solidFill>
                  </a:rPr>
                  <a:t> </a:t>
                </a:r>
                <a:r>
                  <a:rPr lang="en-US" spc="-10" dirty="0">
                    <a:solidFill>
                      <a:schemeClr val="tx1"/>
                    </a:solidFill>
                  </a:rPr>
                  <a:t>th</a:t>
                </a:r>
                <a:r>
                  <a:rPr lang="en-US" spc="-5" dirty="0">
                    <a:solidFill>
                      <a:schemeClr val="tx1"/>
                    </a:solidFill>
                  </a:rPr>
                  <a:t>e</a:t>
                </a:r>
                <a:r>
                  <a:rPr lang="en-US" spc="75" dirty="0">
                    <a:solidFill>
                      <a:schemeClr val="tx1"/>
                    </a:solidFill>
                  </a:rPr>
                  <a:t> </a:t>
                </a:r>
                <a:r>
                  <a:rPr lang="en-US" spc="-10" dirty="0">
                    <a:solidFill>
                      <a:schemeClr val="tx1"/>
                    </a:solidFill>
                  </a:rPr>
                  <a:t>centroi</a:t>
                </a:r>
                <a:r>
                  <a:rPr lang="en-US" spc="-5" dirty="0">
                    <a:solidFill>
                      <a:schemeClr val="tx1"/>
                    </a:solidFill>
                  </a:rPr>
                  <a:t>d</a:t>
                </a:r>
                <a:r>
                  <a:rPr lang="en-US" spc="75" dirty="0">
                    <a:solidFill>
                      <a:schemeClr val="tx1"/>
                    </a:solidFill>
                  </a:rPr>
                  <a:t> </a:t>
                </a:r>
                <a:r>
                  <a:rPr lang="en-US" spc="-10" dirty="0">
                    <a:solidFill>
                      <a:schemeClr val="tx1"/>
                    </a:solidFill>
                  </a:rPr>
                  <a:t>o</a:t>
                </a:r>
                <a:r>
                  <a:rPr lang="en-US" spc="-5" dirty="0">
                    <a:solidFill>
                      <a:schemeClr val="tx1"/>
                    </a:solidFill>
                  </a:rPr>
                  <a:t>f</a:t>
                </a:r>
                <a:r>
                  <a:rPr lang="en-US" spc="75" dirty="0">
                    <a:solidFill>
                      <a:schemeClr val="tx1"/>
                    </a:solidFill>
                  </a:rPr>
                  <a:t> </a:t>
                </a:r>
                <a:r>
                  <a:rPr lang="en-US" spc="-10" dirty="0">
                    <a:solidFill>
                      <a:schemeClr val="tx1"/>
                    </a:solidFill>
                  </a:rPr>
                  <a:t>th</a:t>
                </a:r>
                <a:r>
                  <a:rPr lang="en-US" spc="-5" dirty="0">
                    <a:solidFill>
                      <a:schemeClr val="tx1"/>
                    </a:solidFill>
                  </a:rPr>
                  <a:t>e</a:t>
                </a:r>
                <a:r>
                  <a:rPr lang="en-US" spc="75" dirty="0">
                    <a:solidFill>
                      <a:schemeClr val="tx1"/>
                    </a:solidFill>
                  </a:rPr>
                  <a:t> </a:t>
                </a:r>
                <a:r>
                  <a:rPr lang="en-US" spc="-10" dirty="0">
                    <a:solidFill>
                      <a:schemeClr val="tx1"/>
                    </a:solidFill>
                  </a:rPr>
                  <a:t>circl</a:t>
                </a:r>
                <a:r>
                  <a:rPr lang="en-US" spc="-5" dirty="0">
                    <a:solidFill>
                      <a:schemeClr val="tx1"/>
                    </a:solidFill>
                  </a:rPr>
                  <a:t>e</a:t>
                </a:r>
                <a:r>
                  <a:rPr lang="en-US" spc="75" dirty="0">
                    <a:solidFill>
                      <a:schemeClr val="tx1"/>
                    </a:solidFill>
                  </a:rPr>
                  <a:t> </a:t>
                </a:r>
                <a:r>
                  <a:rPr lang="en-US" spc="-5" dirty="0">
                    <a:solidFill>
                      <a:schemeClr val="tx1"/>
                    </a:solidFill>
                  </a:rPr>
                  <a:t>is</a:t>
                </a:r>
                <a:r>
                  <a:rPr lang="en-US" spc="75" dirty="0">
                    <a:solidFill>
                      <a:schemeClr val="tx1"/>
                    </a:solidFill>
                  </a:rPr>
                  <a:t> </a:t>
                </a:r>
                <a:r>
                  <a:rPr lang="en-US" spc="-5" dirty="0">
                    <a:solidFill>
                      <a:schemeClr val="tx1"/>
                    </a:solidFill>
                  </a:rPr>
                  <a:t>l</a:t>
                </a:r>
                <a:r>
                  <a:rPr lang="en-US" spc="-10" dirty="0">
                    <a:solidFill>
                      <a:schemeClr val="tx1"/>
                    </a:solidFill>
                  </a:rPr>
                  <a:t>ocate</a:t>
                </a:r>
                <a:r>
                  <a:rPr lang="en-US" spc="-5" dirty="0">
                    <a:solidFill>
                      <a:schemeClr val="tx1"/>
                    </a:solidFill>
                  </a:rPr>
                  <a:t>d</a:t>
                </a:r>
                <a:r>
                  <a:rPr lang="en-US" spc="75" dirty="0">
                    <a:solidFill>
                      <a:schemeClr val="tx1"/>
                    </a:solidFill>
                  </a:rPr>
                  <a:t> </a:t>
                </a:r>
                <a:r>
                  <a:rPr lang="en-US" spc="-10" dirty="0">
                    <a:solidFill>
                      <a:schemeClr val="tx1"/>
                    </a:solidFill>
                  </a:rPr>
                  <a:t>a</a:t>
                </a:r>
                <a:r>
                  <a:rPr lang="en-US" spc="-5" dirty="0">
                    <a:solidFill>
                      <a:schemeClr val="tx1"/>
                    </a:solidFill>
                  </a:rPr>
                  <a:t>t</a:t>
                </a:r>
                <a:r>
                  <a:rPr lang="en-US" spc="75" dirty="0">
                    <a:solidFill>
                      <a:schemeClr val="tx1"/>
                    </a:solidFill>
                  </a:rPr>
                  <a:t> </a:t>
                </a:r>
                <a:r>
                  <a:rPr lang="en-US" spc="-10" dirty="0">
                    <a:solidFill>
                      <a:schemeClr val="tx1"/>
                    </a:solidFill>
                  </a:rPr>
                  <a:t>th</a:t>
                </a:r>
                <a:r>
                  <a:rPr lang="en-US" spc="-5" dirty="0">
                    <a:solidFill>
                      <a:schemeClr val="tx1"/>
                    </a:solidFill>
                  </a:rPr>
                  <a:t>e</a:t>
                </a:r>
                <a:r>
                  <a:rPr lang="en-US" spc="75" dirty="0">
                    <a:solidFill>
                      <a:schemeClr val="tx1"/>
                    </a:solidFill>
                  </a:rPr>
                  <a:t> </a:t>
                </a:r>
                <a:r>
                  <a:rPr lang="en-US" spc="-10" dirty="0">
                    <a:solidFill>
                      <a:schemeClr val="tx1"/>
                    </a:solidFill>
                  </a:rPr>
                  <a:t>center  </a:t>
                </a:r>
                <a:r>
                  <a:rPr lang="en-US" spc="-5" dirty="0">
                    <a:solidFill>
                      <a:schemeClr val="tx1"/>
                    </a:solidFill>
                  </a:rPr>
                  <a:t>(0,</a:t>
                </a:r>
                <a:r>
                  <a:rPr lang="en-US" spc="-85" dirty="0">
                    <a:solidFill>
                      <a:schemeClr val="tx1"/>
                    </a:solidFill>
                  </a:rPr>
                  <a:t> </a:t>
                </a:r>
                <a:r>
                  <a:rPr lang="en-US" spc="-10" dirty="0">
                    <a:solidFill>
                      <a:schemeClr val="tx1"/>
                    </a:solidFill>
                  </a:rPr>
                  <a:t>5</a:t>
                </a:r>
                <a:r>
                  <a:rPr lang="en-US" spc="-5" dirty="0">
                    <a:solidFill>
                      <a:schemeClr val="tx1"/>
                    </a:solidFill>
                  </a:rPr>
                  <a:t>) </a:t>
                </a:r>
                <a:r>
                  <a:rPr lang="en-US" spc="-10" dirty="0">
                    <a:solidFill>
                      <a:schemeClr val="tx1"/>
                    </a:solidFill>
                  </a:rPr>
                  <a:t>b</a:t>
                </a:r>
                <a:r>
                  <a:rPr lang="en-US" spc="-5" dirty="0">
                    <a:solidFill>
                      <a:schemeClr val="tx1"/>
                    </a:solidFill>
                  </a:rPr>
                  <a:t>y </a:t>
                </a:r>
                <a:r>
                  <a:rPr lang="en-US" spc="-10" dirty="0">
                    <a:solidFill>
                      <a:schemeClr val="tx1"/>
                    </a:solidFill>
                  </a:rPr>
                  <a:t>symmetry</a:t>
                </a:r>
                <a:r>
                  <a:rPr lang="en-US" spc="-5" dirty="0">
                    <a:solidFill>
                      <a:schemeClr val="tx1"/>
                    </a:solidFill>
                  </a:rPr>
                  <a:t>. </a:t>
                </a:r>
                <a:r>
                  <a:rPr lang="en-US" spc="-10" dirty="0">
                    <a:solidFill>
                      <a:schemeClr val="tx1"/>
                    </a:solidFill>
                  </a:rPr>
                  <a:t>Thus</a:t>
                </a:r>
                <a:r>
                  <a:rPr lang="en-US" spc="-5" dirty="0">
                    <a:solidFill>
                      <a:schemeClr val="tx1"/>
                    </a:solidFill>
                  </a:rPr>
                  <a:t>,</a:t>
                </a:r>
                <a:r>
                  <a:rPr lang="en-US" spc="60" dirty="0">
                    <a:solidFill>
                      <a:schemeClr val="tx1"/>
                    </a:solidFill>
                  </a:rPr>
                  <a:t> </a:t>
                </a:r>
                <a14:m>
                  <m:oMath xmlns:m="http://schemas.openxmlformats.org/officeDocument/2006/math">
                    <m:sSup>
                      <m:sSupPr>
                        <m:ctrlPr>
                          <a:rPr lang="en-US" i="1" spc="-360" dirty="0" smtClean="0">
                            <a:solidFill>
                              <a:schemeClr val="tx1"/>
                            </a:solidFill>
                            <a:latin typeface="Cambria Math" panose="02040503050406030204" pitchFamily="18" charset="0"/>
                            <a:cs typeface="Times New Roman"/>
                          </a:rPr>
                        </m:ctrlPr>
                      </m:sSupPr>
                      <m:e>
                        <m:acc>
                          <m:accPr>
                            <m:chr m:val="̅"/>
                            <m:ctrlPr>
                              <a:rPr lang="en-US" i="1" spc="-360" dirty="0" smtClean="0">
                                <a:solidFill>
                                  <a:schemeClr val="tx1"/>
                                </a:solidFill>
                                <a:latin typeface="Cambria Math" panose="02040503050406030204" pitchFamily="18" charset="0"/>
                                <a:cs typeface="Times New Roman"/>
                              </a:rPr>
                            </m:ctrlPr>
                          </m:accPr>
                          <m:e>
                            <m:r>
                              <a:rPr lang="en-US" b="0" i="1" spc="-360" dirty="0" smtClean="0">
                                <a:solidFill>
                                  <a:schemeClr val="tx1"/>
                                </a:solidFill>
                                <a:latin typeface="Cambria Math" panose="02040503050406030204" pitchFamily="18" charset="0"/>
                                <a:cs typeface="Times New Roman"/>
                              </a:rPr>
                              <m:t>𝑦</m:t>
                            </m:r>
                          </m:e>
                        </m:acc>
                      </m:e>
                      <m:sup>
                        <m:r>
                          <a:rPr lang="en-US" b="0" i="1" spc="-360" dirty="0" smtClean="0">
                            <a:solidFill>
                              <a:schemeClr val="tx1"/>
                            </a:solidFill>
                            <a:latin typeface="Cambria Math" panose="02040503050406030204" pitchFamily="18" charset="0"/>
                            <a:cs typeface="Times New Roman"/>
                          </a:rPr>
                          <m:t>   </m:t>
                        </m:r>
                        <m:r>
                          <m:rPr>
                            <m:sty m:val="p"/>
                          </m:rPr>
                          <a:rPr lang="en-US" b="0" i="0" spc="-360" dirty="0" smtClean="0">
                            <a:solidFill>
                              <a:schemeClr val="tx1"/>
                            </a:solidFill>
                            <a:latin typeface="Cambria Math" panose="02040503050406030204" pitchFamily="18" charset="0"/>
                            <a:cs typeface="Times New Roman"/>
                          </a:rPr>
                          <m:t>circle</m:t>
                        </m:r>
                      </m:sup>
                    </m:sSup>
                    <m:r>
                      <a:rPr lang="en-US" i="1" baseline="25925" dirty="0">
                        <a:solidFill>
                          <a:schemeClr val="tx1"/>
                        </a:solidFill>
                        <a:latin typeface="Cambria Math" panose="02040503050406030204" pitchFamily="18" charset="0"/>
                        <a:cs typeface="Times New Roman"/>
                      </a:rPr>
                      <m:t> </m:t>
                    </m:r>
                    <m:r>
                      <a:rPr lang="en-US" i="1" spc="-75" baseline="25925" dirty="0">
                        <a:solidFill>
                          <a:schemeClr val="tx1"/>
                        </a:solidFill>
                        <a:latin typeface="Cambria Math" panose="02040503050406030204" pitchFamily="18" charset="0"/>
                        <a:cs typeface="Times New Roman"/>
                      </a:rPr>
                      <m:t> </m:t>
                    </m:r>
                  </m:oMath>
                </a14:m>
                <a:r>
                  <a:rPr lang="en-US" spc="-25" dirty="0">
                    <a:solidFill>
                      <a:schemeClr val="tx1"/>
                    </a:solidFill>
                  </a:rPr>
                  <a:t>=</a:t>
                </a:r>
                <a:r>
                  <a:rPr lang="en-US" spc="-40" dirty="0">
                    <a:solidFill>
                      <a:schemeClr val="tx1"/>
                    </a:solidFill>
                  </a:rPr>
                  <a:t> </a:t>
                </a:r>
                <a:r>
                  <a:rPr lang="en-US" spc="-5" dirty="0">
                    <a:solidFill>
                      <a:schemeClr val="tx1"/>
                    </a:solidFill>
                  </a:rPr>
                  <a:t>5 </a:t>
                </a:r>
                <a:r>
                  <a:rPr lang="en-US" spc="-10" dirty="0">
                    <a:solidFill>
                      <a:schemeClr val="tx1"/>
                    </a:solidFill>
                  </a:rPr>
                  <a:t>an</a:t>
                </a:r>
                <a:r>
                  <a:rPr lang="en-US" spc="-5" dirty="0">
                    <a:solidFill>
                      <a:schemeClr val="tx1"/>
                    </a:solidFill>
                  </a:rPr>
                  <a:t>d </a:t>
                </a:r>
                <a:r>
                  <a:rPr lang="en-US" spc="-15" dirty="0">
                    <a:solidFill>
                      <a:schemeClr val="tx1"/>
                    </a:solidFill>
                  </a:rPr>
                  <a:t>w</a:t>
                </a:r>
                <a:r>
                  <a:rPr lang="en-US" spc="-5" dirty="0">
                    <a:solidFill>
                      <a:schemeClr val="tx1"/>
                    </a:solidFill>
                  </a:rPr>
                  <a:t>e </a:t>
                </a:r>
                <a:r>
                  <a:rPr lang="en-US" spc="-10" dirty="0">
                    <a:solidFill>
                      <a:schemeClr val="tx1"/>
                    </a:solidFill>
                  </a:rPr>
                  <a:t>ca</a:t>
                </a:r>
                <a:r>
                  <a:rPr lang="en-US" spc="-5" dirty="0">
                    <a:solidFill>
                      <a:schemeClr val="tx1"/>
                    </a:solidFill>
                  </a:rPr>
                  <a:t>n</a:t>
                </a:r>
                <a:r>
                  <a:rPr lang="en-US" dirty="0">
                    <a:solidFill>
                      <a:schemeClr val="tx1"/>
                    </a:solidFill>
                  </a:rPr>
                  <a:t> </a:t>
                </a:r>
                <a:r>
                  <a:rPr lang="en-US" spc="-10" dirty="0">
                    <a:solidFill>
                      <a:schemeClr val="tx1"/>
                    </a:solidFill>
                  </a:rPr>
                  <a:t>solv</a:t>
                </a:r>
                <a:r>
                  <a:rPr lang="en-US" spc="-5" dirty="0">
                    <a:solidFill>
                      <a:schemeClr val="tx1"/>
                    </a:solidFill>
                  </a:rPr>
                  <a:t>e f</a:t>
                </a:r>
                <a:r>
                  <a:rPr lang="en-US" spc="-10" dirty="0">
                    <a:solidFill>
                      <a:schemeClr val="tx1"/>
                    </a:solidFill>
                  </a:rPr>
                  <a:t>o</a:t>
                </a:r>
                <a:r>
                  <a:rPr lang="en-US" spc="-5" dirty="0">
                    <a:solidFill>
                      <a:schemeClr val="tx1"/>
                    </a:solidFill>
                  </a:rPr>
                  <a:t>r </a:t>
                </a:r>
                <a:r>
                  <a:rPr lang="en-US" spc="-10" dirty="0">
                    <a:solidFill>
                      <a:schemeClr val="tx1"/>
                    </a:solidFill>
                  </a:rPr>
                  <a:t>th</a:t>
                </a:r>
                <a:r>
                  <a:rPr lang="en-US" spc="-5" dirty="0">
                    <a:solidFill>
                      <a:schemeClr val="tx1"/>
                    </a:solidFill>
                  </a:rPr>
                  <a:t>e </a:t>
                </a:r>
                <a:r>
                  <a:rPr lang="en-US" spc="-10" dirty="0">
                    <a:solidFill>
                      <a:schemeClr val="tx1"/>
                    </a:solidFill>
                  </a:rPr>
                  <a:t>moment:  </a:t>
                </a:r>
                <a14:m>
                  <m:oMath xmlns:m="http://schemas.openxmlformats.org/officeDocument/2006/math">
                    <m:sSubSup>
                      <m:sSubSupPr>
                        <m:ctrlPr>
                          <a:rPr lang="en-US" i="1" smtClean="0">
                            <a:solidFill>
                              <a:schemeClr val="tx1"/>
                            </a:solidFill>
                            <a:latin typeface="Cambria Math" panose="02040503050406030204" pitchFamily="18" charset="0"/>
                            <a:cs typeface="Times New Roman"/>
                          </a:rPr>
                        </m:ctrlPr>
                      </m:sSubSupPr>
                      <m:e>
                        <m:r>
                          <a:rPr lang="en-US" b="0" i="1" smtClean="0">
                            <a:solidFill>
                              <a:schemeClr val="tx1"/>
                            </a:solidFill>
                            <a:latin typeface="Cambria Math" panose="02040503050406030204" pitchFamily="18" charset="0"/>
                            <a:cs typeface="Times New Roman"/>
                          </a:rPr>
                          <m:t>𝑀</m:t>
                        </m:r>
                      </m:e>
                      <m:sub>
                        <m:r>
                          <a:rPr lang="en-US" b="0" i="1" smtClean="0">
                            <a:solidFill>
                              <a:schemeClr val="tx1"/>
                            </a:solidFill>
                            <a:latin typeface="Cambria Math" panose="02040503050406030204" pitchFamily="18" charset="0"/>
                            <a:cs typeface="Times New Roman"/>
                          </a:rPr>
                          <m:t>𝑥</m:t>
                        </m:r>
                      </m:sub>
                      <m:sup>
                        <m:r>
                          <m:rPr>
                            <m:sty m:val="p"/>
                          </m:rPr>
                          <a:rPr lang="en-US" b="0" i="0" smtClean="0">
                            <a:solidFill>
                              <a:schemeClr val="tx1"/>
                            </a:solidFill>
                            <a:latin typeface="Cambria Math" panose="02040503050406030204" pitchFamily="18" charset="0"/>
                            <a:cs typeface="Times New Roman"/>
                          </a:rPr>
                          <m:t>circle</m:t>
                        </m:r>
                      </m:sup>
                    </m:sSubSup>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𝑀</m:t>
                        </m:r>
                      </m:e>
                      <m:sup>
                        <m:r>
                          <m:rPr>
                            <m:sty m:val="p"/>
                          </m:rPr>
                          <a:rPr lang="en-US" b="0" i="0" smtClean="0">
                            <a:solidFill>
                              <a:schemeClr val="tx1"/>
                            </a:solidFill>
                            <a:latin typeface="Cambria Math" panose="02040503050406030204" pitchFamily="18" charset="0"/>
                            <a:cs typeface="Times New Roman"/>
                          </a:rPr>
                          <m:t>circle</m:t>
                        </m:r>
                      </m:sup>
                    </m:sSup>
                    <m:sSup>
                      <m:sSupPr>
                        <m:ctrlPr>
                          <a:rPr lang="en-US" i="1" spc="-360" dirty="0">
                            <a:latin typeface="Cambria Math" panose="02040503050406030204" pitchFamily="18" charset="0"/>
                            <a:cs typeface="Times New Roman"/>
                          </a:rPr>
                        </m:ctrlPr>
                      </m:sSupPr>
                      <m:e>
                        <m:acc>
                          <m:accPr>
                            <m:chr m:val="̅"/>
                            <m:ctrlPr>
                              <a:rPr lang="en-US" i="1" spc="-360" dirty="0">
                                <a:latin typeface="Cambria Math" panose="02040503050406030204" pitchFamily="18" charset="0"/>
                                <a:cs typeface="Times New Roman"/>
                              </a:rPr>
                            </m:ctrlPr>
                          </m:accPr>
                          <m:e>
                            <m:r>
                              <a:rPr lang="en-US" i="1" spc="-360" dirty="0">
                                <a:latin typeface="Cambria Math" panose="02040503050406030204" pitchFamily="18" charset="0"/>
                                <a:cs typeface="Times New Roman"/>
                              </a:rPr>
                              <m:t>𝑦</m:t>
                            </m:r>
                          </m:e>
                        </m:acc>
                      </m:e>
                      <m:sup>
                        <m:r>
                          <a:rPr lang="en-US" i="1" spc="-360" dirty="0">
                            <a:latin typeface="Cambria Math" panose="02040503050406030204" pitchFamily="18" charset="0"/>
                            <a:cs typeface="Times New Roman"/>
                          </a:rPr>
                          <m:t>   </m:t>
                        </m:r>
                        <m:r>
                          <m:rPr>
                            <m:sty m:val="p"/>
                          </m:rPr>
                          <a:rPr lang="en-US" i="0" spc="-360" dirty="0">
                            <a:latin typeface="Cambria Math" panose="02040503050406030204" pitchFamily="18" charset="0"/>
                            <a:cs typeface="Times New Roman"/>
                          </a:rPr>
                          <m:t>circle</m:t>
                        </m:r>
                      </m:sup>
                    </m:sSup>
                    <m:r>
                      <a:rPr lang="en-US" b="0" i="1" smtClean="0">
                        <a:solidFill>
                          <a:schemeClr val="tx1"/>
                        </a:solidFill>
                        <a:latin typeface="Cambria Math" panose="02040503050406030204" pitchFamily="18" charset="0"/>
                        <a:cs typeface="Times New Roman"/>
                      </a:rPr>
                      <m:t>=20</m:t>
                    </m:r>
                    <m:r>
                      <a:rPr lang="en-US" b="0" i="1" smtClean="0">
                        <a:solidFill>
                          <a:schemeClr val="tx1"/>
                        </a:solidFill>
                        <a:latin typeface="Cambria Math" panose="02040503050406030204" pitchFamily="18" charset="0"/>
                        <a:ea typeface="Cambria Math" panose="02040503050406030204" pitchFamily="18" charset="0"/>
                        <a:cs typeface="Times New Roman"/>
                      </a:rPr>
                      <m:t>𝜋</m:t>
                    </m:r>
                  </m:oMath>
                </a14:m>
                <a:r>
                  <a:rPr lang="en-US" dirty="0">
                    <a:solidFill>
                      <a:schemeClr val="tx1"/>
                    </a:solidFill>
                  </a:rPr>
                  <a:t>  since the circle has radius 2.</a:t>
                </a:r>
              </a:p>
              <a:p>
                <a:pPr marL="0" indent="0">
                  <a:lnSpc>
                    <a:spcPct val="100000"/>
                  </a:lnSpc>
                  <a:buNone/>
                </a:pPr>
                <a:endParaRPr lang="en-US" dirty="0">
                  <a:solidFill>
                    <a:schemeClr val="tx1"/>
                  </a:solidFill>
                </a:endParaRPr>
              </a:p>
              <a:p>
                <a:pPr marL="164465">
                  <a:lnSpc>
                    <a:spcPct val="100000"/>
                  </a:lnSpc>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498690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8.1  Probability and </a:t>
            </a:r>
            <a:r>
              <a:rPr lang="en-US" sz="3100" dirty="0"/>
              <a:t>Integration </a:t>
            </a:r>
            <a:r>
              <a:rPr lang="en-US" sz="3100" dirty="0" smtClean="0"/>
              <a:t>(6 </a:t>
            </a:r>
            <a:r>
              <a:rPr lang="en-US" sz="3100" dirty="0"/>
              <a:t>of 13)</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dirty="0">
                    <a:solidFill>
                      <a:schemeClr val="tx1"/>
                    </a:solidFill>
                  </a:rPr>
                  <a:t>   </a:t>
                </a:r>
                <a:r>
                  <a:rPr lang="en-US" spc="-120" dirty="0">
                    <a:solidFill>
                      <a:schemeClr val="tx1"/>
                    </a:solidFill>
                  </a:rPr>
                  <a:t> </a:t>
                </a:r>
                <a:r>
                  <a:rPr lang="en-US" b="1" spc="35" dirty="0">
                    <a:solidFill>
                      <a:schemeClr val="tx1"/>
                    </a:solidFill>
                  </a:rPr>
                  <a:t>Mea</a:t>
                </a:r>
                <a:r>
                  <a:rPr lang="en-US" b="1" spc="40" dirty="0">
                    <a:solidFill>
                      <a:schemeClr val="tx1"/>
                    </a:solidFill>
                  </a:rPr>
                  <a:t>n</a:t>
                </a:r>
                <a:r>
                  <a:rPr lang="en-US" b="1" dirty="0">
                    <a:solidFill>
                      <a:schemeClr val="tx1"/>
                    </a:solidFill>
                  </a:rPr>
                  <a:t> </a:t>
                </a:r>
                <a:r>
                  <a:rPr lang="en-US" b="1" spc="100" dirty="0">
                    <a:solidFill>
                      <a:schemeClr val="tx1"/>
                    </a:solidFill>
                  </a:rPr>
                  <a:t> </a:t>
                </a:r>
                <a:r>
                  <a:rPr lang="en-US" b="1" spc="-5" dirty="0">
                    <a:solidFill>
                      <a:schemeClr val="tx1"/>
                    </a:solidFill>
                  </a:rPr>
                  <a:t>o</a:t>
                </a:r>
                <a:r>
                  <a:rPr lang="en-US" b="1" dirty="0">
                    <a:solidFill>
                      <a:schemeClr val="tx1"/>
                    </a:solidFill>
                  </a:rPr>
                  <a:t>f </a:t>
                </a:r>
                <a:r>
                  <a:rPr lang="en-US" b="1" spc="100" dirty="0">
                    <a:solidFill>
                      <a:schemeClr val="tx1"/>
                    </a:solidFill>
                  </a:rPr>
                  <a:t> </a:t>
                </a:r>
                <a:r>
                  <a:rPr lang="en-US" b="1" spc="40" dirty="0">
                    <a:solidFill>
                      <a:schemeClr val="tx1"/>
                    </a:solidFill>
                  </a:rPr>
                  <a:t>a</a:t>
                </a:r>
                <a:r>
                  <a:rPr lang="en-US" b="1" dirty="0">
                    <a:solidFill>
                      <a:schemeClr val="tx1"/>
                    </a:solidFill>
                  </a:rPr>
                  <a:t> </a:t>
                </a:r>
                <a:r>
                  <a:rPr lang="en-US" b="1" spc="100" dirty="0">
                    <a:solidFill>
                      <a:schemeClr val="tx1"/>
                    </a:solidFill>
                  </a:rPr>
                  <a:t> </a:t>
                </a:r>
                <a:r>
                  <a:rPr lang="en-US" b="1" spc="-15" dirty="0">
                    <a:solidFill>
                      <a:schemeClr val="tx1"/>
                    </a:solidFill>
                  </a:rPr>
                  <a:t>Rando</a:t>
                </a:r>
                <a:r>
                  <a:rPr lang="en-US" b="1" spc="-10" dirty="0">
                    <a:solidFill>
                      <a:schemeClr val="tx1"/>
                    </a:solidFill>
                  </a:rPr>
                  <a:t>m</a:t>
                </a:r>
                <a:r>
                  <a:rPr lang="en-US" b="1" dirty="0">
                    <a:solidFill>
                      <a:schemeClr val="tx1"/>
                    </a:solidFill>
                  </a:rPr>
                  <a:t> </a:t>
                </a:r>
                <a:r>
                  <a:rPr lang="en-US" b="1" spc="100" dirty="0">
                    <a:solidFill>
                      <a:schemeClr val="tx1"/>
                    </a:solidFill>
                  </a:rPr>
                  <a:t> </a:t>
                </a:r>
                <a:r>
                  <a:rPr lang="en-US" b="1" spc="-35" dirty="0">
                    <a:solidFill>
                      <a:schemeClr val="tx1"/>
                    </a:solidFill>
                  </a:rPr>
                  <a:t>V</a:t>
                </a:r>
                <a:r>
                  <a:rPr lang="en-US" b="1" spc="35" dirty="0">
                    <a:solidFill>
                      <a:schemeClr val="tx1"/>
                    </a:solidFill>
                  </a:rPr>
                  <a:t>a</a:t>
                </a:r>
                <a:r>
                  <a:rPr lang="en-US" b="1" spc="20" dirty="0">
                    <a:solidFill>
                      <a:schemeClr val="tx1"/>
                    </a:solidFill>
                  </a:rPr>
                  <a:t>riabl</a:t>
                </a:r>
                <a:r>
                  <a:rPr lang="en-US" b="1" spc="35" dirty="0">
                    <a:solidFill>
                      <a:schemeClr val="tx1"/>
                    </a:solidFill>
                  </a:rPr>
                  <a:t>e</a:t>
                </a:r>
                <a:r>
                  <a:rPr lang="en-US" b="1" dirty="0">
                    <a:solidFill>
                      <a:schemeClr val="tx1"/>
                    </a:solidFill>
                  </a:rPr>
                  <a:t> </a:t>
                </a:r>
                <a:r>
                  <a:rPr lang="en-US" b="1" spc="100" dirty="0">
                    <a:solidFill>
                      <a:schemeClr val="tx1"/>
                    </a:solidFill>
                  </a:rPr>
                  <a:t> </a:t>
                </a:r>
                <a:r>
                  <a:rPr lang="en-US" b="1" spc="10" dirty="0">
                    <a:solidFill>
                      <a:schemeClr val="tx1"/>
                    </a:solidFill>
                  </a:rPr>
                  <a:t>wit</a:t>
                </a:r>
                <a:r>
                  <a:rPr lang="en-US" b="1" spc="20" dirty="0">
                    <a:solidFill>
                      <a:schemeClr val="tx1"/>
                    </a:solidFill>
                  </a:rPr>
                  <a:t>h</a:t>
                </a:r>
                <a:r>
                  <a:rPr lang="en-US" b="1" dirty="0">
                    <a:solidFill>
                      <a:schemeClr val="tx1"/>
                    </a:solidFill>
                  </a:rPr>
                  <a:t> </a:t>
                </a:r>
                <a:r>
                  <a:rPr lang="en-US" b="1" spc="100" dirty="0">
                    <a:solidFill>
                      <a:schemeClr val="tx1"/>
                    </a:solidFill>
                  </a:rPr>
                  <a:t> </a:t>
                </a:r>
                <a:r>
                  <a:rPr lang="en-US" b="1" dirty="0">
                    <a:solidFill>
                      <a:schemeClr val="tx1"/>
                    </a:solidFill>
                  </a:rPr>
                  <a:t>Exponential </a:t>
                </a:r>
                <a:r>
                  <a:rPr lang="en-US" b="1" spc="100" dirty="0">
                    <a:solidFill>
                      <a:schemeClr val="tx1"/>
                    </a:solidFill>
                  </a:rPr>
                  <a:t> </a:t>
                </a:r>
                <a:r>
                  <a:rPr lang="en-US" b="1" spc="-5" dirty="0">
                    <a:solidFill>
                      <a:schemeClr val="tx1"/>
                    </a:solidFill>
                  </a:rPr>
                  <a:t>Densit</a:t>
                </a:r>
                <a:r>
                  <a:rPr lang="en-US" b="1" dirty="0">
                    <a:solidFill>
                      <a:schemeClr val="tx1"/>
                    </a:solidFill>
                  </a:rPr>
                  <a:t>y   </a:t>
                </a:r>
                <a:r>
                  <a:rPr lang="en-US" b="1" spc="80" dirty="0">
                    <a:solidFill>
                      <a:schemeClr val="tx1"/>
                    </a:solidFill>
                  </a:rPr>
                  <a:t> </a:t>
                </a:r>
              </a:p>
              <a:p>
                <a:pPr marL="0" marR="5080" indent="0" algn="just">
                  <a:lnSpc>
                    <a:spcPct val="100000"/>
                  </a:lnSpc>
                  <a:buNone/>
                </a:pPr>
                <a:r>
                  <a:rPr lang="en-US" spc="-15" dirty="0">
                    <a:solidFill>
                      <a:schemeClr val="tx1"/>
                    </a:solidFill>
                  </a:rPr>
                  <a:t>Le</a:t>
                </a:r>
                <a:r>
                  <a:rPr lang="en-US" spc="-5" dirty="0">
                    <a:solidFill>
                      <a:schemeClr val="tx1"/>
                    </a:solidFill>
                  </a:rPr>
                  <a:t>t</a:t>
                </a:r>
                <a:r>
                  <a:rPr lang="en-US" dirty="0">
                    <a:solidFill>
                      <a:schemeClr val="tx1"/>
                    </a:solidFill>
                  </a:rPr>
                  <a:t> </a:t>
                </a:r>
                <a:r>
                  <a:rPr lang="en-US" spc="-20" dirty="0">
                    <a:solidFill>
                      <a:schemeClr val="tx1"/>
                    </a:solidFill>
                  </a:rPr>
                  <a:t> </a:t>
                </a:r>
                <a:r>
                  <a:rPr lang="en-US" i="1" spc="-5" dirty="0">
                    <a:solidFill>
                      <a:schemeClr val="tx1"/>
                    </a:solidFill>
                  </a:rPr>
                  <a:t>r</a:t>
                </a:r>
                <a:r>
                  <a:rPr lang="en-US" i="1" dirty="0">
                    <a:solidFill>
                      <a:schemeClr val="tx1"/>
                    </a:solidFill>
                  </a:rPr>
                  <a:t> </a:t>
                </a:r>
                <a:r>
                  <a:rPr lang="en-US" i="1" spc="-125" dirty="0">
                    <a:solidFill>
                      <a:schemeClr val="tx1"/>
                    </a:solidFill>
                  </a:rPr>
                  <a:t> </a:t>
                </a:r>
                <a:r>
                  <a:rPr lang="en-US" i="1" spc="-50" dirty="0">
                    <a:solidFill>
                      <a:schemeClr val="tx1"/>
                    </a:solidFill>
                  </a:rPr>
                  <a:t>&gt;</a:t>
                </a:r>
                <a:r>
                  <a:rPr lang="en-US" i="1" spc="-80" dirty="0">
                    <a:solidFill>
                      <a:schemeClr val="tx1"/>
                    </a:solidFill>
                  </a:rPr>
                  <a:t> </a:t>
                </a:r>
                <a:r>
                  <a:rPr lang="en-US" spc="-10" dirty="0">
                    <a:solidFill>
                      <a:schemeClr val="tx1"/>
                    </a:solidFill>
                  </a:rPr>
                  <a:t>0</a:t>
                </a:r>
                <a:r>
                  <a:rPr lang="en-US" spc="-5" dirty="0">
                    <a:solidFill>
                      <a:schemeClr val="tx1"/>
                    </a:solidFill>
                  </a:rPr>
                  <a:t>. </a:t>
                </a:r>
                <a:r>
                  <a:rPr lang="en-US" spc="-10" dirty="0"/>
                  <a:t>We c</a:t>
                </a:r>
                <a:r>
                  <a:rPr lang="en-US" spc="-10" dirty="0">
                    <a:solidFill>
                      <a:schemeClr val="tx1"/>
                    </a:solidFill>
                  </a:rPr>
                  <a:t>alculat</a:t>
                </a:r>
                <a:r>
                  <a:rPr lang="en-US" spc="-5" dirty="0">
                    <a:solidFill>
                      <a:schemeClr val="tx1"/>
                    </a:solidFill>
                  </a:rPr>
                  <a:t>e</a:t>
                </a:r>
                <a:r>
                  <a:rPr lang="en-US" dirty="0">
                    <a:solidFill>
                      <a:schemeClr val="tx1"/>
                    </a:solidFill>
                  </a:rPr>
                  <a:t> </a:t>
                </a:r>
                <a:r>
                  <a:rPr lang="en-US" spc="2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dirty="0">
                    <a:solidFill>
                      <a:schemeClr val="tx1"/>
                    </a:solidFill>
                  </a:rPr>
                  <a:t> </a:t>
                </a:r>
                <a:r>
                  <a:rPr lang="en-US" spc="15" dirty="0">
                    <a:solidFill>
                      <a:schemeClr val="tx1"/>
                    </a:solidFill>
                  </a:rPr>
                  <a:t> </a:t>
                </a:r>
                <a:r>
                  <a:rPr lang="en-US" spc="-15" dirty="0">
                    <a:solidFill>
                      <a:schemeClr val="tx1"/>
                    </a:solidFill>
                  </a:rPr>
                  <a:t>mea</a:t>
                </a:r>
                <a:r>
                  <a:rPr lang="en-US" spc="-5" dirty="0">
                    <a:solidFill>
                      <a:schemeClr val="tx1"/>
                    </a:solidFill>
                  </a:rPr>
                  <a:t>n</a:t>
                </a:r>
                <a:r>
                  <a:rPr lang="en-US" dirty="0">
                    <a:solidFill>
                      <a:schemeClr val="tx1"/>
                    </a:solidFill>
                  </a:rPr>
                  <a:t> </a:t>
                </a:r>
                <a:r>
                  <a:rPr lang="en-US" spc="20"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spc="15" dirty="0">
                    <a:solidFill>
                      <a:schemeClr val="tx1"/>
                    </a:solidFill>
                  </a:rPr>
                  <a:t> </a:t>
                </a:r>
                <a:r>
                  <a:rPr lang="en-US" spc="-5" dirty="0">
                    <a:solidFill>
                      <a:schemeClr val="tx1"/>
                    </a:solidFill>
                  </a:rPr>
                  <a:t>a</a:t>
                </a:r>
                <a:r>
                  <a:rPr lang="en-US" dirty="0">
                    <a:solidFill>
                      <a:schemeClr val="tx1"/>
                    </a:solidFill>
                  </a:rPr>
                  <a:t> </a:t>
                </a:r>
                <a:r>
                  <a:rPr lang="en-US" spc="15" dirty="0">
                    <a:solidFill>
                      <a:schemeClr val="tx1"/>
                    </a:solidFill>
                  </a:rPr>
                  <a:t> </a:t>
                </a:r>
                <a:r>
                  <a:rPr lang="en-US" spc="-5" dirty="0">
                    <a:solidFill>
                      <a:schemeClr val="tx1"/>
                    </a:solidFill>
                  </a:rPr>
                  <a:t>r</a:t>
                </a:r>
                <a:r>
                  <a:rPr lang="en-US" spc="-10" dirty="0">
                    <a:solidFill>
                      <a:schemeClr val="tx1"/>
                    </a:solidFill>
                  </a:rPr>
                  <a:t>andom</a:t>
                </a:r>
                <a:r>
                  <a:rPr lang="en-US" dirty="0">
                    <a:solidFill>
                      <a:schemeClr val="tx1"/>
                    </a:solidFill>
                  </a:rPr>
                  <a:t> </a:t>
                </a:r>
                <a:r>
                  <a:rPr lang="en-US" spc="20" dirty="0">
                    <a:solidFill>
                      <a:schemeClr val="tx1"/>
                    </a:solidFill>
                  </a:rPr>
                  <a:t> </a:t>
                </a:r>
                <a:r>
                  <a:rPr lang="en-US" spc="-10" dirty="0">
                    <a:solidFill>
                      <a:schemeClr val="tx1"/>
                    </a:solidFill>
                  </a:rPr>
                  <a:t>variabl</a:t>
                </a:r>
                <a:r>
                  <a:rPr lang="en-US" spc="-5" dirty="0">
                    <a:solidFill>
                      <a:schemeClr val="tx1"/>
                    </a:solidFill>
                  </a:rPr>
                  <a:t>e</a:t>
                </a:r>
                <a:r>
                  <a:rPr lang="en-US" dirty="0">
                    <a:solidFill>
                      <a:schemeClr val="tx1"/>
                    </a:solidFill>
                  </a:rPr>
                  <a:t> </a:t>
                </a:r>
                <a:r>
                  <a:rPr lang="en-US" spc="20" dirty="0">
                    <a:solidFill>
                      <a:schemeClr val="tx1"/>
                    </a:solidFill>
                  </a:rPr>
                  <a:t> </a:t>
                </a:r>
                <a:r>
                  <a:rPr lang="en-US" spc="-10" dirty="0">
                    <a:solidFill>
                      <a:schemeClr val="tx1"/>
                    </a:solidFill>
                  </a:rPr>
                  <a:t>wit</a:t>
                </a:r>
                <a:r>
                  <a:rPr lang="en-US" spc="-5" dirty="0">
                    <a:solidFill>
                      <a:schemeClr val="tx1"/>
                    </a:solidFill>
                  </a:rPr>
                  <a:t>h</a:t>
                </a:r>
                <a:r>
                  <a:rPr lang="en-US" dirty="0">
                    <a:solidFill>
                      <a:schemeClr val="tx1"/>
                    </a:solidFill>
                  </a:rPr>
                  <a:t> </a:t>
                </a:r>
                <a:r>
                  <a:rPr lang="en-US" spc="15"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15" dirty="0">
                    <a:solidFill>
                      <a:schemeClr val="tx1"/>
                    </a:solidFill>
                  </a:rPr>
                  <a:t> </a:t>
                </a:r>
                <a:r>
                  <a:rPr lang="en-US" spc="-10" dirty="0">
                    <a:solidFill>
                      <a:schemeClr val="tx1"/>
                    </a:solidFill>
                  </a:rPr>
                  <a:t>exponentia</a:t>
                </a:r>
                <a:r>
                  <a:rPr lang="en-US" spc="-5" dirty="0">
                    <a:solidFill>
                      <a:schemeClr val="tx1"/>
                    </a:solidFill>
                  </a:rPr>
                  <a:t>l</a:t>
                </a:r>
                <a:r>
                  <a:rPr lang="en-US" dirty="0">
                    <a:solidFill>
                      <a:schemeClr val="tx1"/>
                    </a:solidFill>
                  </a:rPr>
                  <a:t> </a:t>
                </a:r>
                <a:r>
                  <a:rPr lang="en-US" spc="20" dirty="0">
                    <a:solidFill>
                      <a:schemeClr val="tx1"/>
                    </a:solidFill>
                  </a:rPr>
                  <a:t> </a:t>
                </a:r>
                <a:r>
                  <a:rPr lang="en-US" spc="-10" dirty="0">
                    <a:solidFill>
                      <a:schemeClr val="tx1"/>
                    </a:solidFill>
                  </a:rPr>
                  <a:t>probabilit</a:t>
                </a:r>
                <a:r>
                  <a:rPr lang="en-US" spc="-5" dirty="0">
                    <a:solidFill>
                      <a:schemeClr val="tx1"/>
                    </a:solidFill>
                  </a:rPr>
                  <a:t>y</a:t>
                </a:r>
                <a:r>
                  <a:rPr lang="en-US" dirty="0">
                    <a:solidFill>
                      <a:schemeClr val="tx1"/>
                    </a:solidFill>
                  </a:rPr>
                  <a:t> </a:t>
                </a:r>
                <a:r>
                  <a:rPr lang="en-US" spc="20" dirty="0">
                    <a:solidFill>
                      <a:schemeClr val="tx1"/>
                    </a:solidFill>
                  </a:rPr>
                  <a:t> </a:t>
                </a:r>
                <a:r>
                  <a:rPr lang="en-US" spc="-10" dirty="0">
                    <a:solidFill>
                      <a:schemeClr val="tx1"/>
                    </a:solidFill>
                  </a:rPr>
                  <a:t>density</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cs typeface="Times New Roman"/>
                      </a:rPr>
                      <m:t>𝑝</m:t>
                    </m:r>
                    <m:d>
                      <m:dPr>
                        <m:ctrlPr>
                          <a:rPr lang="en-US" i="1">
                            <a:solidFill>
                              <a:schemeClr val="tx1"/>
                            </a:solidFill>
                            <a:latin typeface="Cambria Math" panose="02040503050406030204" pitchFamily="18" charset="0"/>
                            <a:cs typeface="Times New Roman"/>
                          </a:rPr>
                        </m:ctrlPr>
                      </m:dPr>
                      <m:e>
                        <m:r>
                          <a:rPr lang="en-US" i="1">
                            <a:solidFill>
                              <a:schemeClr val="tx1"/>
                            </a:solidFill>
                            <a:latin typeface="Cambria Math" panose="02040503050406030204" pitchFamily="18" charset="0"/>
                            <a:cs typeface="Times New Roman"/>
                          </a:rPr>
                          <m:t>𝑡</m:t>
                        </m:r>
                      </m:e>
                    </m:d>
                    <m:r>
                      <a:rPr lang="en-US" i="1">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num>
                      <m:den>
                        <m:r>
                          <a:rPr lang="en-US" i="1">
                            <a:solidFill>
                              <a:schemeClr val="tx1"/>
                            </a:solidFill>
                            <a:latin typeface="Cambria Math" panose="02040503050406030204" pitchFamily="18" charset="0"/>
                            <a:cs typeface="Times New Roman"/>
                          </a:rPr>
                          <m:t>𝑟</m:t>
                        </m:r>
                      </m:den>
                    </m:f>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𝑒</m:t>
                        </m:r>
                      </m:e>
                      <m:sup>
                        <m:r>
                          <a:rPr lang="en-US" i="1">
                            <a:solidFill>
                              <a:schemeClr val="tx1"/>
                            </a:solidFill>
                            <a:latin typeface="Cambria Math" panose="02040503050406030204" pitchFamily="18" charset="0"/>
                            <a:cs typeface="Times New Roman"/>
                          </a:rPr>
                          <m:t>−</m:t>
                        </m:r>
                        <m:f>
                          <m:fPr>
                            <m:type m:val="skw"/>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𝑡</m:t>
                            </m:r>
                          </m:num>
                          <m:den>
                            <m:r>
                              <a:rPr lang="en-US" b="0" i="1" smtClean="0">
                                <a:solidFill>
                                  <a:schemeClr val="tx1"/>
                                </a:solidFill>
                                <a:latin typeface="Cambria Math" panose="02040503050406030204" pitchFamily="18" charset="0"/>
                                <a:cs typeface="Times New Roman"/>
                              </a:rPr>
                              <m:t>𝑟</m:t>
                            </m:r>
                          </m:den>
                        </m:f>
                      </m:sup>
                    </m:sSup>
                  </m:oMath>
                </a14:m>
                <a:r>
                  <a:rPr lang="en-US" dirty="0">
                    <a:solidFill>
                      <a:schemeClr val="tx1"/>
                    </a:solidFill>
                  </a:rPr>
                  <a:t> </a:t>
                </a:r>
                <a:r>
                  <a:rPr lang="en-US" spc="-10" dirty="0">
                    <a:solidFill>
                      <a:schemeClr val="tx1"/>
                    </a:solidFill>
                  </a:rPr>
                  <a:t>o</a:t>
                </a:r>
                <a:r>
                  <a:rPr lang="en-US" spc="-5" dirty="0">
                    <a:solidFill>
                      <a:schemeClr val="tx1"/>
                    </a:solidFill>
                  </a:rPr>
                  <a:t>n [0,</a:t>
                </a:r>
                <a:r>
                  <a:rPr lang="en-US" spc="-85" dirty="0">
                    <a:solidFill>
                      <a:schemeClr val="tx1"/>
                    </a:solidFill>
                  </a:rPr>
                  <a:t> </a:t>
                </a:r>
                <a:r>
                  <a:rPr lang="en-US" spc="75" dirty="0">
                    <a:solidFill>
                      <a:schemeClr val="tx1"/>
                    </a:solidFill>
                  </a:rPr>
                  <a:t>∞).  It is given by</a:t>
                </a:r>
              </a:p>
              <a:p>
                <a:pPr marL="0" marR="5080" indent="0" algn="just">
                  <a:lnSpc>
                    <a:spcPct val="100000"/>
                  </a:lnSpc>
                  <a:buNone/>
                </a:pPr>
                <a:endParaRPr lang="en-US" spc="75"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Times New Roman"/>
                        </a:rPr>
                        <m:t>𝜇</m:t>
                      </m:r>
                      <m:r>
                        <a:rPr lang="en-US" b="0" i="1" smtClean="0">
                          <a:solidFill>
                            <a:schemeClr val="tx1"/>
                          </a:solidFill>
                          <a:latin typeface="Cambria Math" panose="02040503050406030204" pitchFamily="18" charset="0"/>
                          <a:ea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ea typeface="Cambria Math" panose="02040503050406030204" pitchFamily="18" charset="0"/>
                              <a:cs typeface="Times New Roman"/>
                            </a:rPr>
                            <m:t>0</m:t>
                          </m:r>
                        </m:sub>
                        <m:sup>
                          <m:r>
                            <a:rPr lang="en-US" b="0" i="1" smtClean="0">
                              <a:solidFill>
                                <a:schemeClr val="tx1"/>
                              </a:solidFill>
                              <a:latin typeface="Cambria Math" panose="02040503050406030204" pitchFamily="18" charset="0"/>
                              <a:ea typeface="Cambria Math" panose="02040503050406030204" pitchFamily="18" charset="0"/>
                              <a:cs typeface="Times New Roman"/>
                            </a:rPr>
                            <m:t>∞</m:t>
                          </m:r>
                        </m:sup>
                        <m:e>
                          <m:r>
                            <a:rPr lang="en-US" b="0" i="1" smtClean="0">
                              <a:solidFill>
                                <a:schemeClr val="tx1"/>
                              </a:solidFill>
                              <a:latin typeface="Cambria Math" panose="02040503050406030204" pitchFamily="18" charset="0"/>
                              <a:ea typeface="Cambria Math" panose="02040503050406030204" pitchFamily="18" charset="0"/>
                              <a:cs typeface="Times New Roman"/>
                            </a:rPr>
                            <m:t>𝑡</m:t>
                          </m:r>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1</m:t>
                              </m:r>
                            </m:num>
                            <m:den>
                              <m:r>
                                <a:rPr lang="en-US" b="0" i="1" smtClean="0">
                                  <a:solidFill>
                                    <a:schemeClr val="tx1"/>
                                  </a:solidFill>
                                  <a:latin typeface="Cambria Math" panose="02040503050406030204" pitchFamily="18" charset="0"/>
                                  <a:ea typeface="Cambria Math" panose="02040503050406030204" pitchFamily="18" charset="0"/>
                                  <a:cs typeface="Times New Roman"/>
                                </a:rPr>
                                <m:t>𝑟</m:t>
                              </m:r>
                            </m:den>
                          </m:f>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𝑒</m:t>
                              </m:r>
                            </m:e>
                            <m:sup>
                              <m:r>
                                <a:rPr lang="en-US" i="1">
                                  <a:latin typeface="Cambria Math" panose="02040503050406030204" pitchFamily="18" charset="0"/>
                                  <a:cs typeface="Times New Roman"/>
                                </a:rPr>
                                <m:t>−</m:t>
                              </m:r>
                              <m:r>
                                <a:rPr lang="en-US" i="1">
                                  <a:latin typeface="Cambria Math" panose="02040503050406030204" pitchFamily="18" charset="0"/>
                                  <a:cs typeface="Times New Roman"/>
                                </a:rPr>
                                <m:t>𝑡</m:t>
                              </m:r>
                              <m:r>
                                <a:rPr lang="en-US" i="1">
                                  <a:latin typeface="Cambria Math" panose="02040503050406030204" pitchFamily="18" charset="0"/>
                                  <a:cs typeface="Times New Roman"/>
                                </a:rPr>
                                <m:t>/</m:t>
                              </m:r>
                              <m:r>
                                <a:rPr lang="en-US" i="1">
                                  <a:latin typeface="Cambria Math" panose="02040503050406030204" pitchFamily="18" charset="0"/>
                                  <a:cs typeface="Times New Roman"/>
                                </a:rPr>
                                <m:t>𝑟</m:t>
                              </m:r>
                            </m:sup>
                          </m:sSup>
                        </m:e>
                      </m:nary>
                      <m:r>
                        <a:rPr lang="en-US" b="0" i="1" smtClean="0">
                          <a:solidFill>
                            <a:schemeClr val="tx1"/>
                          </a:solidFill>
                          <a:latin typeface="Cambria Math" panose="02040503050406030204" pitchFamily="18" charset="0"/>
                          <a:ea typeface="Cambria Math" panose="02040503050406030204" pitchFamily="18" charset="0"/>
                          <a:cs typeface="Times New Roman"/>
                        </a:rPr>
                        <m:t>𝑑𝑡</m:t>
                      </m:r>
                      <m:r>
                        <a:rPr lang="en-US" b="0" i="1" smtClean="0">
                          <a:solidFill>
                            <a:schemeClr val="tx1"/>
                          </a:solidFill>
                          <a:latin typeface="Cambria Math" panose="02040503050406030204" pitchFamily="18" charset="0"/>
                          <a:ea typeface="Cambria Math" panose="02040503050406030204" pitchFamily="18" charset="0"/>
                          <a:cs typeface="Times New Roman"/>
                        </a:rPr>
                        <m:t>=</m:t>
                      </m:r>
                      <m:func>
                        <m:funcPr>
                          <m:ctrlPr>
                            <a:rPr lang="en-US" b="0" i="1" smtClean="0">
                              <a:solidFill>
                                <a:schemeClr val="tx1"/>
                              </a:solidFill>
                              <a:latin typeface="Cambria Math" panose="02040503050406030204" pitchFamily="18" charset="0"/>
                              <a:ea typeface="Cambria Math" panose="02040503050406030204" pitchFamily="18" charset="0"/>
                              <a:cs typeface="Times New Roman"/>
                            </a:rPr>
                          </m:ctrlPr>
                        </m:funcPr>
                        <m:fName>
                          <m:limLow>
                            <m:limLowPr>
                              <m:ctrlPr>
                                <a:rPr lang="en-US" b="0" i="1" smtClean="0">
                                  <a:solidFill>
                                    <a:schemeClr val="tx1"/>
                                  </a:solidFill>
                                  <a:latin typeface="Cambria Math" panose="02040503050406030204" pitchFamily="18" charset="0"/>
                                  <a:ea typeface="Cambria Math" panose="02040503050406030204" pitchFamily="18" charset="0"/>
                                  <a:cs typeface="Times New Roman"/>
                                </a:rPr>
                              </m:ctrlPr>
                            </m:limLowPr>
                            <m:e>
                              <m:r>
                                <m:rPr>
                                  <m:sty m:val="p"/>
                                </m:rPr>
                                <a:rPr lang="en-US" b="0" i="0" smtClean="0">
                                  <a:solidFill>
                                    <a:schemeClr val="tx1"/>
                                  </a:solidFill>
                                  <a:latin typeface="Cambria Math" panose="02040503050406030204" pitchFamily="18" charset="0"/>
                                  <a:ea typeface="Cambria Math" panose="02040503050406030204" pitchFamily="18" charset="0"/>
                                  <a:cs typeface="Times New Roman"/>
                                </a:rPr>
                                <m:t>lim</m:t>
                              </m:r>
                            </m:e>
                            <m:lim>
                              <m:r>
                                <a:rPr lang="en-US" b="0" i="1" smtClean="0">
                                  <a:solidFill>
                                    <a:schemeClr val="tx1"/>
                                  </a:solidFill>
                                  <a:latin typeface="Cambria Math" panose="02040503050406030204" pitchFamily="18" charset="0"/>
                                  <a:ea typeface="Cambria Math" panose="02040503050406030204" pitchFamily="18" charset="0"/>
                                  <a:cs typeface="Times New Roman"/>
                                </a:rPr>
                                <m:t>𝑅</m:t>
                              </m:r>
                              <m:r>
                                <a:rPr lang="en-US" b="0" i="1" smtClean="0">
                                  <a:solidFill>
                                    <a:schemeClr val="tx1"/>
                                  </a:solidFill>
                                  <a:latin typeface="Cambria Math" panose="02040503050406030204" pitchFamily="18" charset="0"/>
                                  <a:ea typeface="Cambria Math" panose="02040503050406030204" pitchFamily="18" charset="0"/>
                                  <a:cs typeface="Times New Roman"/>
                                </a:rPr>
                                <m:t>→∞</m:t>
                              </m:r>
                            </m:lim>
                          </m:limLow>
                        </m:fName>
                        <m:e>
                          <m:nary>
                            <m:naryPr>
                              <m:ctrlPr>
                                <a:rPr lang="en-US" i="1">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i="1">
                                  <a:solidFill>
                                    <a:schemeClr val="tx1"/>
                                  </a:solidFill>
                                  <a:latin typeface="Cambria Math" panose="02040503050406030204" pitchFamily="18" charset="0"/>
                                  <a:ea typeface="Cambria Math" panose="02040503050406030204" pitchFamily="18" charset="0"/>
                                  <a:cs typeface="Times New Roman"/>
                                </a:rPr>
                                <m:t>0</m:t>
                              </m:r>
                            </m:sub>
                            <m:sup>
                              <m:r>
                                <a:rPr lang="en-US" b="0" i="1" smtClean="0">
                                  <a:solidFill>
                                    <a:schemeClr val="tx1"/>
                                  </a:solidFill>
                                  <a:latin typeface="Cambria Math" panose="02040503050406030204" pitchFamily="18" charset="0"/>
                                  <a:ea typeface="Cambria Math" panose="02040503050406030204" pitchFamily="18" charset="0"/>
                                  <a:cs typeface="Times New Roman"/>
                                </a:rPr>
                                <m:t>𝑅</m:t>
                              </m:r>
                            </m:sup>
                            <m:e>
                              <m:f>
                                <m:fPr>
                                  <m:ctrlPr>
                                    <a:rPr lang="en-US" i="1">
                                      <a:solidFill>
                                        <a:schemeClr val="tx1"/>
                                      </a:solidFill>
                                      <a:latin typeface="Cambria Math" panose="02040503050406030204" pitchFamily="18" charset="0"/>
                                      <a:ea typeface="Cambria Math" panose="02040503050406030204" pitchFamily="18" charset="0"/>
                                      <a:cs typeface="Times New Roman"/>
                                    </a:rPr>
                                  </m:ctrlPr>
                                </m:fPr>
                                <m:num>
                                  <m:r>
                                    <a:rPr lang="en-US" i="1">
                                      <a:solidFill>
                                        <a:schemeClr val="tx1"/>
                                      </a:solidFill>
                                      <a:latin typeface="Cambria Math" panose="02040503050406030204" pitchFamily="18" charset="0"/>
                                      <a:ea typeface="Cambria Math" panose="02040503050406030204" pitchFamily="18" charset="0"/>
                                      <a:cs typeface="Times New Roman"/>
                                    </a:rPr>
                                    <m:t>𝑡</m:t>
                                  </m:r>
                                </m:num>
                                <m:den>
                                  <m:r>
                                    <a:rPr lang="en-US" i="1">
                                      <a:solidFill>
                                        <a:schemeClr val="tx1"/>
                                      </a:solidFill>
                                      <a:latin typeface="Cambria Math" panose="02040503050406030204" pitchFamily="18" charset="0"/>
                                      <a:ea typeface="Cambria Math" panose="02040503050406030204" pitchFamily="18" charset="0"/>
                                      <a:cs typeface="Times New Roman"/>
                                    </a:rPr>
                                    <m:t>𝑟</m:t>
                                  </m:r>
                                </m:den>
                              </m:f>
                              <m:sSup>
                                <m:sSupPr>
                                  <m:ctrlPr>
                                    <a:rPr lang="en-US" i="1">
                                      <a:solidFill>
                                        <a:schemeClr val="tx1"/>
                                      </a:solidFill>
                                      <a:latin typeface="Cambria Math" panose="02040503050406030204" pitchFamily="18" charset="0"/>
                                      <a:ea typeface="Cambria Math" panose="02040503050406030204" pitchFamily="18" charset="0"/>
                                      <a:cs typeface="Times New Roman"/>
                                    </a:rPr>
                                  </m:ctrlPr>
                                </m:sSupPr>
                                <m:e>
                                  <m:r>
                                    <a:rPr lang="en-US" i="1">
                                      <a:solidFill>
                                        <a:schemeClr val="tx1"/>
                                      </a:solidFill>
                                      <a:latin typeface="Cambria Math" panose="02040503050406030204" pitchFamily="18" charset="0"/>
                                      <a:ea typeface="Cambria Math" panose="02040503050406030204" pitchFamily="18" charset="0"/>
                                      <a:cs typeface="Times New Roman"/>
                                    </a:rPr>
                                    <m:t>𝑒</m:t>
                                  </m:r>
                                </m:e>
                                <m:sup>
                                  <m:r>
                                    <a:rPr lang="en-US" i="1">
                                      <a:latin typeface="Cambria Math" panose="02040503050406030204" pitchFamily="18" charset="0"/>
                                      <a:cs typeface="Times New Roman"/>
                                    </a:rPr>
                                    <m:t>−</m:t>
                                  </m:r>
                                  <m:r>
                                    <a:rPr lang="en-US" i="1">
                                      <a:latin typeface="Cambria Math" panose="02040503050406030204" pitchFamily="18" charset="0"/>
                                      <a:cs typeface="Times New Roman"/>
                                    </a:rPr>
                                    <m:t>𝑡</m:t>
                                  </m:r>
                                  <m:r>
                                    <a:rPr lang="en-US" i="1">
                                      <a:latin typeface="Cambria Math" panose="02040503050406030204" pitchFamily="18" charset="0"/>
                                      <a:cs typeface="Times New Roman"/>
                                    </a:rPr>
                                    <m:t>/</m:t>
                                  </m:r>
                                  <m:r>
                                    <a:rPr lang="en-US" i="1">
                                      <a:latin typeface="Cambria Math" panose="02040503050406030204" pitchFamily="18" charset="0"/>
                                      <a:cs typeface="Times New Roman"/>
                                    </a:rPr>
                                    <m:t>𝑟</m:t>
                                  </m:r>
                                </m:sup>
                              </m:sSup>
                            </m:e>
                          </m:nary>
                          <m:r>
                            <a:rPr lang="en-US" i="1">
                              <a:solidFill>
                                <a:schemeClr val="tx1"/>
                              </a:solidFill>
                              <a:latin typeface="Cambria Math" panose="02040503050406030204" pitchFamily="18" charset="0"/>
                              <a:ea typeface="Cambria Math" panose="02040503050406030204" pitchFamily="18" charset="0"/>
                              <a:cs typeface="Times New Roman"/>
                            </a:rPr>
                            <m:t>𝑑𝑡</m:t>
                          </m:r>
                        </m:e>
                      </m:func>
                      <m:r>
                        <a:rPr lang="en-US" b="0" i="1" smtClean="0">
                          <a:solidFill>
                            <a:schemeClr val="tx1"/>
                          </a:solidFill>
                          <a:latin typeface="Cambria Math" panose="02040503050406030204" pitchFamily="18" charset="0"/>
                          <a:ea typeface="Cambria Math" panose="02040503050406030204" pitchFamily="18" charset="0"/>
                          <a:cs typeface="Times New Roman"/>
                        </a:rPr>
                        <m:t>=</m:t>
                      </m:r>
                      <m:limLow>
                        <m:limLowPr>
                          <m:ctrlPr>
                            <a:rPr lang="en-US" i="1">
                              <a:solidFill>
                                <a:schemeClr val="tx1"/>
                              </a:solidFill>
                              <a:latin typeface="Cambria Math" panose="02040503050406030204" pitchFamily="18" charset="0"/>
                              <a:ea typeface="Cambria Math" panose="02040503050406030204" pitchFamily="18" charset="0"/>
                              <a:cs typeface="Times New Roman"/>
                            </a:rPr>
                          </m:ctrlPr>
                        </m:limLowPr>
                        <m:e>
                          <m:r>
                            <m:rPr>
                              <m:sty m:val="p"/>
                            </m:rPr>
                            <a:rPr lang="en-US">
                              <a:solidFill>
                                <a:schemeClr val="tx1"/>
                              </a:solidFill>
                              <a:latin typeface="Cambria Math" panose="02040503050406030204" pitchFamily="18" charset="0"/>
                              <a:ea typeface="Cambria Math" panose="02040503050406030204" pitchFamily="18" charset="0"/>
                              <a:cs typeface="Times New Roman"/>
                            </a:rPr>
                            <m:t>lim</m:t>
                          </m:r>
                        </m:e>
                        <m:lim>
                          <m:r>
                            <a:rPr lang="en-US" i="1">
                              <a:solidFill>
                                <a:schemeClr val="tx1"/>
                              </a:solidFill>
                              <a:latin typeface="Cambria Math" panose="02040503050406030204" pitchFamily="18" charset="0"/>
                              <a:ea typeface="Cambria Math" panose="02040503050406030204" pitchFamily="18" charset="0"/>
                              <a:cs typeface="Times New Roman"/>
                            </a:rPr>
                            <m:t>𝑅</m:t>
                          </m:r>
                          <m:r>
                            <a:rPr lang="en-US" i="1">
                              <a:solidFill>
                                <a:schemeClr val="tx1"/>
                              </a:solidFill>
                              <a:latin typeface="Cambria Math" panose="02040503050406030204" pitchFamily="18" charset="0"/>
                              <a:ea typeface="Cambria Math" panose="02040503050406030204" pitchFamily="18" charset="0"/>
                              <a:cs typeface="Times New Roman"/>
                            </a:rPr>
                            <m:t>→∞</m:t>
                          </m:r>
                        </m:lim>
                      </m:limLow>
                      <m:r>
                        <a:rPr lang="en-US" b="0" i="0" smtClean="0">
                          <a:solidFill>
                            <a:schemeClr val="tx1"/>
                          </a:solidFill>
                          <a:latin typeface="Cambria Math" panose="02040503050406030204" pitchFamily="18" charset="0"/>
                          <a:ea typeface="Cambria Math" panose="02040503050406030204" pitchFamily="18" charset="0"/>
                          <a:cs typeface="Times New Roman"/>
                        </a:rPr>
                        <m:t>−</m:t>
                      </m:r>
                      <m:d>
                        <m:dPr>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r>
                            <m:rPr>
                              <m:sty m:val="p"/>
                            </m:rPr>
                            <a:rPr lang="en-US" b="0" i="0" smtClean="0">
                              <a:solidFill>
                                <a:schemeClr val="tx1"/>
                              </a:solidFill>
                              <a:latin typeface="Cambria Math" panose="02040503050406030204" pitchFamily="18" charset="0"/>
                              <a:ea typeface="Cambria Math" panose="02040503050406030204" pitchFamily="18" charset="0"/>
                              <a:cs typeface="Times New Roman"/>
                            </a:rPr>
                            <m:t>r</m:t>
                          </m:r>
                          <m:r>
                            <a:rPr lang="en-US" b="0" i="0" smtClean="0">
                              <a:solidFill>
                                <a:schemeClr val="tx1"/>
                              </a:solidFill>
                              <a:latin typeface="Cambria Math" panose="02040503050406030204" pitchFamily="18" charset="0"/>
                              <a:ea typeface="Cambria Math" panose="02040503050406030204" pitchFamily="18" charset="0"/>
                              <a:cs typeface="Times New Roman"/>
                            </a:rPr>
                            <m:t>+</m:t>
                          </m:r>
                          <m:r>
                            <m:rPr>
                              <m:sty m:val="p"/>
                            </m:rPr>
                            <a:rPr lang="en-US" b="0" i="0" smtClean="0">
                              <a:solidFill>
                                <a:schemeClr val="tx1"/>
                              </a:solidFill>
                              <a:latin typeface="Cambria Math" panose="02040503050406030204" pitchFamily="18" charset="0"/>
                              <a:ea typeface="Cambria Math" panose="02040503050406030204" pitchFamily="18" charset="0"/>
                              <a:cs typeface="Times New Roman"/>
                            </a:rPr>
                            <m:t>t</m:t>
                          </m:r>
                        </m:e>
                      </m:d>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𝑒</m:t>
                          </m:r>
                        </m:e>
                        <m:sup>
                          <m:r>
                            <a:rPr lang="en-US" i="1">
                              <a:latin typeface="Cambria Math" panose="02040503050406030204" pitchFamily="18" charset="0"/>
                              <a:cs typeface="Times New Roman"/>
                            </a:rPr>
                            <m:t>−</m:t>
                          </m:r>
                          <m:r>
                            <a:rPr lang="en-US" i="1">
                              <a:latin typeface="Cambria Math" panose="02040503050406030204" pitchFamily="18" charset="0"/>
                              <a:cs typeface="Times New Roman"/>
                            </a:rPr>
                            <m:t>𝑡</m:t>
                          </m:r>
                          <m:r>
                            <a:rPr lang="en-US" i="1">
                              <a:latin typeface="Cambria Math" panose="02040503050406030204" pitchFamily="18" charset="0"/>
                              <a:cs typeface="Times New Roman"/>
                            </a:rPr>
                            <m:t>/</m:t>
                          </m:r>
                          <m:r>
                            <a:rPr lang="en-US" i="1">
                              <a:latin typeface="Cambria Math" panose="02040503050406030204" pitchFamily="18" charset="0"/>
                              <a:cs typeface="Times New Roman"/>
                            </a:rPr>
                            <m:t>𝑟</m:t>
                          </m:r>
                        </m:sup>
                      </m:sSup>
                      <m:sSubSup>
                        <m:sSub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bSupPr>
                        <m:e>
                          <m:r>
                            <a:rPr lang="en-US" b="0" i="1" smtClean="0">
                              <a:solidFill>
                                <a:schemeClr val="tx1"/>
                              </a:solidFill>
                              <a:latin typeface="Cambria Math" panose="02040503050406030204" pitchFamily="18" charset="0"/>
                              <a:ea typeface="Cambria Math" panose="02040503050406030204" pitchFamily="18" charset="0"/>
                              <a:cs typeface="Times New Roman"/>
                            </a:rPr>
                            <m:t>|</m:t>
                          </m:r>
                        </m:e>
                        <m:sub>
                          <m:r>
                            <a:rPr lang="en-US" b="0" i="1" smtClean="0">
                              <a:solidFill>
                                <a:schemeClr val="tx1"/>
                              </a:solidFill>
                              <a:latin typeface="Cambria Math" panose="02040503050406030204" pitchFamily="18" charset="0"/>
                              <a:ea typeface="Cambria Math" panose="02040503050406030204" pitchFamily="18" charset="0"/>
                              <a:cs typeface="Times New Roman"/>
                            </a:rPr>
                            <m:t>0</m:t>
                          </m:r>
                        </m:sub>
                        <m:sup>
                          <m:r>
                            <a:rPr lang="en-US" b="0" i="1" smtClean="0">
                              <a:solidFill>
                                <a:schemeClr val="tx1"/>
                              </a:solidFill>
                              <a:latin typeface="Cambria Math" panose="02040503050406030204" pitchFamily="18" charset="0"/>
                              <a:ea typeface="Cambria Math" panose="02040503050406030204" pitchFamily="18" charset="0"/>
                              <a:cs typeface="Times New Roman"/>
                            </a:rPr>
                            <m:t>𝑅</m:t>
                          </m:r>
                        </m:sup>
                      </m:sSubSup>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𝑟</m:t>
                      </m:r>
                    </m:oMath>
                  </m:oMathPara>
                </a14:m>
                <a:endParaRPr lang="en-US" dirty="0">
                  <a:solidFill>
                    <a:schemeClr val="tx1"/>
                  </a:solidFill>
                </a:endParaRPr>
              </a:p>
              <a:p>
                <a:pPr marL="0" marR="5080" indent="0" algn="just">
                  <a:lnSpc>
                    <a:spcPct val="100000"/>
                  </a:lnSpc>
                  <a:buNone/>
                </a:pPr>
                <a:endParaRPr lang="en-US" spc="-5" dirty="0">
                  <a:solidFill>
                    <a:schemeClr val="tx1"/>
                  </a:solidFill>
                </a:endParaRPr>
              </a:p>
              <a:p>
                <a:pPr marL="0" marR="5080" indent="0" algn="just">
                  <a:lnSpc>
                    <a:spcPct val="100000"/>
                  </a:lnSpc>
                  <a:buNone/>
                </a:pPr>
                <a:r>
                  <a:rPr lang="en-US" spc="-5" dirty="0">
                    <a:solidFill>
                      <a:schemeClr val="tx1"/>
                    </a:solidFill>
                  </a:rPr>
                  <a:t>Therefore,</a:t>
                </a:r>
                <a:r>
                  <a:rPr lang="en-US" spc="110" dirty="0">
                    <a:solidFill>
                      <a:schemeClr val="tx1"/>
                    </a:solidFill>
                  </a:rPr>
                  <a:t> </a:t>
                </a:r>
                <a:r>
                  <a:rPr lang="en-US" spc="-10" dirty="0">
                    <a:solidFill>
                      <a:schemeClr val="tx1"/>
                    </a:solidFill>
                  </a:rPr>
                  <a:t>th</a:t>
                </a:r>
                <a:r>
                  <a:rPr lang="en-US" spc="-5" dirty="0">
                    <a:solidFill>
                      <a:schemeClr val="tx1"/>
                    </a:solidFill>
                  </a:rPr>
                  <a:t>e</a:t>
                </a:r>
                <a:r>
                  <a:rPr lang="en-US" spc="110" dirty="0">
                    <a:solidFill>
                      <a:schemeClr val="tx1"/>
                    </a:solidFill>
                  </a:rPr>
                  <a:t> </a:t>
                </a:r>
                <a:r>
                  <a:rPr lang="en-US" spc="-15" dirty="0">
                    <a:solidFill>
                      <a:schemeClr val="tx1"/>
                    </a:solidFill>
                  </a:rPr>
                  <a:t>mean</a:t>
                </a:r>
                <a:r>
                  <a:rPr lang="en-US" spc="-5" dirty="0">
                    <a:solidFill>
                      <a:schemeClr val="tx1"/>
                    </a:solidFill>
                  </a:rPr>
                  <a:t> of</a:t>
                </a:r>
                <a:r>
                  <a:rPr lang="en-US" spc="70" dirty="0">
                    <a:solidFill>
                      <a:schemeClr val="tx1"/>
                    </a:solidFill>
                  </a:rPr>
                  <a:t> </a:t>
                </a:r>
                <a:r>
                  <a:rPr lang="en-US" spc="-5" dirty="0">
                    <a:solidFill>
                      <a:schemeClr val="tx1"/>
                    </a:solidFill>
                  </a:rPr>
                  <a:t>a</a:t>
                </a:r>
                <a:r>
                  <a:rPr lang="en-US" spc="70" dirty="0">
                    <a:solidFill>
                      <a:schemeClr val="tx1"/>
                    </a:solidFill>
                  </a:rPr>
                  <a:t> </a:t>
                </a:r>
                <a:r>
                  <a:rPr lang="en-US" spc="-5" dirty="0">
                    <a:solidFill>
                      <a:schemeClr val="tx1"/>
                    </a:solidFill>
                  </a:rPr>
                  <a:t>random</a:t>
                </a:r>
                <a:r>
                  <a:rPr lang="en-US" spc="70" dirty="0">
                    <a:solidFill>
                      <a:schemeClr val="tx1"/>
                    </a:solidFill>
                  </a:rPr>
                  <a:t> </a:t>
                </a:r>
                <a:r>
                  <a:rPr lang="en-US" spc="-5" dirty="0">
                    <a:solidFill>
                      <a:schemeClr val="tx1"/>
                    </a:solidFill>
                  </a:rPr>
                  <a:t>variable</a:t>
                </a:r>
                <a:r>
                  <a:rPr lang="en-US" spc="75" dirty="0">
                    <a:solidFill>
                      <a:schemeClr val="tx1"/>
                    </a:solidFill>
                  </a:rPr>
                  <a:t> </a:t>
                </a:r>
                <a:r>
                  <a:rPr lang="en-US" spc="-15" dirty="0">
                    <a:solidFill>
                      <a:schemeClr val="tx1"/>
                    </a:solidFill>
                  </a:rPr>
                  <a:t>w</a:t>
                </a:r>
                <a:r>
                  <a:rPr lang="en-US" spc="-5" dirty="0">
                    <a:solidFill>
                      <a:schemeClr val="tx1"/>
                    </a:solidFill>
                  </a:rPr>
                  <a:t>ith</a:t>
                </a:r>
                <a:r>
                  <a:rPr lang="en-US" spc="70" dirty="0">
                    <a:solidFill>
                      <a:schemeClr val="tx1"/>
                    </a:solidFill>
                  </a:rPr>
                  <a:t> </a:t>
                </a:r>
                <a:r>
                  <a:rPr lang="en-US" spc="-5" dirty="0">
                    <a:solidFill>
                      <a:schemeClr val="tx1"/>
                    </a:solidFill>
                  </a:rPr>
                  <a:t>the</a:t>
                </a:r>
                <a:r>
                  <a:rPr lang="en-US" spc="70" dirty="0">
                    <a:solidFill>
                      <a:schemeClr val="tx1"/>
                    </a:solidFill>
                  </a:rPr>
                  <a:t> </a:t>
                </a:r>
                <a:r>
                  <a:rPr lang="en-US" spc="-10" dirty="0">
                    <a:solidFill>
                      <a:schemeClr val="tx1"/>
                    </a:solidFill>
                  </a:rPr>
                  <a:t>p</a:t>
                </a:r>
                <a:r>
                  <a:rPr lang="en-US" spc="-5" dirty="0">
                    <a:solidFill>
                      <a:schemeClr val="tx1"/>
                    </a:solidFill>
                  </a:rPr>
                  <a:t>robability</a:t>
                </a:r>
                <a:r>
                  <a:rPr lang="en-US" spc="70" dirty="0">
                    <a:solidFill>
                      <a:schemeClr val="tx1"/>
                    </a:solidFill>
                  </a:rPr>
                  <a:t> </a:t>
                </a:r>
                <a:r>
                  <a:rPr lang="en-US" spc="-5" dirty="0">
                    <a:solidFill>
                      <a:schemeClr val="tx1"/>
                    </a:solidFill>
                  </a:rPr>
                  <a:t>density</a:t>
                </a:r>
                <a:r>
                  <a:rPr lang="en-US" spc="70" dirty="0">
                    <a:solidFill>
                      <a:schemeClr val="tx1"/>
                    </a:solidFill>
                  </a:rPr>
                  <a:t> </a:t>
                </a:r>
                <a:r>
                  <a:rPr lang="en-US" spc="-5" dirty="0">
                    <a:solidFill>
                      <a:schemeClr val="tx1"/>
                    </a:solidFill>
                  </a:rPr>
                  <a:t>function</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cs typeface="Times New Roman"/>
                      </a:rPr>
                      <m:t>𝑝</m:t>
                    </m:r>
                    <m:d>
                      <m:dPr>
                        <m:ctrlPr>
                          <a:rPr lang="en-US" i="1">
                            <a:solidFill>
                              <a:schemeClr val="tx1"/>
                            </a:solidFill>
                            <a:latin typeface="Cambria Math" panose="02040503050406030204" pitchFamily="18" charset="0"/>
                            <a:cs typeface="Times New Roman"/>
                          </a:rPr>
                        </m:ctrlPr>
                      </m:dPr>
                      <m:e>
                        <m:r>
                          <a:rPr lang="en-US" i="1">
                            <a:solidFill>
                              <a:schemeClr val="tx1"/>
                            </a:solidFill>
                            <a:latin typeface="Cambria Math" panose="02040503050406030204" pitchFamily="18" charset="0"/>
                            <a:cs typeface="Times New Roman"/>
                          </a:rPr>
                          <m:t>𝑡</m:t>
                        </m:r>
                      </m:e>
                    </m:d>
                    <m:r>
                      <a:rPr lang="en-US" i="1">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num>
                      <m:den>
                        <m:r>
                          <a:rPr lang="en-US" i="1">
                            <a:solidFill>
                              <a:schemeClr val="tx1"/>
                            </a:solidFill>
                            <a:latin typeface="Cambria Math" panose="02040503050406030204" pitchFamily="18" charset="0"/>
                            <a:cs typeface="Times New Roman"/>
                          </a:rPr>
                          <m:t>𝑟</m:t>
                        </m:r>
                      </m:den>
                    </m:f>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𝑒</m:t>
                        </m:r>
                      </m:e>
                      <m:sup>
                        <m:r>
                          <a:rPr lang="en-US" i="1">
                            <a:latin typeface="Cambria Math" panose="02040503050406030204" pitchFamily="18" charset="0"/>
                            <a:cs typeface="Times New Roman"/>
                          </a:rPr>
                          <m:t>−</m:t>
                        </m:r>
                        <m:r>
                          <a:rPr lang="en-US" i="1">
                            <a:latin typeface="Cambria Math" panose="02040503050406030204" pitchFamily="18" charset="0"/>
                            <a:cs typeface="Times New Roman"/>
                          </a:rPr>
                          <m:t>𝑡</m:t>
                        </m:r>
                        <m:r>
                          <a:rPr lang="en-US" i="1">
                            <a:latin typeface="Cambria Math" panose="02040503050406030204" pitchFamily="18" charset="0"/>
                            <a:cs typeface="Times New Roman"/>
                          </a:rPr>
                          <m:t>/</m:t>
                        </m:r>
                        <m:r>
                          <a:rPr lang="en-US" i="1">
                            <a:latin typeface="Cambria Math" panose="02040503050406030204" pitchFamily="18" charset="0"/>
                            <a:cs typeface="Times New Roman"/>
                          </a:rPr>
                          <m:t>𝑟</m:t>
                        </m:r>
                      </m:sup>
                    </m:sSup>
                  </m:oMath>
                </a14:m>
                <a:r>
                  <a:rPr lang="en-US" dirty="0">
                    <a:solidFill>
                      <a:schemeClr val="tx1"/>
                    </a:solidFill>
                  </a:rPr>
                  <a:t> </a:t>
                </a:r>
                <a:r>
                  <a:rPr lang="en-US" spc="-10" dirty="0">
                    <a:solidFill>
                      <a:schemeClr val="tx1"/>
                    </a:solidFill>
                  </a:rPr>
                  <a:t>o</a:t>
                </a:r>
                <a:r>
                  <a:rPr lang="en-US" spc="-5" dirty="0">
                    <a:solidFill>
                      <a:schemeClr val="tx1"/>
                    </a:solidFill>
                  </a:rPr>
                  <a:t>ver [0,</a:t>
                </a:r>
                <a:r>
                  <a:rPr lang="en-US" spc="-85" dirty="0">
                    <a:solidFill>
                      <a:schemeClr val="tx1"/>
                    </a:solidFill>
                  </a:rPr>
                  <a:t> </a:t>
                </a:r>
                <a:r>
                  <a:rPr lang="en-US" spc="75" dirty="0">
                    <a:solidFill>
                      <a:schemeClr val="tx1"/>
                    </a:solidFill>
                  </a:rPr>
                  <a:t>∞)  is </a:t>
                </a:r>
                <a:r>
                  <a:rPr lang="en-US" i="1" spc="75" dirty="0">
                    <a:solidFill>
                      <a:schemeClr val="tx1"/>
                    </a:solidFill>
                  </a:rPr>
                  <a:t>r</a:t>
                </a:r>
                <a:r>
                  <a:rPr lang="en-US" spc="75" dirty="0">
                    <a:solidFill>
                      <a:schemeClr val="tx1"/>
                    </a:solidFill>
                  </a:rPr>
                  <a:t>.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4013378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8.4  Center of </a:t>
            </a:r>
            <a:r>
              <a:rPr lang="en-US" sz="3100" dirty="0"/>
              <a:t>Mass (</a:t>
            </a:r>
            <a:r>
              <a:rPr lang="en-US" sz="3100" dirty="0" smtClean="0"/>
              <a:t>23 </a:t>
            </a:r>
            <a:r>
              <a:rPr lang="en-US" sz="3100" dirty="0"/>
              <a:t>of 27)</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indent="0">
                  <a:lnSpc>
                    <a:spcPct val="100000"/>
                  </a:lnSpc>
                  <a:buNone/>
                </a:pPr>
                <a:r>
                  <a:rPr lang="en-US" b="1" i="1" spc="-10" dirty="0">
                    <a:latin typeface="Times New Roman"/>
                    <a:cs typeface="Times New Roman"/>
                  </a:rPr>
                  <a:t>Ste</a:t>
                </a:r>
                <a:r>
                  <a:rPr lang="en-US" b="1" i="1" spc="-5" dirty="0">
                    <a:latin typeface="Times New Roman"/>
                    <a:cs typeface="Times New Roman"/>
                  </a:rPr>
                  <a:t>p </a:t>
                </a:r>
                <a:r>
                  <a:rPr lang="en-US" b="1" i="1" spc="-10" dirty="0">
                    <a:latin typeface="Times New Roman"/>
                    <a:cs typeface="Times New Roman"/>
                  </a:rPr>
                  <a:t>3</a:t>
                </a:r>
                <a:r>
                  <a:rPr lang="en-US" b="1" i="1" spc="-5" dirty="0">
                    <a:latin typeface="Times New Roman"/>
                    <a:cs typeface="Times New Roman"/>
                  </a:rPr>
                  <a:t>.</a:t>
                </a:r>
                <a:r>
                  <a:rPr lang="en-US" b="1" i="1" dirty="0">
                    <a:latin typeface="Times New Roman"/>
                    <a:cs typeface="Times New Roman"/>
                  </a:rPr>
                  <a:t> </a:t>
                </a:r>
                <a:r>
                  <a:rPr lang="en-US" b="1" i="1" spc="-5" dirty="0">
                    <a:latin typeface="Times New Roman"/>
                    <a:cs typeface="Times New Roman"/>
                  </a:rPr>
                  <a:t> </a:t>
                </a:r>
                <a:r>
                  <a:rPr lang="en-US" b="1" spc="-15" dirty="0">
                    <a:latin typeface="Times New Roman"/>
                    <a:cs typeface="Times New Roman"/>
                  </a:rPr>
                  <a:t>Momen</a:t>
                </a:r>
                <a:r>
                  <a:rPr lang="en-US" b="1" spc="-5" dirty="0">
                    <a:latin typeface="Times New Roman"/>
                    <a:cs typeface="Times New Roman"/>
                  </a:rPr>
                  <a:t>t</a:t>
                </a:r>
                <a:r>
                  <a:rPr lang="en-US" b="1" dirty="0">
                    <a:latin typeface="Times New Roman"/>
                    <a:cs typeface="Times New Roman"/>
                  </a:rPr>
                  <a:t> </a:t>
                </a:r>
                <a:r>
                  <a:rPr lang="en-US" b="1" spc="-10" dirty="0">
                    <a:latin typeface="Times New Roman"/>
                    <a:cs typeface="Times New Roman"/>
                  </a:rPr>
                  <a:t>o</a:t>
                </a:r>
                <a:r>
                  <a:rPr lang="en-US" b="1" spc="-5" dirty="0">
                    <a:latin typeface="Times New Roman"/>
                    <a:cs typeface="Times New Roman"/>
                  </a:rPr>
                  <a:t>f a t</a:t>
                </a:r>
                <a:r>
                  <a:rPr lang="en-US" b="1" spc="-10" dirty="0">
                    <a:latin typeface="Times New Roman"/>
                    <a:cs typeface="Times New Roman"/>
                  </a:rPr>
                  <a:t>riangle.  </a:t>
                </a:r>
                <a:r>
                  <a:rPr lang="en-US" spc="-10" dirty="0">
                    <a:solidFill>
                      <a:schemeClr val="tx1"/>
                    </a:solidFill>
                  </a:rPr>
                  <a:t>Let’</a:t>
                </a:r>
                <a:r>
                  <a:rPr lang="en-US" spc="-5" dirty="0">
                    <a:solidFill>
                      <a:schemeClr val="tx1"/>
                    </a:solidFill>
                  </a:rPr>
                  <a:t>s</a:t>
                </a:r>
                <a:r>
                  <a:rPr lang="en-US" spc="75" dirty="0">
                    <a:solidFill>
                      <a:schemeClr val="tx1"/>
                    </a:solidFill>
                  </a:rPr>
                  <a:t> </a:t>
                </a:r>
                <a:r>
                  <a:rPr lang="en-US" spc="-10" dirty="0">
                    <a:solidFill>
                      <a:schemeClr val="tx1"/>
                    </a:solidFill>
                  </a:rPr>
                  <a:t>comput</a:t>
                </a:r>
                <a:r>
                  <a:rPr lang="en-US" spc="-5" dirty="0">
                    <a:solidFill>
                      <a:schemeClr val="tx1"/>
                    </a:solidFill>
                  </a:rPr>
                  <a:t>e</a:t>
                </a:r>
                <a:r>
                  <a:rPr lang="en-US" dirty="0">
                    <a:solidFill>
                      <a:schemeClr val="tx1"/>
                    </a:solidFill>
                  </a:rPr>
                  <a:t> </a:t>
                </a:r>
                <a:r>
                  <a:rPr lang="en-US" spc="-110" dirty="0">
                    <a:solidFill>
                      <a:schemeClr val="tx1"/>
                    </a:solidFill>
                  </a:rPr>
                  <a:t> </a:t>
                </a:r>
                <a:r>
                  <a:rPr lang="en-US" i="1" spc="75" dirty="0" err="1">
                    <a:solidFill>
                      <a:schemeClr val="tx1"/>
                    </a:solidFill>
                  </a:rPr>
                  <a:t>M</a:t>
                </a:r>
                <a:r>
                  <a:rPr lang="en-US" baseline="40740" dirty="0" err="1">
                    <a:solidFill>
                      <a:schemeClr val="tx1"/>
                    </a:solidFill>
                  </a:rPr>
                  <a:t>triangle</a:t>
                </a:r>
                <a:r>
                  <a:rPr lang="en-US" baseline="40740" dirty="0">
                    <a:solidFill>
                      <a:schemeClr val="tx1"/>
                    </a:solidFill>
                  </a:rPr>
                  <a:t> </a:t>
                </a:r>
                <a:r>
                  <a:rPr lang="en-US" spc="-7" baseline="40740" dirty="0">
                    <a:solidFill>
                      <a:schemeClr val="tx1"/>
                    </a:solidFill>
                  </a:rPr>
                  <a:t> </a:t>
                </a:r>
                <a:r>
                  <a:rPr lang="en-US" spc="-5" dirty="0">
                    <a:solidFill>
                      <a:schemeClr val="tx1"/>
                    </a:solidFill>
                  </a:rPr>
                  <a:t>for</a:t>
                </a:r>
                <a:r>
                  <a:rPr lang="en-US" spc="75" dirty="0">
                    <a:solidFill>
                      <a:schemeClr val="tx1"/>
                    </a:solidFill>
                  </a:rPr>
                  <a:t> </a:t>
                </a:r>
                <a:r>
                  <a:rPr lang="en-US" spc="-10" dirty="0">
                    <a:solidFill>
                      <a:schemeClr val="tx1"/>
                    </a:solidFill>
                  </a:rPr>
                  <a:t>a</a:t>
                </a:r>
                <a:r>
                  <a:rPr lang="en-US" spc="-5" dirty="0">
                    <a:solidFill>
                      <a:schemeClr val="tx1"/>
                    </a:solidFill>
                  </a:rPr>
                  <a:t>n</a:t>
                </a:r>
                <a:r>
                  <a:rPr lang="en-US" spc="75" dirty="0">
                    <a:solidFill>
                      <a:schemeClr val="tx1"/>
                    </a:solidFill>
                  </a:rPr>
                  <a:t> </a:t>
                </a:r>
                <a:r>
                  <a:rPr lang="en-US" spc="-10" dirty="0">
                    <a:solidFill>
                      <a:schemeClr val="tx1"/>
                    </a:solidFill>
                  </a:rPr>
                  <a:t>a</a:t>
                </a:r>
                <a:r>
                  <a:rPr lang="en-US" spc="-5" dirty="0">
                    <a:solidFill>
                      <a:schemeClr val="tx1"/>
                    </a:solidFill>
                  </a:rPr>
                  <a:t>rbitrary</a:t>
                </a:r>
                <a:r>
                  <a:rPr lang="en-US" spc="75" dirty="0">
                    <a:solidFill>
                      <a:schemeClr val="tx1"/>
                    </a:solidFill>
                  </a:rPr>
                  <a:t> </a:t>
                </a:r>
                <a:r>
                  <a:rPr lang="en-US" spc="-5" dirty="0">
                    <a:solidFill>
                      <a:schemeClr val="tx1"/>
                    </a:solidFill>
                  </a:rPr>
                  <a:t>triangle</a:t>
                </a:r>
                <a:r>
                  <a:rPr lang="en-US" spc="75" dirty="0">
                    <a:solidFill>
                      <a:schemeClr val="tx1"/>
                    </a:solidFill>
                  </a:rPr>
                  <a:t> </a:t>
                </a:r>
                <a:r>
                  <a:rPr lang="en-US" spc="-10" dirty="0">
                    <a:solidFill>
                      <a:schemeClr val="tx1"/>
                    </a:solidFill>
                  </a:rPr>
                  <a:t>o</a:t>
                </a:r>
                <a:r>
                  <a:rPr lang="en-US" spc="-5" dirty="0">
                    <a:solidFill>
                      <a:schemeClr val="tx1"/>
                    </a:solidFill>
                  </a:rPr>
                  <a:t>f</a:t>
                </a:r>
                <a:r>
                  <a:rPr lang="en-US" spc="75" dirty="0">
                    <a:solidFill>
                      <a:schemeClr val="tx1"/>
                    </a:solidFill>
                  </a:rPr>
                  <a:t> </a:t>
                </a:r>
                <a:r>
                  <a:rPr lang="en-US" spc="-5" dirty="0">
                    <a:solidFill>
                      <a:schemeClr val="tx1"/>
                    </a:solidFill>
                  </a:rPr>
                  <a:t>height</a:t>
                </a:r>
                <a:r>
                  <a:rPr lang="en-US" spc="80" dirty="0">
                    <a:solidFill>
                      <a:schemeClr val="tx1"/>
                    </a:solidFill>
                  </a:rPr>
                  <a:t> </a:t>
                </a:r>
                <a:r>
                  <a:rPr lang="en-US" i="1" spc="-5" dirty="0">
                    <a:solidFill>
                      <a:schemeClr val="tx1"/>
                    </a:solidFill>
                  </a:rPr>
                  <a:t>h</a:t>
                </a:r>
                <a:r>
                  <a:rPr lang="en-US" i="1" dirty="0">
                    <a:solidFill>
                      <a:schemeClr val="tx1"/>
                    </a:solidFill>
                  </a:rPr>
                  <a:t> </a:t>
                </a:r>
                <a:r>
                  <a:rPr lang="en-US" i="1" spc="-125" dirty="0">
                    <a:solidFill>
                      <a:schemeClr val="tx1"/>
                    </a:solidFill>
                  </a:rPr>
                  <a:t> </a:t>
                </a:r>
                <a:r>
                  <a:rPr lang="en-US" spc="-10" dirty="0">
                    <a:solidFill>
                      <a:schemeClr val="tx1"/>
                    </a:solidFill>
                  </a:rPr>
                  <a:t>an</a:t>
                </a:r>
                <a:r>
                  <a:rPr lang="en-US" spc="-5" dirty="0">
                    <a:solidFill>
                      <a:schemeClr val="tx1"/>
                    </a:solidFill>
                  </a:rPr>
                  <a:t>d</a:t>
                </a:r>
                <a:r>
                  <a:rPr lang="en-US" spc="75" dirty="0">
                    <a:solidFill>
                      <a:schemeClr val="tx1"/>
                    </a:solidFill>
                  </a:rPr>
                  <a:t> </a:t>
                </a:r>
                <a:r>
                  <a:rPr lang="en-US" spc="-10" dirty="0">
                    <a:solidFill>
                      <a:schemeClr val="tx1"/>
                    </a:solidFill>
                  </a:rPr>
                  <a:t>bas</a:t>
                </a:r>
                <a:r>
                  <a:rPr lang="en-US" spc="-5" dirty="0">
                    <a:solidFill>
                      <a:schemeClr val="tx1"/>
                    </a:solidFill>
                  </a:rPr>
                  <a:t>e</a:t>
                </a:r>
                <a:r>
                  <a:rPr lang="en-US" spc="75" dirty="0">
                    <a:solidFill>
                      <a:schemeClr val="tx1"/>
                    </a:solidFill>
                  </a:rPr>
                  <a:t> </a:t>
                </a:r>
                <a:r>
                  <a:rPr lang="en-US" i="1" spc="-5" dirty="0">
                    <a:solidFill>
                      <a:schemeClr val="tx1"/>
                    </a:solidFill>
                  </a:rPr>
                  <a:t>b</a:t>
                </a:r>
                <a:r>
                  <a:rPr lang="en-US" i="1" spc="95" dirty="0">
                    <a:solidFill>
                      <a:schemeClr val="tx1"/>
                    </a:solidFill>
                  </a:rPr>
                  <a:t> </a:t>
                </a:r>
                <a:r>
                  <a:rPr lang="en-US" spc="-5" dirty="0">
                    <a:solidFill>
                      <a:schemeClr val="tx1"/>
                    </a:solidFill>
                  </a:rPr>
                  <a:t>(Figure</a:t>
                </a:r>
                <a:r>
                  <a:rPr lang="en-US" spc="75" dirty="0">
                    <a:solidFill>
                      <a:schemeClr val="tx1"/>
                    </a:solidFill>
                  </a:rPr>
                  <a:t> </a:t>
                </a:r>
                <a:r>
                  <a:rPr lang="en-US" spc="-5" dirty="0">
                    <a:solidFill>
                      <a:schemeClr val="tx1"/>
                    </a:solidFill>
                  </a:rPr>
                  <a:t>19). </a:t>
                </a:r>
                <a:r>
                  <a:rPr lang="en-US" spc="-15" dirty="0">
                    <a:solidFill>
                      <a:schemeClr val="tx1"/>
                    </a:solidFill>
                  </a:rPr>
                  <a:t>Le</a:t>
                </a:r>
                <a:r>
                  <a:rPr lang="en-US" spc="-5" dirty="0">
                    <a:solidFill>
                      <a:schemeClr val="tx1"/>
                    </a:solidFill>
                  </a:rPr>
                  <a:t>t</a:t>
                </a:r>
                <a:r>
                  <a:rPr lang="en-US" dirty="0">
                    <a:solidFill>
                      <a:schemeClr val="tx1"/>
                    </a:solidFill>
                  </a:rPr>
                  <a:t> </a:t>
                </a:r>
                <a:r>
                  <a:rPr lang="en-US" i="1" spc="-270" dirty="0">
                    <a:solidFill>
                      <a:schemeClr val="tx1"/>
                    </a:solidFill>
                  </a:rPr>
                  <a:t>w</a:t>
                </a:r>
                <a:r>
                  <a:rPr lang="en-US" spc="50" dirty="0">
                    <a:solidFill>
                      <a:schemeClr val="tx1"/>
                    </a:solidFill>
                  </a:rPr>
                  <a:t>(</a:t>
                </a:r>
                <a:r>
                  <a:rPr lang="en-US" i="1" spc="45" dirty="0">
                    <a:solidFill>
                      <a:schemeClr val="tx1"/>
                    </a:solidFill>
                  </a:rPr>
                  <a:t>y</a:t>
                </a:r>
                <a:r>
                  <a:rPr lang="en-US" spc="-5" dirty="0">
                    <a:solidFill>
                      <a:schemeClr val="tx1"/>
                    </a:solidFill>
                  </a:rPr>
                  <a:t>) </a:t>
                </a:r>
                <a:r>
                  <a:rPr lang="en-US" spc="-10" dirty="0">
                    <a:solidFill>
                      <a:schemeClr val="tx1"/>
                    </a:solidFill>
                  </a:rPr>
                  <a:t>b</a:t>
                </a:r>
                <a:r>
                  <a:rPr lang="en-US" spc="-5" dirty="0">
                    <a:solidFill>
                      <a:schemeClr val="tx1"/>
                    </a:solidFill>
                  </a:rPr>
                  <a:t>e </a:t>
                </a:r>
                <a:r>
                  <a:rPr lang="en-US" spc="-10" dirty="0">
                    <a:solidFill>
                      <a:schemeClr val="tx1"/>
                    </a:solidFill>
                  </a:rPr>
                  <a:t>th</a:t>
                </a:r>
                <a:r>
                  <a:rPr lang="en-US" spc="-5" dirty="0">
                    <a:solidFill>
                      <a:schemeClr val="tx1"/>
                    </a:solidFill>
                  </a:rPr>
                  <a:t>e </a:t>
                </a:r>
                <a:r>
                  <a:rPr lang="en-US" spc="-10" dirty="0">
                    <a:solidFill>
                      <a:schemeClr val="tx1"/>
                    </a:solidFill>
                  </a:rPr>
                  <a:t>widt</a:t>
                </a:r>
                <a:r>
                  <a:rPr lang="en-US" spc="-5" dirty="0">
                    <a:solidFill>
                      <a:schemeClr val="tx1"/>
                    </a:solidFill>
                  </a:rPr>
                  <a:t>h </a:t>
                </a:r>
                <a:r>
                  <a:rPr lang="en-US" spc="-10" dirty="0">
                    <a:solidFill>
                      <a:schemeClr val="tx1"/>
                    </a:solidFill>
                  </a:rPr>
                  <a:t>o</a:t>
                </a:r>
                <a:r>
                  <a:rPr lang="en-US" spc="-5" dirty="0">
                    <a:solidFill>
                      <a:schemeClr val="tx1"/>
                    </a:solidFill>
                  </a:rPr>
                  <a:t>f </a:t>
                </a:r>
                <a:r>
                  <a:rPr lang="en-US" spc="-10" dirty="0">
                    <a:solidFill>
                      <a:schemeClr val="tx1"/>
                    </a:solidFill>
                  </a:rPr>
                  <a:t>th</a:t>
                </a:r>
                <a:r>
                  <a:rPr lang="en-US" spc="-5" dirty="0">
                    <a:solidFill>
                      <a:schemeClr val="tx1"/>
                    </a:solidFill>
                  </a:rPr>
                  <a:t>e t</a:t>
                </a:r>
                <a:r>
                  <a:rPr lang="en-US" spc="-10" dirty="0">
                    <a:solidFill>
                      <a:schemeClr val="tx1"/>
                    </a:solidFill>
                  </a:rPr>
                  <a:t>riangl</a:t>
                </a:r>
                <a:r>
                  <a:rPr lang="en-US" spc="-5" dirty="0">
                    <a:solidFill>
                      <a:schemeClr val="tx1"/>
                    </a:solidFill>
                  </a:rPr>
                  <a:t>e </a:t>
                </a:r>
                <a:r>
                  <a:rPr lang="en-US" spc="-10" dirty="0">
                    <a:solidFill>
                      <a:schemeClr val="tx1"/>
                    </a:solidFill>
                  </a:rPr>
                  <a:t>a</a:t>
                </a:r>
                <a:r>
                  <a:rPr lang="en-US" spc="-5" dirty="0">
                    <a:solidFill>
                      <a:schemeClr val="tx1"/>
                    </a:solidFill>
                  </a:rPr>
                  <a:t>t </a:t>
                </a:r>
                <a:r>
                  <a:rPr lang="en-US" spc="-10" dirty="0">
                    <a:solidFill>
                      <a:schemeClr val="tx1"/>
                    </a:solidFill>
                  </a:rPr>
                  <a:t>heigh</a:t>
                </a:r>
                <a:r>
                  <a:rPr lang="en-US" spc="-5" dirty="0">
                    <a:solidFill>
                      <a:schemeClr val="tx1"/>
                    </a:solidFill>
                  </a:rPr>
                  <a:t>t</a:t>
                </a:r>
                <a:r>
                  <a:rPr lang="en-US" spc="65" dirty="0">
                    <a:solidFill>
                      <a:schemeClr val="tx1"/>
                    </a:solidFill>
                  </a:rPr>
                  <a:t> </a:t>
                </a:r>
                <a:r>
                  <a:rPr lang="en-US" i="1" spc="45" dirty="0">
                    <a:solidFill>
                      <a:schemeClr val="tx1"/>
                    </a:solidFill>
                  </a:rPr>
                  <a:t>y</a:t>
                </a:r>
                <a:r>
                  <a:rPr lang="en-US" spc="-5" dirty="0">
                    <a:solidFill>
                      <a:schemeClr val="tx1"/>
                    </a:solidFill>
                  </a:rPr>
                  <a:t>. </a:t>
                </a:r>
                <a:r>
                  <a:rPr lang="en-US" spc="-15" dirty="0">
                    <a:solidFill>
                      <a:schemeClr val="tx1"/>
                    </a:solidFill>
                  </a:rPr>
                  <a:t>B</a:t>
                </a:r>
                <a:r>
                  <a:rPr lang="en-US" spc="-5" dirty="0">
                    <a:solidFill>
                      <a:schemeClr val="tx1"/>
                    </a:solidFill>
                  </a:rPr>
                  <a:t>y similar triangles, </a:t>
                </a:r>
                <a14:m>
                  <m:oMath xmlns:m="http://schemas.openxmlformats.org/officeDocument/2006/math">
                    <m:f>
                      <m:fPr>
                        <m:ctrlPr>
                          <a:rPr lang="en-US"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𝑤</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𝑦</m:t>
                        </m:r>
                        <m:r>
                          <a:rPr lang="en-US" b="0" i="1" spc="-5" smtClean="0">
                            <a:solidFill>
                              <a:schemeClr val="tx1"/>
                            </a:solidFill>
                            <a:latin typeface="Cambria Math" panose="02040503050406030204" pitchFamily="18" charset="0"/>
                            <a:cs typeface="Times New Roman"/>
                          </a:rPr>
                          <m:t>)</m:t>
                        </m:r>
                      </m:num>
                      <m:den>
                        <m:r>
                          <a:rPr lang="en-US" b="0" i="1" spc="-5" smtClean="0">
                            <a:solidFill>
                              <a:schemeClr val="tx1"/>
                            </a:solidFill>
                            <a:latin typeface="Cambria Math" panose="02040503050406030204" pitchFamily="18" charset="0"/>
                            <a:cs typeface="Times New Roman"/>
                          </a:rPr>
                          <m:t>h</m:t>
                        </m:r>
                        <m:r>
                          <a:rPr lang="en-US" b="0" i="1" spc="-5" smtClean="0">
                            <a:solidFill>
                              <a:schemeClr val="tx1"/>
                            </a:solidFill>
                            <a:latin typeface="Cambria Math" panose="02040503050406030204" pitchFamily="18" charset="0"/>
                            <a:cs typeface="Times New Roman"/>
                          </a:rPr>
                          <m:t> − </m:t>
                        </m:r>
                        <m:r>
                          <a:rPr lang="en-US" b="0" i="1" spc="-5" smtClean="0">
                            <a:solidFill>
                              <a:schemeClr val="tx1"/>
                            </a:solidFill>
                            <a:latin typeface="Cambria Math" panose="02040503050406030204" pitchFamily="18" charset="0"/>
                            <a:cs typeface="Times New Roman"/>
                          </a:rPr>
                          <m:t>𝑦</m:t>
                        </m:r>
                      </m:den>
                    </m:f>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𝑏</m:t>
                        </m:r>
                      </m:num>
                      <m:den>
                        <m:r>
                          <a:rPr lang="en-US" b="0" i="1" spc="-5" smtClean="0">
                            <a:solidFill>
                              <a:schemeClr val="tx1"/>
                            </a:solidFill>
                            <a:latin typeface="Cambria Math" panose="02040503050406030204" pitchFamily="18" charset="0"/>
                            <a:cs typeface="Times New Roman"/>
                          </a:rPr>
                          <m:t>h</m:t>
                        </m:r>
                      </m:den>
                    </m:f>
                  </m:oMath>
                </a14:m>
                <a:r>
                  <a:rPr lang="en-US" dirty="0">
                    <a:solidFill>
                      <a:schemeClr val="tx1"/>
                    </a:solidFill>
                  </a:rPr>
                  <a:t>, and so </a:t>
                </a:r>
                <a14:m>
                  <m:oMath xmlns:m="http://schemas.openxmlformats.org/officeDocument/2006/math">
                    <m:r>
                      <a:rPr lang="en-US" b="0" i="1" smtClean="0">
                        <a:solidFill>
                          <a:schemeClr val="tx1"/>
                        </a:solidFill>
                        <a:latin typeface="Cambria Math" panose="02040503050406030204" pitchFamily="18" charset="0"/>
                        <a:cs typeface="Times New Roman"/>
                      </a:rPr>
                      <m:t>𝑤</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𝑦</m:t>
                        </m:r>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𝑏</m:t>
                    </m:r>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𝑏</m:t>
                        </m:r>
                      </m:num>
                      <m:den>
                        <m:r>
                          <a:rPr lang="en-US" b="0" i="1" smtClean="0">
                            <a:solidFill>
                              <a:schemeClr val="tx1"/>
                            </a:solidFill>
                            <a:latin typeface="Cambria Math" panose="02040503050406030204" pitchFamily="18" charset="0"/>
                            <a:cs typeface="Times New Roman"/>
                          </a:rPr>
                          <m:t>h</m:t>
                        </m:r>
                      </m:den>
                    </m:f>
                    <m:r>
                      <a:rPr lang="en-US" b="0" i="1" smtClean="0">
                        <a:solidFill>
                          <a:schemeClr val="tx1"/>
                        </a:solidFill>
                        <a:latin typeface="Cambria Math" panose="02040503050406030204" pitchFamily="18" charset="0"/>
                        <a:cs typeface="Times New Roman"/>
                      </a:rPr>
                      <m:t>𝑦</m:t>
                    </m:r>
                    <m:r>
                      <a:rPr lang="en-US" b="0" i="1" smtClean="0">
                        <a:solidFill>
                          <a:schemeClr val="tx1"/>
                        </a:solidFill>
                        <a:latin typeface="Cambria Math" panose="02040503050406030204" pitchFamily="18" charset="0"/>
                        <a:cs typeface="Times New Roman"/>
                      </a:rPr>
                      <m:t>.</m:t>
                    </m:r>
                  </m:oMath>
                </a14:m>
                <a:r>
                  <a:rPr lang="en-US" dirty="0">
                    <a:solidFill>
                      <a:schemeClr val="tx1"/>
                    </a:solidFill>
                  </a:rPr>
                  <a:t>  Now,</a:t>
                </a:r>
              </a:p>
              <a:p>
                <a:pPr marL="0" indent="0">
                  <a:lnSpc>
                    <a:spcPct val="100000"/>
                  </a:lnSpc>
                  <a:buNone/>
                </a:pP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cs typeface="Times New Roman"/>
                            </a:rPr>
                          </m:ctrlPr>
                        </m:sSubSupPr>
                        <m:e>
                          <m:r>
                            <a:rPr lang="en-US" b="0" i="1" smtClean="0">
                              <a:solidFill>
                                <a:schemeClr val="tx1"/>
                              </a:solidFill>
                              <a:latin typeface="Cambria Math" panose="02040503050406030204" pitchFamily="18" charset="0"/>
                              <a:cs typeface="Times New Roman"/>
                            </a:rPr>
                            <m:t>𝑀</m:t>
                          </m:r>
                        </m:e>
                        <m:sub>
                          <m:r>
                            <a:rPr lang="en-US" b="0" i="1" smtClean="0">
                              <a:solidFill>
                                <a:schemeClr val="tx1"/>
                              </a:solidFill>
                              <a:latin typeface="Cambria Math" panose="02040503050406030204" pitchFamily="18" charset="0"/>
                              <a:cs typeface="Times New Roman"/>
                            </a:rPr>
                            <m:t>𝑥</m:t>
                          </m:r>
                        </m:sub>
                        <m:sup>
                          <m:r>
                            <m:rPr>
                              <m:sty m:val="p"/>
                            </m:rPr>
                            <a:rPr lang="en-US" b="0" i="0" smtClean="0">
                              <a:solidFill>
                                <a:schemeClr val="tx1"/>
                              </a:solidFill>
                              <a:latin typeface="Cambria Math" panose="02040503050406030204" pitchFamily="18" charset="0"/>
                              <a:cs typeface="Times New Roman"/>
                            </a:rPr>
                            <m:t>triangle</m:t>
                          </m:r>
                        </m:sup>
                      </m:sSubSup>
                      <m:r>
                        <a:rPr lang="en-US" b="0" i="1" smtClean="0">
                          <a:solidFill>
                            <a:schemeClr val="tx1"/>
                          </a:solidFill>
                          <a:latin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0</m:t>
                          </m:r>
                        </m:sub>
                        <m:sup>
                          <m:r>
                            <a:rPr lang="en-US" b="0" i="1" smtClean="0">
                              <a:solidFill>
                                <a:schemeClr val="tx1"/>
                              </a:solidFill>
                              <a:latin typeface="Cambria Math" panose="02040503050406030204" pitchFamily="18" charset="0"/>
                              <a:cs typeface="Times New Roman"/>
                            </a:rPr>
                            <m:t>h</m:t>
                          </m:r>
                        </m:sup>
                        <m:e>
                          <m:r>
                            <a:rPr lang="en-US" b="0" i="1" smtClean="0">
                              <a:solidFill>
                                <a:schemeClr val="tx1"/>
                              </a:solidFill>
                              <a:latin typeface="Cambria Math" panose="02040503050406030204" pitchFamily="18" charset="0"/>
                              <a:cs typeface="Times New Roman"/>
                            </a:rPr>
                            <m:t>𝑦𝑤</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𝑦</m:t>
                              </m:r>
                            </m:e>
                          </m:d>
                          <m:r>
                            <a:rPr lang="en-US" b="0" i="1" smtClean="0">
                              <a:solidFill>
                                <a:schemeClr val="tx1"/>
                              </a:solidFill>
                              <a:latin typeface="Cambria Math" panose="02040503050406030204" pitchFamily="18" charset="0"/>
                              <a:cs typeface="Times New Roman"/>
                            </a:rPr>
                            <m:t>𝑑𝑦</m:t>
                          </m:r>
                        </m:e>
                      </m:nary>
                      <m:r>
                        <a:rPr lang="en-US" b="0" i="1" smtClean="0">
                          <a:solidFill>
                            <a:schemeClr val="tx1"/>
                          </a:solidFill>
                          <a:latin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0</m:t>
                          </m:r>
                        </m:sub>
                        <m:sup>
                          <m:r>
                            <a:rPr lang="en-US" b="0" i="1" smtClean="0">
                              <a:solidFill>
                                <a:schemeClr val="tx1"/>
                              </a:solidFill>
                              <a:latin typeface="Cambria Math" panose="02040503050406030204" pitchFamily="18" charset="0"/>
                              <a:cs typeface="Times New Roman"/>
                            </a:rPr>
                            <m:t>h</m:t>
                          </m:r>
                        </m:sup>
                        <m:e>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𝑏𝑦</m:t>
                              </m:r>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𝑏</m:t>
                                  </m:r>
                                </m:num>
                                <m:den>
                                  <m:r>
                                    <a:rPr lang="en-US" b="0" i="1" smtClean="0">
                                      <a:solidFill>
                                        <a:schemeClr val="tx1"/>
                                      </a:solidFill>
                                      <a:latin typeface="Cambria Math" panose="02040503050406030204" pitchFamily="18" charset="0"/>
                                      <a:cs typeface="Times New Roman"/>
                                    </a:rPr>
                                    <m:t>h</m:t>
                                  </m:r>
                                </m:den>
                              </m:f>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𝑦</m:t>
                                  </m:r>
                                </m:e>
                                <m:sup>
                                  <m:r>
                                    <a:rPr lang="en-US" b="0" i="1" smtClean="0">
                                      <a:solidFill>
                                        <a:schemeClr val="tx1"/>
                                      </a:solidFill>
                                      <a:latin typeface="Cambria Math" panose="02040503050406030204" pitchFamily="18" charset="0"/>
                                      <a:cs typeface="Times New Roman"/>
                                    </a:rPr>
                                    <m:t>2</m:t>
                                  </m:r>
                                </m:sup>
                              </m:sSup>
                            </m:e>
                          </m:d>
                          <m:r>
                            <a:rPr lang="en-US" b="0" i="1" smtClean="0">
                              <a:solidFill>
                                <a:schemeClr val="tx1"/>
                              </a:solidFill>
                              <a:latin typeface="Cambria Math" panose="02040503050406030204" pitchFamily="18" charset="0"/>
                              <a:cs typeface="Times New Roman"/>
                            </a:rPr>
                            <m:t>𝑑𝑦</m:t>
                          </m:r>
                        </m:e>
                      </m:nary>
                      <m:r>
                        <a:rPr lang="en-US" b="0" i="1" smtClean="0">
                          <a:solidFill>
                            <a:schemeClr val="tx1"/>
                          </a:solidFill>
                          <a:latin typeface="Cambria Math" panose="02040503050406030204" pitchFamily="18" charset="0"/>
                          <a:cs typeface="Times New Roman"/>
                        </a:rPr>
                        <m:t>=</m:t>
                      </m:r>
                      <m:d>
                        <m:dPr>
                          <m:ctrlPr>
                            <a:rPr lang="en-US" b="0" i="1" smtClean="0">
                              <a:solidFill>
                                <a:schemeClr val="tx1"/>
                              </a:solidFill>
                              <a:latin typeface="Cambria Math" panose="02040503050406030204" pitchFamily="18" charset="0"/>
                              <a:cs typeface="Times New Roman"/>
                            </a:rPr>
                          </m:ctrlPr>
                        </m:dPr>
                        <m:e>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𝑏</m:t>
                              </m:r>
                            </m:num>
                            <m:den>
                              <m:r>
                                <a:rPr lang="en-US" b="0" i="1" smtClean="0">
                                  <a:solidFill>
                                    <a:schemeClr val="tx1"/>
                                  </a:solidFill>
                                  <a:latin typeface="Cambria Math" panose="02040503050406030204" pitchFamily="18" charset="0"/>
                                  <a:cs typeface="Times New Roman"/>
                                </a:rPr>
                                <m:t>2</m:t>
                              </m:r>
                            </m:den>
                          </m:f>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𝑦</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𝑏</m:t>
                              </m:r>
                            </m:num>
                            <m:den>
                              <m:r>
                                <a:rPr lang="en-US" b="0" i="1" smtClean="0">
                                  <a:solidFill>
                                    <a:schemeClr val="tx1"/>
                                  </a:solidFill>
                                  <a:latin typeface="Cambria Math" panose="02040503050406030204" pitchFamily="18" charset="0"/>
                                  <a:cs typeface="Times New Roman"/>
                                </a:rPr>
                                <m:t>3</m:t>
                              </m:r>
                              <m:r>
                                <a:rPr lang="en-US" b="0" i="1" smtClean="0">
                                  <a:solidFill>
                                    <a:schemeClr val="tx1"/>
                                  </a:solidFill>
                                  <a:latin typeface="Cambria Math" panose="02040503050406030204" pitchFamily="18" charset="0"/>
                                  <a:cs typeface="Times New Roman"/>
                                </a:rPr>
                                <m:t>h</m:t>
                              </m:r>
                            </m:den>
                          </m:f>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𝑦</m:t>
                              </m:r>
                            </m:e>
                            <m:sup>
                              <m:r>
                                <a:rPr lang="en-US" b="0" i="1" smtClean="0">
                                  <a:solidFill>
                                    <a:schemeClr val="tx1"/>
                                  </a:solidFill>
                                  <a:latin typeface="Cambria Math" panose="02040503050406030204" pitchFamily="18" charset="0"/>
                                  <a:cs typeface="Times New Roman"/>
                                </a:rPr>
                                <m:t>3</m:t>
                              </m:r>
                            </m:sup>
                          </m:sSup>
                        </m:e>
                      </m:d>
                      <m:sSubSup>
                        <m:sSubSupPr>
                          <m:ctrlPr>
                            <a:rPr lang="en-US" b="0" i="1" smtClean="0">
                              <a:solidFill>
                                <a:schemeClr val="tx1"/>
                              </a:solidFill>
                              <a:latin typeface="Cambria Math" panose="02040503050406030204" pitchFamily="18" charset="0"/>
                              <a:cs typeface="Times New Roman"/>
                            </a:rPr>
                          </m:ctrlPr>
                        </m:sSubSupPr>
                        <m:e>
                          <m:r>
                            <a:rPr lang="en-US" b="0" i="1" smtClean="0">
                              <a:solidFill>
                                <a:schemeClr val="tx1"/>
                              </a:solidFill>
                              <a:latin typeface="Cambria Math" panose="02040503050406030204" pitchFamily="18" charset="0"/>
                              <a:cs typeface="Times New Roman"/>
                            </a:rPr>
                            <m:t>|</m:t>
                          </m:r>
                        </m:e>
                        <m:sub>
                          <m:r>
                            <a:rPr lang="en-US" b="0" i="1" smtClean="0">
                              <a:solidFill>
                                <a:schemeClr val="tx1"/>
                              </a:solidFill>
                              <a:latin typeface="Cambria Math" panose="02040503050406030204" pitchFamily="18" charset="0"/>
                              <a:cs typeface="Times New Roman"/>
                            </a:rPr>
                            <m:t>0</m:t>
                          </m:r>
                        </m:sub>
                        <m:sup>
                          <m:r>
                            <a:rPr lang="en-US" b="0" i="1" smtClean="0">
                              <a:solidFill>
                                <a:schemeClr val="tx1"/>
                              </a:solidFill>
                              <a:latin typeface="Cambria Math" panose="02040503050406030204" pitchFamily="18" charset="0"/>
                              <a:cs typeface="Times New Roman"/>
                            </a:rPr>
                            <m:t>h</m:t>
                          </m:r>
                        </m:sup>
                      </m:sSubSup>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𝑏</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h</m:t>
                              </m:r>
                            </m:e>
                            <m:sup>
                              <m:r>
                                <a:rPr lang="en-US" b="0" i="1" smtClean="0">
                                  <a:solidFill>
                                    <a:schemeClr val="tx1"/>
                                  </a:solidFill>
                                  <a:latin typeface="Cambria Math" panose="02040503050406030204" pitchFamily="18" charset="0"/>
                                  <a:cs typeface="Times New Roman"/>
                                </a:rPr>
                                <m:t>2</m:t>
                              </m:r>
                            </m:sup>
                          </m:sSup>
                        </m:num>
                        <m:den>
                          <m:r>
                            <a:rPr lang="en-US" b="0" i="1" smtClean="0">
                              <a:solidFill>
                                <a:schemeClr val="tx1"/>
                              </a:solidFill>
                              <a:latin typeface="Cambria Math" panose="02040503050406030204" pitchFamily="18" charset="0"/>
                              <a:cs typeface="Times New Roman"/>
                            </a:rPr>
                            <m:t>6</m:t>
                          </m:r>
                        </m:den>
                      </m:f>
                    </m:oMath>
                  </m:oMathPara>
                </a14:m>
                <a:endParaRPr lang="en-US" dirty="0">
                  <a:solidFill>
                    <a:schemeClr val="tx1"/>
                  </a:solidFill>
                </a:endParaRPr>
              </a:p>
              <a:p>
                <a:pPr marL="0" indent="0">
                  <a:lnSpc>
                    <a:spcPct val="100000"/>
                  </a:lnSpc>
                  <a:buNone/>
                </a:pPr>
                <a:r>
                  <a:rPr lang="en-US" spc="-10" dirty="0"/>
                  <a:t>I</a:t>
                </a:r>
                <a:r>
                  <a:rPr lang="en-US" spc="-5" dirty="0"/>
                  <a:t>n </a:t>
                </a:r>
                <a:r>
                  <a:rPr lang="en-US" spc="-10" dirty="0"/>
                  <a:t>ou</a:t>
                </a:r>
                <a:r>
                  <a:rPr lang="en-US" spc="-5" dirty="0"/>
                  <a:t>r </a:t>
                </a:r>
                <a:r>
                  <a:rPr lang="en-US" spc="-10" dirty="0"/>
                  <a:t>case</a:t>
                </a:r>
                <a:r>
                  <a:rPr lang="en-US" spc="-5" dirty="0"/>
                  <a:t>,</a:t>
                </a:r>
                <a:r>
                  <a:rPr lang="en-US" dirty="0"/>
                  <a:t> </a:t>
                </a:r>
                <a:r>
                  <a:rPr lang="en-US" i="1" spc="-5" dirty="0"/>
                  <a:t>b</a:t>
                </a:r>
                <a:r>
                  <a:rPr lang="en-US" i="1" spc="45" dirty="0"/>
                  <a:t> </a:t>
                </a:r>
                <a:r>
                  <a:rPr lang="en-US" spc="-25" dirty="0"/>
                  <a:t>=</a:t>
                </a:r>
                <a:r>
                  <a:rPr lang="en-US" spc="-40" dirty="0"/>
                  <a:t> </a:t>
                </a:r>
                <a:r>
                  <a:rPr lang="en-US" spc="-10" dirty="0"/>
                  <a:t>4</a:t>
                </a:r>
                <a:r>
                  <a:rPr lang="en-US" spc="-5" dirty="0"/>
                  <a:t>,</a:t>
                </a:r>
                <a:r>
                  <a:rPr lang="en-US" spc="5" dirty="0"/>
                  <a:t> </a:t>
                </a:r>
                <a:r>
                  <a:rPr lang="en-US" i="1" spc="-5" dirty="0"/>
                  <a:t>h</a:t>
                </a:r>
                <a:r>
                  <a:rPr lang="en-US" i="1" spc="75" dirty="0"/>
                  <a:t> </a:t>
                </a:r>
                <a:r>
                  <a:rPr lang="en-US" spc="-25" dirty="0"/>
                  <a:t>=</a:t>
                </a:r>
                <a:r>
                  <a:rPr lang="en-US" spc="-40" dirty="0"/>
                  <a:t> </a:t>
                </a:r>
                <a:r>
                  <a:rPr lang="en-US" spc="-10" dirty="0"/>
                  <a:t>3</a:t>
                </a:r>
                <a:r>
                  <a:rPr lang="en-US" spc="-5" dirty="0"/>
                  <a:t>, </a:t>
                </a:r>
                <a:r>
                  <a:rPr lang="en-US" spc="-10" dirty="0"/>
                  <a:t>an</a:t>
                </a:r>
                <a:r>
                  <a:rPr lang="en-US" spc="-5" dirty="0"/>
                  <a:t>d</a:t>
                </a:r>
                <a:r>
                  <a:rPr lang="en-US" spc="65" dirty="0"/>
                  <a:t> </a:t>
                </a:r>
                <a14:m>
                  <m:oMath xmlns:m="http://schemas.openxmlformats.org/officeDocument/2006/math">
                    <m:sSubSup>
                      <m:sSubSupPr>
                        <m:ctrlPr>
                          <a:rPr lang="en-US" i="1">
                            <a:latin typeface="Cambria Math" panose="02040503050406030204" pitchFamily="18" charset="0"/>
                            <a:cs typeface="Times New Roman"/>
                          </a:rPr>
                        </m:ctrlPr>
                      </m:sSubSupPr>
                      <m:e>
                        <m:r>
                          <a:rPr lang="en-US" i="1">
                            <a:latin typeface="Cambria Math" panose="02040503050406030204" pitchFamily="18" charset="0"/>
                            <a:cs typeface="Times New Roman"/>
                          </a:rPr>
                          <m:t>𝑀</m:t>
                        </m:r>
                      </m:e>
                      <m:sub>
                        <m:r>
                          <a:rPr lang="en-US" i="1">
                            <a:latin typeface="Cambria Math" panose="02040503050406030204" pitchFamily="18" charset="0"/>
                            <a:cs typeface="Times New Roman"/>
                          </a:rPr>
                          <m:t>𝑥</m:t>
                        </m:r>
                      </m:sub>
                      <m:sup>
                        <m:r>
                          <m:rPr>
                            <m:sty m:val="p"/>
                          </m:rPr>
                          <a:rPr lang="en-US" i="0">
                            <a:latin typeface="Cambria Math" panose="02040503050406030204" pitchFamily="18" charset="0"/>
                            <a:cs typeface="Times New Roman"/>
                          </a:rPr>
                          <m:t>triangle</m:t>
                        </m:r>
                      </m:sup>
                    </m:sSubSup>
                  </m:oMath>
                </a14:m>
                <a:r>
                  <a:rPr lang="en-US" i="1" baseline="-11111" dirty="0"/>
                  <a:t> </a:t>
                </a:r>
                <a:r>
                  <a:rPr lang="en-US" spc="-25" dirty="0"/>
                  <a:t>= 6.</a:t>
                </a:r>
                <a:endParaRPr lang="en-US" dirty="0"/>
              </a:p>
              <a:p>
                <a:pPr marL="164465">
                  <a:lnSpc>
                    <a:spcPct val="100000"/>
                  </a:lnSpc>
                </a:pPr>
                <a:endParaRPr lang="en-US" sz="2400" dirty="0">
                  <a:latin typeface="Times New Roman"/>
                  <a:cs typeface="Times New Roman"/>
                </a:endParaRPr>
              </a:p>
              <a:p>
                <a:pPr marL="164465">
                  <a:lnSpc>
                    <a:spcPct val="100000"/>
                  </a:lnSpc>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pic>
        <p:nvPicPr>
          <p:cNvPr id="5" name="Picture 2" descr="An illustration shows a shaded region inside a triangle of base b with a horizontal line segment connecting the sides of the triangle labeled L of y. The vertical distance between the base and the line segment is labeled y, and the vertical distance from the line segment and the top vertex of the triangle is labeled h minus y."/>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01126" y="3558493"/>
            <a:ext cx="3927859" cy="3083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0654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8.4  Center of </a:t>
            </a:r>
            <a:r>
              <a:rPr lang="en-US" sz="3100" dirty="0"/>
              <a:t>Mass (</a:t>
            </a:r>
            <a:r>
              <a:rPr lang="en-US" sz="3100" dirty="0" smtClean="0"/>
              <a:t>24 </a:t>
            </a:r>
            <a:r>
              <a:rPr lang="en-US" sz="3100" dirty="0"/>
              <a:t>of 27)</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i="1" spc="-10" dirty="0">
                    <a:solidFill>
                      <a:schemeClr val="tx1"/>
                    </a:solidFill>
                  </a:rPr>
                  <a:t>Ste</a:t>
                </a:r>
                <a:r>
                  <a:rPr lang="en-US" b="1" i="1" spc="-5" dirty="0">
                    <a:solidFill>
                      <a:schemeClr val="tx1"/>
                    </a:solidFill>
                  </a:rPr>
                  <a:t>p </a:t>
                </a:r>
                <a:r>
                  <a:rPr lang="en-US" b="1" i="1" spc="-10" dirty="0">
                    <a:solidFill>
                      <a:schemeClr val="tx1"/>
                    </a:solidFill>
                  </a:rPr>
                  <a:t>4</a:t>
                </a:r>
                <a:r>
                  <a:rPr lang="en-US" b="1" i="1" spc="-5" dirty="0">
                    <a:solidFill>
                      <a:schemeClr val="tx1"/>
                    </a:solidFill>
                  </a:rPr>
                  <a:t>.</a:t>
                </a:r>
                <a:r>
                  <a:rPr lang="en-US" b="1" i="1" dirty="0">
                    <a:solidFill>
                      <a:schemeClr val="tx1"/>
                    </a:solidFill>
                  </a:rPr>
                  <a:t> </a:t>
                </a:r>
                <a:r>
                  <a:rPr lang="en-US" b="1" i="1" spc="-5" dirty="0">
                    <a:solidFill>
                      <a:schemeClr val="tx1"/>
                    </a:solidFill>
                  </a:rPr>
                  <a:t> </a:t>
                </a:r>
                <a:r>
                  <a:rPr lang="en-US" b="1" spc="-10" dirty="0">
                    <a:solidFill>
                      <a:schemeClr val="tx1"/>
                    </a:solidFill>
                  </a:rPr>
                  <a:t>Computation</a:t>
                </a:r>
                <a:r>
                  <a:rPr lang="en-US" b="1" dirty="0">
                    <a:solidFill>
                      <a:schemeClr val="tx1"/>
                    </a:solidFill>
                  </a:rPr>
                  <a:t> </a:t>
                </a:r>
                <a:r>
                  <a:rPr lang="en-US" b="1" spc="-10" dirty="0">
                    <a:solidFill>
                      <a:schemeClr val="tx1"/>
                    </a:solidFill>
                  </a:rPr>
                  <a:t>o</a:t>
                </a:r>
                <a:r>
                  <a:rPr lang="en-US" b="1" spc="-5" dirty="0">
                    <a:solidFill>
                      <a:schemeClr val="tx1"/>
                    </a:solidFill>
                  </a:rPr>
                  <a:t>f</a:t>
                </a:r>
                <a:r>
                  <a:rPr lang="en-US" b="1" spc="60" dirty="0">
                    <a:solidFill>
                      <a:schemeClr val="tx1"/>
                    </a:solidFill>
                  </a:rPr>
                  <a:t> </a:t>
                </a:r>
                <a14:m>
                  <m:oMath xmlns:m="http://schemas.openxmlformats.org/officeDocument/2006/math">
                    <m:acc>
                      <m:accPr>
                        <m:chr m:val="̅"/>
                        <m:ctrlPr>
                          <a:rPr lang="en-US" i="1" spc="-360" dirty="0" smtClean="0">
                            <a:solidFill>
                              <a:schemeClr val="tx1"/>
                            </a:solidFill>
                            <a:latin typeface="Cambria Math" panose="02040503050406030204" pitchFamily="18" charset="0"/>
                            <a:cs typeface="Times New Roman"/>
                          </a:rPr>
                        </m:ctrlPr>
                      </m:accPr>
                      <m:e>
                        <m:r>
                          <a:rPr lang="en-US" b="0" i="1" spc="-360" dirty="0" smtClean="0">
                            <a:solidFill>
                              <a:schemeClr val="tx1"/>
                            </a:solidFill>
                            <a:latin typeface="Cambria Math" panose="02040503050406030204" pitchFamily="18" charset="0"/>
                            <a:cs typeface="Times New Roman"/>
                          </a:rPr>
                          <m:t>𝑦</m:t>
                        </m:r>
                      </m:e>
                    </m:acc>
                  </m:oMath>
                </a14:m>
                <a:r>
                  <a:rPr lang="en-US" b="1" spc="-5" dirty="0">
                    <a:solidFill>
                      <a:schemeClr val="tx1"/>
                    </a:solidFill>
                  </a:rPr>
                  <a:t>.  </a:t>
                </a:r>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pc="-15">
                              <a:solidFill>
                                <a:schemeClr val="tx1"/>
                              </a:solidFill>
                              <a:latin typeface="Cambria Math" panose="02040503050406030204" pitchFamily="18" charset="0"/>
                            </a:rPr>
                          </m:ctrlPr>
                        </m:sSubPr>
                        <m:e>
                          <m:r>
                            <a:rPr lang="en-US" i="1" spc="-15">
                              <a:solidFill>
                                <a:schemeClr val="tx1"/>
                              </a:solidFill>
                              <a:latin typeface="Cambria Math" panose="02040503050406030204" pitchFamily="18" charset="0"/>
                            </a:rPr>
                            <m:t>𝑀</m:t>
                          </m:r>
                        </m:e>
                        <m:sub>
                          <m:r>
                            <a:rPr lang="en-US" i="1" spc="-15">
                              <a:solidFill>
                                <a:schemeClr val="tx1"/>
                              </a:solidFill>
                              <a:latin typeface="Cambria Math" panose="02040503050406030204" pitchFamily="18" charset="0"/>
                            </a:rPr>
                            <m:t>𝑥</m:t>
                          </m:r>
                        </m:sub>
                      </m:sSub>
                      <m:r>
                        <a:rPr lang="en-US" i="1" spc="-15">
                          <a:solidFill>
                            <a:schemeClr val="tx1"/>
                          </a:solidFill>
                          <a:latin typeface="Cambria Math" panose="02040503050406030204" pitchFamily="18" charset="0"/>
                        </a:rPr>
                        <m:t>=</m:t>
                      </m:r>
                      <m:sSubSup>
                        <m:sSubSupPr>
                          <m:ctrlPr>
                            <a:rPr lang="en-US" i="1" spc="-15">
                              <a:solidFill>
                                <a:schemeClr val="tx1"/>
                              </a:solidFill>
                              <a:latin typeface="Cambria Math" panose="02040503050406030204" pitchFamily="18" charset="0"/>
                            </a:rPr>
                          </m:ctrlPr>
                        </m:sSubSupPr>
                        <m:e>
                          <m:r>
                            <a:rPr lang="en-US" i="1" spc="-15">
                              <a:solidFill>
                                <a:schemeClr val="tx1"/>
                              </a:solidFill>
                              <a:latin typeface="Cambria Math" panose="02040503050406030204" pitchFamily="18" charset="0"/>
                            </a:rPr>
                            <m:t>𝑀</m:t>
                          </m:r>
                        </m:e>
                        <m:sub>
                          <m:r>
                            <a:rPr lang="en-US" i="1" spc="-15">
                              <a:solidFill>
                                <a:schemeClr val="tx1"/>
                              </a:solidFill>
                              <a:latin typeface="Cambria Math" panose="02040503050406030204" pitchFamily="18" charset="0"/>
                            </a:rPr>
                            <m:t>𝑥</m:t>
                          </m:r>
                        </m:sub>
                        <m:sup>
                          <m:r>
                            <m:rPr>
                              <m:sty m:val="p"/>
                            </m:rPr>
                            <a:rPr lang="en-US" i="0" spc="-15">
                              <a:solidFill>
                                <a:schemeClr val="tx1"/>
                              </a:solidFill>
                              <a:latin typeface="Cambria Math" panose="02040503050406030204" pitchFamily="18" charset="0"/>
                            </a:rPr>
                            <m:t>triangle</m:t>
                          </m:r>
                        </m:sup>
                      </m:sSubSup>
                      <m:r>
                        <a:rPr lang="en-US" i="1" spc="-15">
                          <a:solidFill>
                            <a:schemeClr val="tx1"/>
                          </a:solidFill>
                          <a:latin typeface="Cambria Math" panose="02040503050406030204" pitchFamily="18" charset="0"/>
                        </a:rPr>
                        <m:t>+</m:t>
                      </m:r>
                      <m:sSubSup>
                        <m:sSubSupPr>
                          <m:ctrlPr>
                            <a:rPr lang="en-US" i="1" spc="-15">
                              <a:solidFill>
                                <a:schemeClr val="tx1"/>
                              </a:solidFill>
                              <a:latin typeface="Cambria Math" panose="02040503050406030204" pitchFamily="18" charset="0"/>
                            </a:rPr>
                          </m:ctrlPr>
                        </m:sSubSupPr>
                        <m:e>
                          <m:r>
                            <a:rPr lang="en-US" i="1" spc="-15">
                              <a:solidFill>
                                <a:schemeClr val="tx1"/>
                              </a:solidFill>
                              <a:latin typeface="Cambria Math" panose="02040503050406030204" pitchFamily="18" charset="0"/>
                            </a:rPr>
                            <m:t>𝑀</m:t>
                          </m:r>
                        </m:e>
                        <m:sub>
                          <m:r>
                            <a:rPr lang="en-US" i="1" spc="-15">
                              <a:solidFill>
                                <a:schemeClr val="tx1"/>
                              </a:solidFill>
                              <a:latin typeface="Cambria Math" panose="02040503050406030204" pitchFamily="18" charset="0"/>
                            </a:rPr>
                            <m:t>𝑥</m:t>
                          </m:r>
                        </m:sub>
                        <m:sup>
                          <m:r>
                            <m:rPr>
                              <m:sty m:val="p"/>
                            </m:rPr>
                            <a:rPr lang="en-US" i="0" spc="-15">
                              <a:solidFill>
                                <a:schemeClr val="tx1"/>
                              </a:solidFill>
                              <a:latin typeface="Cambria Math" panose="02040503050406030204" pitchFamily="18" charset="0"/>
                            </a:rPr>
                            <m:t>circle</m:t>
                          </m:r>
                        </m:sup>
                      </m:sSubSup>
                      <m:r>
                        <a:rPr lang="en-US" b="0" i="1" spc="-15" smtClean="0">
                          <a:solidFill>
                            <a:schemeClr val="tx1"/>
                          </a:solidFill>
                          <a:latin typeface="Cambria Math" panose="02040503050406030204" pitchFamily="18" charset="0"/>
                        </a:rPr>
                        <m:t>=6+20</m:t>
                      </m:r>
                      <m:r>
                        <a:rPr lang="en-US" b="0" i="1" spc="-15" smtClean="0">
                          <a:solidFill>
                            <a:schemeClr val="tx1"/>
                          </a:solidFill>
                          <a:latin typeface="Cambria Math" panose="02040503050406030204" pitchFamily="18" charset="0"/>
                          <a:ea typeface="Cambria Math" panose="02040503050406030204" pitchFamily="18" charset="0"/>
                        </a:rPr>
                        <m:t>𝜋</m:t>
                      </m:r>
                    </m:oMath>
                  </m:oMathPara>
                </a14:m>
                <a:endParaRPr lang="en-US" dirty="0">
                  <a:solidFill>
                    <a:schemeClr val="tx1"/>
                  </a:solidFill>
                </a:endParaRPr>
              </a:p>
              <a:p>
                <a:pPr marL="0" marR="5080" indent="0" algn="just">
                  <a:lnSpc>
                    <a:spcPct val="100000"/>
                  </a:lnSpc>
                  <a:buNone/>
                </a:pPr>
                <a:r>
                  <a:rPr lang="en-US" spc="-10" dirty="0">
                    <a:solidFill>
                      <a:schemeClr val="tx1"/>
                    </a:solidFill>
                  </a:rPr>
                  <a:t>The</a:t>
                </a:r>
                <a:r>
                  <a:rPr lang="en-US" spc="45" dirty="0">
                    <a:solidFill>
                      <a:schemeClr val="tx1"/>
                    </a:solidFill>
                  </a:rPr>
                  <a:t> </a:t>
                </a:r>
                <a:r>
                  <a:rPr lang="en-US" spc="-5" dirty="0">
                    <a:solidFill>
                      <a:schemeClr val="tx1"/>
                    </a:solidFill>
                  </a:rPr>
                  <a:t>triangle</a:t>
                </a:r>
                <a:r>
                  <a:rPr lang="en-US" spc="40" dirty="0">
                    <a:solidFill>
                      <a:schemeClr val="tx1"/>
                    </a:solidFill>
                  </a:rPr>
                  <a:t> </a:t>
                </a:r>
                <a:r>
                  <a:rPr lang="en-US" spc="-5" dirty="0">
                    <a:solidFill>
                      <a:schemeClr val="tx1"/>
                    </a:solidFill>
                  </a:rPr>
                  <a:t>has</a:t>
                </a:r>
                <a:r>
                  <a:rPr lang="en-US" spc="45" dirty="0">
                    <a:solidFill>
                      <a:schemeClr val="tx1"/>
                    </a:solidFill>
                  </a:rPr>
                  <a:t> </a:t>
                </a:r>
                <a:r>
                  <a:rPr lang="en-US" spc="-5" dirty="0">
                    <a:solidFill>
                      <a:schemeClr val="tx1"/>
                    </a:solidFill>
                  </a:rPr>
                  <a:t>mass</a:t>
                </a:r>
                <a:r>
                  <a:rPr lang="en-US" dirty="0">
                    <a:solidFill>
                      <a:schemeClr val="tx1"/>
                    </a:solidFill>
                  </a:rPr>
                  <a:t>	</a:t>
                </a:r>
                <a14:m>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2</m:t>
                        </m:r>
                      </m:den>
                    </m:f>
                  </m:oMath>
                </a14:m>
                <a:r>
                  <a:rPr lang="en-US" spc="-365" dirty="0">
                    <a:solidFill>
                      <a:schemeClr val="tx1"/>
                    </a:solidFill>
                  </a:rPr>
                  <a:t>·</a:t>
                </a:r>
                <a:r>
                  <a:rPr lang="en-US" spc="-95" dirty="0">
                    <a:solidFill>
                      <a:schemeClr val="tx1"/>
                    </a:solidFill>
                  </a:rPr>
                  <a:t> </a:t>
                </a:r>
                <a:r>
                  <a:rPr lang="en-US" spc="-5" dirty="0">
                    <a:solidFill>
                      <a:schemeClr val="tx1"/>
                    </a:solidFill>
                  </a:rPr>
                  <a:t>4</a:t>
                </a:r>
                <a:r>
                  <a:rPr lang="en-US" spc="-30" dirty="0">
                    <a:solidFill>
                      <a:schemeClr val="tx1"/>
                    </a:solidFill>
                  </a:rPr>
                  <a:t> </a:t>
                </a:r>
                <a:r>
                  <a:rPr lang="en-US" spc="-365" dirty="0">
                    <a:solidFill>
                      <a:schemeClr val="tx1"/>
                    </a:solidFill>
                  </a:rPr>
                  <a:t>·</a:t>
                </a:r>
                <a:r>
                  <a:rPr lang="en-US" spc="-95" dirty="0">
                    <a:solidFill>
                      <a:schemeClr val="tx1"/>
                    </a:solidFill>
                  </a:rPr>
                  <a:t> </a:t>
                </a:r>
                <a:r>
                  <a:rPr lang="en-US" spc="-5" dirty="0">
                    <a:solidFill>
                      <a:schemeClr val="tx1"/>
                    </a:solidFill>
                  </a:rPr>
                  <a:t>3</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6</a:t>
                </a:r>
                <a:r>
                  <a:rPr lang="en-US" spc="-5" dirty="0">
                    <a:solidFill>
                      <a:schemeClr val="tx1"/>
                    </a:solidFill>
                  </a:rPr>
                  <a:t>,</a:t>
                </a:r>
                <a:r>
                  <a:rPr lang="en-US" spc="40" dirty="0">
                    <a:solidFill>
                      <a:schemeClr val="tx1"/>
                    </a:solidFill>
                  </a:rPr>
                  <a:t> </a:t>
                </a:r>
                <a:r>
                  <a:rPr lang="en-US" spc="-5" dirty="0">
                    <a:solidFill>
                      <a:schemeClr val="tx1"/>
                    </a:solidFill>
                  </a:rPr>
                  <a:t>and</a:t>
                </a:r>
                <a:r>
                  <a:rPr lang="en-US" spc="40" dirty="0">
                    <a:solidFill>
                      <a:schemeClr val="tx1"/>
                    </a:solidFill>
                  </a:rPr>
                  <a:t> </a:t>
                </a:r>
                <a:r>
                  <a:rPr lang="en-US" spc="-5" dirty="0">
                    <a:solidFill>
                      <a:schemeClr val="tx1"/>
                    </a:solidFill>
                  </a:rPr>
                  <a:t>the</a:t>
                </a:r>
                <a:r>
                  <a:rPr lang="en-US" spc="40" dirty="0">
                    <a:solidFill>
                      <a:schemeClr val="tx1"/>
                    </a:solidFill>
                  </a:rPr>
                  <a:t> </a:t>
                </a:r>
                <a:r>
                  <a:rPr lang="en-US" spc="-10" dirty="0">
                    <a:solidFill>
                      <a:schemeClr val="tx1"/>
                    </a:solidFill>
                  </a:rPr>
                  <a:t>c</a:t>
                </a:r>
                <a:r>
                  <a:rPr lang="en-US" spc="-5" dirty="0">
                    <a:solidFill>
                      <a:schemeClr val="tx1"/>
                    </a:solidFill>
                  </a:rPr>
                  <a:t>ircle</a:t>
                </a:r>
                <a:r>
                  <a:rPr lang="en-US" spc="40" dirty="0">
                    <a:solidFill>
                      <a:schemeClr val="tx1"/>
                    </a:solidFill>
                  </a:rPr>
                  <a:t> </a:t>
                </a:r>
                <a:r>
                  <a:rPr lang="en-US" spc="-5" dirty="0">
                    <a:solidFill>
                      <a:schemeClr val="tx1"/>
                    </a:solidFill>
                  </a:rPr>
                  <a:t>has</a:t>
                </a:r>
                <a:r>
                  <a:rPr lang="en-US" spc="40" dirty="0">
                    <a:solidFill>
                      <a:schemeClr val="tx1"/>
                    </a:solidFill>
                  </a:rPr>
                  <a:t> </a:t>
                </a:r>
                <a:r>
                  <a:rPr lang="en-US" spc="-5" dirty="0">
                    <a:solidFill>
                      <a:schemeClr val="tx1"/>
                    </a:solidFill>
                  </a:rPr>
                  <a:t>mass</a:t>
                </a:r>
                <a:r>
                  <a:rPr lang="en-US" spc="40" dirty="0">
                    <a:solidFill>
                      <a:schemeClr val="tx1"/>
                    </a:solidFill>
                  </a:rPr>
                  <a:t> </a:t>
                </a:r>
                <a:r>
                  <a:rPr lang="en-US" spc="-10" dirty="0">
                    <a:solidFill>
                      <a:schemeClr val="tx1"/>
                    </a:solidFill>
                  </a:rPr>
                  <a:t>4</a:t>
                </a:r>
                <a:r>
                  <a:rPr lang="en-US" i="1" spc="-45" dirty="0">
                    <a:solidFill>
                      <a:schemeClr val="tx1"/>
                    </a:solidFill>
                  </a:rPr>
                  <a:t>π</a:t>
                </a:r>
                <a:r>
                  <a:rPr lang="en-US" spc="-5" dirty="0">
                    <a:solidFill>
                      <a:schemeClr val="tx1"/>
                    </a:solidFill>
                  </a:rPr>
                  <a:t>,</a:t>
                </a:r>
                <a:r>
                  <a:rPr lang="en-US" spc="40" dirty="0">
                    <a:solidFill>
                      <a:schemeClr val="tx1"/>
                    </a:solidFill>
                  </a:rPr>
                  <a:t> </a:t>
                </a:r>
                <a:r>
                  <a:rPr lang="en-US" spc="-5" dirty="0">
                    <a:solidFill>
                      <a:schemeClr val="tx1"/>
                    </a:solidFill>
                  </a:rPr>
                  <a:t>so</a:t>
                </a:r>
                <a:r>
                  <a:rPr lang="en-US" spc="120" dirty="0">
                    <a:solidFill>
                      <a:schemeClr val="tx1"/>
                    </a:solidFill>
                  </a:rPr>
                  <a:t> </a:t>
                </a:r>
                <a:r>
                  <a:rPr lang="en-US" i="1" spc="-10" dirty="0">
                    <a:solidFill>
                      <a:schemeClr val="tx1"/>
                    </a:solidFill>
                  </a:rPr>
                  <a:t>R</a:t>
                </a:r>
                <a:r>
                  <a:rPr lang="en-US" i="1" spc="90" dirty="0">
                    <a:solidFill>
                      <a:schemeClr val="tx1"/>
                    </a:solidFill>
                  </a:rPr>
                  <a:t> </a:t>
                </a:r>
                <a:r>
                  <a:rPr lang="en-US" spc="-5" dirty="0">
                    <a:solidFill>
                      <a:schemeClr val="tx1"/>
                    </a:solidFill>
                  </a:rPr>
                  <a:t>has</a:t>
                </a:r>
                <a:r>
                  <a:rPr lang="en-US" spc="40" dirty="0">
                    <a:solidFill>
                      <a:schemeClr val="tx1"/>
                    </a:solidFill>
                  </a:rPr>
                  <a:t> </a:t>
                </a:r>
                <a:r>
                  <a:rPr lang="en-US" spc="-5" dirty="0">
                    <a:solidFill>
                      <a:schemeClr val="tx1"/>
                    </a:solidFill>
                  </a:rPr>
                  <a:t>mass</a:t>
                </a:r>
                <a:r>
                  <a:rPr lang="en-US" spc="105" dirty="0">
                    <a:solidFill>
                      <a:schemeClr val="tx1"/>
                    </a:solidFill>
                  </a:rPr>
                  <a:t> </a:t>
                </a:r>
                <a:r>
                  <a:rPr lang="en-US" i="1" spc="-10" dirty="0">
                    <a:solidFill>
                      <a:schemeClr val="tx1"/>
                    </a:solidFill>
                  </a:rPr>
                  <a:t>M</a:t>
                </a:r>
                <a:r>
                  <a:rPr lang="en-US" i="1" spc="110" dirty="0">
                    <a:solidFill>
                      <a:schemeClr val="tx1"/>
                    </a:solidFill>
                  </a:rPr>
                  <a:t> </a:t>
                </a:r>
                <a:r>
                  <a:rPr lang="en-US" spc="-25" dirty="0">
                    <a:solidFill>
                      <a:schemeClr val="tx1"/>
                    </a:solidFill>
                  </a:rPr>
                  <a:t>= 6 +</a:t>
                </a:r>
                <a:r>
                  <a:rPr lang="en-US" spc="-10" dirty="0">
                    <a:solidFill>
                      <a:schemeClr val="tx1"/>
                    </a:solidFill>
                  </a:rPr>
                  <a:t> 4</a:t>
                </a:r>
                <a:r>
                  <a:rPr lang="en-US" i="1" spc="-45" dirty="0">
                    <a:solidFill>
                      <a:schemeClr val="tx1"/>
                    </a:solidFill>
                  </a:rPr>
                  <a:t>π.  </a:t>
                </a:r>
                <a:r>
                  <a:rPr lang="en-US" spc="-45" dirty="0">
                    <a:solidFill>
                      <a:schemeClr val="tx1"/>
                    </a:solidFill>
                  </a:rPr>
                  <a:t>Therefore,</a:t>
                </a:r>
              </a:p>
              <a:p>
                <a:pPr marL="0" marR="5080" indent="0" algn="just">
                  <a:lnSpc>
                    <a:spcPct val="100000"/>
                  </a:lnSpc>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cs typeface="Lucida Sans Unicode"/>
                            </a:rPr>
                          </m:ctrlPr>
                        </m:accPr>
                        <m:e>
                          <m:r>
                            <a:rPr lang="en-US" b="0" i="1" smtClean="0">
                              <a:solidFill>
                                <a:schemeClr val="tx1"/>
                              </a:solidFill>
                              <a:latin typeface="Cambria Math" panose="02040503050406030204" pitchFamily="18" charset="0"/>
                              <a:cs typeface="Lucida Sans Unicode"/>
                            </a:rPr>
                            <m:t>𝑦</m:t>
                          </m:r>
                        </m:e>
                      </m:acc>
                      <m:r>
                        <a:rPr lang="en-US" b="0" i="1" smtClean="0">
                          <a:solidFill>
                            <a:schemeClr val="tx1"/>
                          </a:solidFill>
                          <a:latin typeface="Cambria Math" panose="02040503050406030204" pitchFamily="18" charset="0"/>
                          <a:cs typeface="Lucida Sans Unicode"/>
                        </a:rPr>
                        <m:t>=</m:t>
                      </m:r>
                      <m:f>
                        <m:fPr>
                          <m:ctrlPr>
                            <a:rPr lang="en-US" b="0" i="1" smtClean="0">
                              <a:solidFill>
                                <a:schemeClr val="tx1"/>
                              </a:solidFill>
                              <a:latin typeface="Cambria Math" panose="02040503050406030204" pitchFamily="18" charset="0"/>
                              <a:cs typeface="Lucida Sans Unicode"/>
                            </a:rPr>
                          </m:ctrlPr>
                        </m:fPr>
                        <m:num>
                          <m:sSub>
                            <m:sSubPr>
                              <m:ctrlPr>
                                <a:rPr lang="en-US" b="0" i="1" smtClean="0">
                                  <a:solidFill>
                                    <a:schemeClr val="tx1"/>
                                  </a:solidFill>
                                  <a:latin typeface="Cambria Math" panose="02040503050406030204" pitchFamily="18" charset="0"/>
                                  <a:cs typeface="Lucida Sans Unicode"/>
                                </a:rPr>
                              </m:ctrlPr>
                            </m:sSubPr>
                            <m:e>
                              <m:r>
                                <a:rPr lang="en-US" b="0" i="1" smtClean="0">
                                  <a:solidFill>
                                    <a:schemeClr val="tx1"/>
                                  </a:solidFill>
                                  <a:latin typeface="Cambria Math" panose="02040503050406030204" pitchFamily="18" charset="0"/>
                                  <a:cs typeface="Lucida Sans Unicode"/>
                                </a:rPr>
                                <m:t>𝑀</m:t>
                              </m:r>
                            </m:e>
                            <m:sub>
                              <m:r>
                                <a:rPr lang="en-US" b="0" i="1" smtClean="0">
                                  <a:solidFill>
                                    <a:schemeClr val="tx1"/>
                                  </a:solidFill>
                                  <a:latin typeface="Cambria Math" panose="02040503050406030204" pitchFamily="18" charset="0"/>
                                  <a:cs typeface="Lucida Sans Unicode"/>
                                </a:rPr>
                                <m:t>𝑥</m:t>
                              </m:r>
                            </m:sub>
                          </m:sSub>
                        </m:num>
                        <m:den>
                          <m:r>
                            <a:rPr lang="en-US" b="0" i="1" smtClean="0">
                              <a:solidFill>
                                <a:schemeClr val="tx1"/>
                              </a:solidFill>
                              <a:latin typeface="Cambria Math" panose="02040503050406030204" pitchFamily="18" charset="0"/>
                              <a:cs typeface="Lucida Sans Unicode"/>
                            </a:rPr>
                            <m:t>𝑀</m:t>
                          </m:r>
                        </m:den>
                      </m:f>
                      <m:r>
                        <a:rPr lang="en-US" b="0" i="1" smtClean="0">
                          <a:solidFill>
                            <a:schemeClr val="tx1"/>
                          </a:solidFill>
                          <a:latin typeface="Cambria Math" panose="02040503050406030204" pitchFamily="18" charset="0"/>
                          <a:cs typeface="Lucida Sans Unicode"/>
                        </a:rPr>
                        <m:t>=</m:t>
                      </m:r>
                      <m:f>
                        <m:fPr>
                          <m:ctrlPr>
                            <a:rPr lang="en-US" b="0" i="1" smtClean="0">
                              <a:solidFill>
                                <a:schemeClr val="tx1"/>
                              </a:solidFill>
                              <a:latin typeface="Cambria Math" panose="02040503050406030204" pitchFamily="18" charset="0"/>
                              <a:cs typeface="Lucida Sans Unicode"/>
                            </a:rPr>
                          </m:ctrlPr>
                        </m:fPr>
                        <m:num>
                          <m:r>
                            <a:rPr lang="en-US" b="0" i="1" smtClean="0">
                              <a:solidFill>
                                <a:schemeClr val="tx1"/>
                              </a:solidFill>
                              <a:latin typeface="Cambria Math" panose="02040503050406030204" pitchFamily="18" charset="0"/>
                              <a:cs typeface="Lucida Sans Unicode"/>
                            </a:rPr>
                            <m:t>6+20</m:t>
                          </m:r>
                          <m:r>
                            <a:rPr lang="en-US" b="0" i="1" smtClean="0">
                              <a:solidFill>
                                <a:schemeClr val="tx1"/>
                              </a:solidFill>
                              <a:latin typeface="Cambria Math" panose="02040503050406030204" pitchFamily="18" charset="0"/>
                              <a:ea typeface="Cambria Math" panose="02040503050406030204" pitchFamily="18" charset="0"/>
                              <a:cs typeface="Lucida Sans Unicode"/>
                            </a:rPr>
                            <m:t>𝜋</m:t>
                          </m:r>
                        </m:num>
                        <m:den>
                          <m:r>
                            <a:rPr lang="en-US" b="0" i="1" smtClean="0">
                              <a:solidFill>
                                <a:schemeClr val="tx1"/>
                              </a:solidFill>
                              <a:latin typeface="Cambria Math" panose="02040503050406030204" pitchFamily="18" charset="0"/>
                              <a:cs typeface="Lucida Sans Unicode"/>
                            </a:rPr>
                            <m:t>6+4</m:t>
                          </m:r>
                          <m:r>
                            <a:rPr lang="en-US" b="0" i="1" smtClean="0">
                              <a:solidFill>
                                <a:schemeClr val="tx1"/>
                              </a:solidFill>
                              <a:latin typeface="Cambria Math" panose="02040503050406030204" pitchFamily="18" charset="0"/>
                              <a:ea typeface="Cambria Math" panose="02040503050406030204" pitchFamily="18" charset="0"/>
                              <a:cs typeface="Lucida Sans Unicode"/>
                            </a:rPr>
                            <m:t>𝜋</m:t>
                          </m:r>
                        </m:den>
                      </m:f>
                      <m:r>
                        <a:rPr lang="en-US" i="1">
                          <a:solidFill>
                            <a:schemeClr val="tx1"/>
                          </a:solidFill>
                          <a:latin typeface="Cambria Math" panose="02040503050406030204" pitchFamily="18" charset="0"/>
                          <a:ea typeface="Cambria Math" panose="02040503050406030204" pitchFamily="18" charset="0"/>
                          <a:cs typeface="Lucida Sans Unicode"/>
                        </a:rPr>
                        <m:t>≈</m:t>
                      </m:r>
                      <m:r>
                        <a:rPr lang="en-US" b="0" i="1" smtClean="0">
                          <a:solidFill>
                            <a:schemeClr val="tx1"/>
                          </a:solidFill>
                          <a:latin typeface="Cambria Math" panose="02040503050406030204" pitchFamily="18" charset="0"/>
                          <a:ea typeface="Cambria Math" panose="02040503050406030204" pitchFamily="18" charset="0"/>
                          <a:cs typeface="Lucida Sans Unicode"/>
                        </a:rPr>
                        <m:t>3.71</m:t>
                      </m:r>
                    </m:oMath>
                  </m:oMathPara>
                </a14:m>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27964458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8.4  Center of </a:t>
            </a:r>
            <a:r>
              <a:rPr lang="en-US" sz="3100" dirty="0"/>
              <a:t>Mass (</a:t>
            </a:r>
            <a:r>
              <a:rPr lang="en-US" sz="3100" dirty="0" smtClean="0"/>
              <a:t>25 </a:t>
            </a:r>
            <a:r>
              <a:rPr lang="en-US" sz="3100" dirty="0"/>
              <a:t>of 27)</a:t>
            </a: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15" dirty="0"/>
              <a:t>W</a:t>
            </a:r>
            <a:r>
              <a:rPr lang="en-US" spc="-5" dirty="0"/>
              <a:t>e</a:t>
            </a:r>
            <a:r>
              <a:rPr lang="en-US" spc="-30" dirty="0"/>
              <a:t> </a:t>
            </a:r>
            <a:r>
              <a:rPr lang="en-US" spc="-10" dirty="0"/>
              <a:t>en</a:t>
            </a:r>
            <a:r>
              <a:rPr lang="en-US" spc="-5" dirty="0"/>
              <a:t>d</a:t>
            </a:r>
            <a:r>
              <a:rPr lang="en-US" spc="-30" dirty="0"/>
              <a:t> </a:t>
            </a:r>
            <a:r>
              <a:rPr lang="en-US" spc="-10" dirty="0"/>
              <a:t>thi</a:t>
            </a:r>
            <a:r>
              <a:rPr lang="en-US" spc="-5" dirty="0"/>
              <a:t>s</a:t>
            </a:r>
            <a:r>
              <a:rPr lang="en-US" spc="-30" dirty="0"/>
              <a:t> </a:t>
            </a:r>
            <a:r>
              <a:rPr lang="en-US" spc="-10" dirty="0"/>
              <a:t>sectio</a:t>
            </a:r>
            <a:r>
              <a:rPr lang="en-US" spc="-5" dirty="0"/>
              <a:t>n</a:t>
            </a:r>
            <a:r>
              <a:rPr lang="en-US" spc="-30" dirty="0"/>
              <a:t> </a:t>
            </a:r>
            <a:r>
              <a:rPr lang="en-US" spc="-10" dirty="0"/>
              <a:t>wit</a:t>
            </a:r>
            <a:r>
              <a:rPr lang="en-US" spc="-5" dirty="0"/>
              <a:t>h</a:t>
            </a:r>
            <a:r>
              <a:rPr lang="en-US" spc="-30" dirty="0"/>
              <a:t> </a:t>
            </a:r>
            <a:r>
              <a:rPr lang="en-US" spc="-10" dirty="0"/>
              <a:t>th</a:t>
            </a:r>
            <a:r>
              <a:rPr lang="en-US" spc="-5" dirty="0"/>
              <a:t>e</a:t>
            </a:r>
            <a:r>
              <a:rPr lang="en-US" spc="-30" dirty="0"/>
              <a:t> </a:t>
            </a:r>
            <a:r>
              <a:rPr lang="en-US" spc="-10" dirty="0"/>
              <a:t>Theorem</a:t>
            </a:r>
            <a:r>
              <a:rPr lang="en-US" spc="-30" dirty="0"/>
              <a:t> </a:t>
            </a:r>
            <a:r>
              <a:rPr lang="en-US" spc="-10" dirty="0"/>
              <a:t>o</a:t>
            </a:r>
            <a:r>
              <a:rPr lang="en-US" spc="-5" dirty="0"/>
              <a:t>f</a:t>
            </a:r>
            <a:r>
              <a:rPr lang="en-US" spc="-30" dirty="0"/>
              <a:t> </a:t>
            </a:r>
            <a:r>
              <a:rPr lang="en-US" spc="-10" dirty="0"/>
              <a:t>Pappus</a:t>
            </a:r>
            <a:r>
              <a:rPr lang="en-US" spc="-5" dirty="0"/>
              <a:t>,</a:t>
            </a:r>
            <a:r>
              <a:rPr lang="en-US" spc="-30" dirty="0"/>
              <a:t> </a:t>
            </a:r>
            <a:r>
              <a:rPr lang="en-US" spc="-10" dirty="0"/>
              <a:t>attribute</a:t>
            </a:r>
            <a:r>
              <a:rPr lang="en-US" spc="-5" dirty="0"/>
              <a:t>d</a:t>
            </a:r>
            <a:r>
              <a:rPr lang="en-US" spc="-30" dirty="0"/>
              <a:t> </a:t>
            </a:r>
            <a:r>
              <a:rPr lang="en-US" spc="-10" dirty="0"/>
              <a:t>t</a:t>
            </a:r>
            <a:r>
              <a:rPr lang="en-US" spc="-5" dirty="0"/>
              <a:t>o</a:t>
            </a:r>
            <a:r>
              <a:rPr lang="en-US" spc="-30" dirty="0"/>
              <a:t> </a:t>
            </a:r>
            <a:r>
              <a:rPr lang="en-US" spc="-10" dirty="0"/>
              <a:t>Pappu</a:t>
            </a:r>
            <a:r>
              <a:rPr lang="en-US" spc="-5" dirty="0"/>
              <a:t>s</a:t>
            </a:r>
            <a:r>
              <a:rPr lang="en-US" spc="-30" dirty="0"/>
              <a:t> </a:t>
            </a:r>
            <a:r>
              <a:rPr lang="en-US" spc="-10" dirty="0"/>
              <a:t>o</a:t>
            </a:r>
            <a:r>
              <a:rPr lang="en-US" spc="-5" dirty="0"/>
              <a:t>f</a:t>
            </a:r>
            <a:r>
              <a:rPr lang="en-US" spc="-30" dirty="0"/>
              <a:t> </a:t>
            </a:r>
            <a:r>
              <a:rPr lang="en-US" spc="-10" dirty="0"/>
              <a:t>Alexandria, </a:t>
            </a:r>
            <a:r>
              <a:rPr lang="en-US" spc="-5" dirty="0"/>
              <a:t>a </a:t>
            </a:r>
            <a:r>
              <a:rPr lang="en-US" spc="-15" dirty="0"/>
              <a:t>m</a:t>
            </a:r>
            <a:r>
              <a:rPr lang="en-US" spc="-5" dirty="0"/>
              <a:t>athematician</a:t>
            </a:r>
            <a:r>
              <a:rPr lang="en-US" dirty="0"/>
              <a:t> </a:t>
            </a:r>
            <a:r>
              <a:rPr lang="en-US" spc="-10" dirty="0"/>
              <a:t>o</a:t>
            </a:r>
            <a:r>
              <a:rPr lang="en-US" spc="-5" dirty="0"/>
              <a:t>f the fourth century </a:t>
            </a:r>
            <a:r>
              <a:rPr lang="en-US" cap="small" spc="-15" dirty="0"/>
              <a:t>BC</a:t>
            </a:r>
            <a:r>
              <a:rPr lang="en-US" cap="small" spc="-5" dirty="0"/>
              <a:t>E</a:t>
            </a:r>
            <a:r>
              <a:rPr lang="en-US" spc="-5" dirty="0"/>
              <a:t>:</a:t>
            </a:r>
            <a:endParaRPr lang="en-US" dirty="0"/>
          </a:p>
          <a:p>
            <a:pPr marL="0" marR="5080" indent="0" algn="just">
              <a:lnSpc>
                <a:spcPct val="100000"/>
              </a:lnSpc>
              <a:buNone/>
            </a:pPr>
            <a:endParaRPr lang="en-US" dirty="0"/>
          </a:p>
          <a:p>
            <a:pPr marL="0" marR="5080" indent="0" algn="just">
              <a:lnSpc>
                <a:spcPct val="100000"/>
              </a:lnSpc>
              <a:buNone/>
            </a:pPr>
            <a:r>
              <a:rPr lang="en-US" b="1" u="sng" spc="25" dirty="0"/>
              <a:t>THEORE</a:t>
            </a:r>
            <a:r>
              <a:rPr lang="en-US" b="1" u="sng" spc="-25" dirty="0"/>
              <a:t>M</a:t>
            </a:r>
            <a:r>
              <a:rPr lang="en-US" b="1" spc="100" dirty="0"/>
              <a:t>:</a:t>
            </a:r>
            <a:r>
              <a:rPr lang="en-US" b="1" dirty="0"/>
              <a:t> </a:t>
            </a:r>
            <a:r>
              <a:rPr lang="en-US" b="1" spc="40" dirty="0"/>
              <a:t> </a:t>
            </a:r>
            <a:r>
              <a:rPr lang="en-US" b="1" dirty="0"/>
              <a:t>Theore</a:t>
            </a:r>
            <a:r>
              <a:rPr lang="en-US" b="1" spc="10" dirty="0"/>
              <a:t>m</a:t>
            </a:r>
            <a:r>
              <a:rPr lang="en-US" b="1" spc="95" dirty="0"/>
              <a:t> </a:t>
            </a:r>
            <a:r>
              <a:rPr lang="en-US" b="1" spc="-5" dirty="0"/>
              <a:t>o</a:t>
            </a:r>
            <a:r>
              <a:rPr lang="en-US" b="1" dirty="0"/>
              <a:t>f</a:t>
            </a:r>
            <a:r>
              <a:rPr lang="en-US" b="1" spc="95" dirty="0"/>
              <a:t> </a:t>
            </a:r>
            <a:r>
              <a:rPr lang="en-US" b="1" spc="-5" dirty="0"/>
              <a:t>Pappu</a:t>
            </a:r>
            <a:r>
              <a:rPr lang="en-US" b="1" dirty="0"/>
              <a:t>s   </a:t>
            </a:r>
            <a:r>
              <a:rPr lang="en-US" b="1" spc="85" dirty="0"/>
              <a:t> </a:t>
            </a:r>
          </a:p>
          <a:p>
            <a:pPr marL="0" marR="5080" indent="0" algn="just">
              <a:lnSpc>
                <a:spcPct val="100000"/>
              </a:lnSpc>
              <a:buNone/>
            </a:pPr>
            <a:r>
              <a:rPr lang="en-US" spc="-15" dirty="0"/>
              <a:t>Le</a:t>
            </a:r>
            <a:r>
              <a:rPr lang="en-US" spc="-5" dirty="0"/>
              <a:t>t</a:t>
            </a:r>
            <a:r>
              <a:rPr lang="en-US" spc="120" dirty="0"/>
              <a:t> </a:t>
            </a:r>
            <a:r>
              <a:rPr lang="en-US" i="1" spc="-10" dirty="0"/>
              <a:t>R</a:t>
            </a:r>
            <a:r>
              <a:rPr lang="en-US" i="1" spc="90" dirty="0"/>
              <a:t> </a:t>
            </a:r>
            <a:r>
              <a:rPr lang="en-US" spc="-10" dirty="0"/>
              <a:t>b</a:t>
            </a:r>
            <a:r>
              <a:rPr lang="en-US" spc="-5" dirty="0"/>
              <a:t>e</a:t>
            </a:r>
            <a:r>
              <a:rPr lang="en-US" spc="40" dirty="0"/>
              <a:t> </a:t>
            </a:r>
            <a:r>
              <a:rPr lang="en-US" spc="-5" dirty="0"/>
              <a:t>a</a:t>
            </a:r>
            <a:r>
              <a:rPr lang="en-US" spc="40" dirty="0"/>
              <a:t> </a:t>
            </a:r>
            <a:r>
              <a:rPr lang="en-US" spc="-5" dirty="0"/>
              <a:t>r</a:t>
            </a:r>
            <a:r>
              <a:rPr lang="en-US" spc="-10" dirty="0"/>
              <a:t>egio</a:t>
            </a:r>
            <a:r>
              <a:rPr lang="en-US" spc="-5" dirty="0"/>
              <a:t>n</a:t>
            </a:r>
            <a:r>
              <a:rPr lang="en-US" spc="40" dirty="0"/>
              <a:t> </a:t>
            </a:r>
            <a:r>
              <a:rPr lang="en-US" spc="-10" dirty="0"/>
              <a:t>i</a:t>
            </a:r>
            <a:r>
              <a:rPr lang="en-US" spc="-5" dirty="0"/>
              <a:t>n</a:t>
            </a:r>
            <a:r>
              <a:rPr lang="en-US" spc="40" dirty="0"/>
              <a:t> </a:t>
            </a:r>
            <a:r>
              <a:rPr lang="en-US" spc="-10" dirty="0"/>
              <a:t>th</a:t>
            </a:r>
            <a:r>
              <a:rPr lang="en-US" spc="-5" dirty="0"/>
              <a:t>e</a:t>
            </a:r>
            <a:r>
              <a:rPr lang="en-US" spc="40" dirty="0"/>
              <a:t> </a:t>
            </a:r>
            <a:r>
              <a:rPr lang="en-US" spc="-10" dirty="0"/>
              <a:t>plan</a:t>
            </a:r>
            <a:r>
              <a:rPr lang="en-US" spc="-5" dirty="0"/>
              <a:t>e</a:t>
            </a:r>
            <a:r>
              <a:rPr lang="en-US" spc="40" dirty="0"/>
              <a:t> </a:t>
            </a:r>
            <a:r>
              <a:rPr lang="en-US" spc="-10" dirty="0"/>
              <a:t>o</a:t>
            </a:r>
            <a:r>
              <a:rPr lang="en-US" spc="-5" dirty="0"/>
              <a:t>f</a:t>
            </a:r>
            <a:r>
              <a:rPr lang="en-US" spc="40" dirty="0"/>
              <a:t> </a:t>
            </a:r>
            <a:r>
              <a:rPr lang="en-US" spc="-10" dirty="0"/>
              <a:t>are</a:t>
            </a:r>
            <a:r>
              <a:rPr lang="en-US" spc="-5" dirty="0"/>
              <a:t>a</a:t>
            </a:r>
            <a:r>
              <a:rPr lang="en-US" dirty="0"/>
              <a:t> </a:t>
            </a:r>
            <a:r>
              <a:rPr lang="en-US" spc="-110" dirty="0"/>
              <a:t> </a:t>
            </a:r>
            <a:r>
              <a:rPr lang="en-US" i="1" spc="-10" dirty="0"/>
              <a:t>A</a:t>
            </a:r>
            <a:r>
              <a:rPr lang="en-US" i="1" spc="60" dirty="0"/>
              <a:t> </a:t>
            </a:r>
            <a:r>
              <a:rPr lang="en-US" spc="-10" dirty="0"/>
              <a:t>tha</a:t>
            </a:r>
            <a:r>
              <a:rPr lang="en-US" spc="-5" dirty="0"/>
              <a:t>t</a:t>
            </a:r>
            <a:r>
              <a:rPr lang="en-US" spc="40" dirty="0"/>
              <a:t> </a:t>
            </a:r>
            <a:r>
              <a:rPr lang="en-US" spc="-15" dirty="0"/>
              <a:t>we</a:t>
            </a:r>
            <a:r>
              <a:rPr lang="en-US" spc="-10" dirty="0"/>
              <a:t> </a:t>
            </a:r>
            <a:r>
              <a:rPr lang="en-US" spc="-5" dirty="0"/>
              <a:t>rotate</a:t>
            </a:r>
            <a:r>
              <a:rPr lang="en-US" spc="40" dirty="0"/>
              <a:t> </a:t>
            </a:r>
            <a:r>
              <a:rPr lang="en-US" spc="-5" dirty="0"/>
              <a:t>about</a:t>
            </a:r>
            <a:r>
              <a:rPr lang="en-US" spc="40" dirty="0"/>
              <a:t> </a:t>
            </a:r>
            <a:r>
              <a:rPr lang="en-US" spc="-5" dirty="0"/>
              <a:t>an</a:t>
            </a:r>
            <a:r>
              <a:rPr lang="en-US" spc="40" dirty="0"/>
              <a:t> </a:t>
            </a:r>
            <a:r>
              <a:rPr lang="en-US" spc="-5" dirty="0"/>
              <a:t>axis</a:t>
            </a:r>
            <a:r>
              <a:rPr lang="en-US" spc="40" dirty="0"/>
              <a:t> </a:t>
            </a:r>
            <a:r>
              <a:rPr lang="en-US" spc="-5" dirty="0"/>
              <a:t>that</a:t>
            </a:r>
            <a:r>
              <a:rPr lang="en-US" spc="40" dirty="0"/>
              <a:t> </a:t>
            </a:r>
            <a:r>
              <a:rPr lang="en-US" spc="-5" dirty="0"/>
              <a:t>is</a:t>
            </a:r>
            <a:r>
              <a:rPr lang="en-US" spc="35" dirty="0"/>
              <a:t> </a:t>
            </a:r>
            <a:r>
              <a:rPr lang="en-US" spc="-5" dirty="0"/>
              <a:t>disjoint</a:t>
            </a:r>
            <a:r>
              <a:rPr lang="en-US" spc="40" dirty="0"/>
              <a:t> </a:t>
            </a:r>
            <a:r>
              <a:rPr lang="en-US" spc="-5" dirty="0"/>
              <a:t>from</a:t>
            </a:r>
            <a:r>
              <a:rPr lang="en-US" spc="120" dirty="0"/>
              <a:t> </a:t>
            </a:r>
            <a:r>
              <a:rPr lang="en-US" i="1" spc="30" dirty="0"/>
              <a:t>R</a:t>
            </a:r>
            <a:r>
              <a:rPr lang="en-US" spc="-5" dirty="0"/>
              <a:t>.</a:t>
            </a:r>
            <a:r>
              <a:rPr lang="en-US" spc="40" dirty="0"/>
              <a:t> </a:t>
            </a:r>
            <a:r>
              <a:rPr lang="en-US" spc="-15" dirty="0"/>
              <a:t>T</a:t>
            </a:r>
            <a:r>
              <a:rPr lang="en-US" spc="-5" dirty="0"/>
              <a:t>hen</a:t>
            </a:r>
            <a:r>
              <a:rPr lang="en-US" spc="40" dirty="0"/>
              <a:t> </a:t>
            </a:r>
            <a:r>
              <a:rPr lang="en-US" spc="-5" dirty="0"/>
              <a:t>the</a:t>
            </a:r>
            <a:r>
              <a:rPr lang="en-US" spc="35" dirty="0"/>
              <a:t> </a:t>
            </a:r>
            <a:r>
              <a:rPr lang="en-US" spc="-5" dirty="0"/>
              <a:t>volume</a:t>
            </a:r>
            <a:r>
              <a:rPr lang="en-US" spc="40" dirty="0"/>
              <a:t> </a:t>
            </a:r>
            <a:r>
              <a:rPr lang="en-US" spc="-10" dirty="0"/>
              <a:t>o</a:t>
            </a:r>
            <a:r>
              <a:rPr lang="en-US" spc="-5" dirty="0"/>
              <a:t>f</a:t>
            </a:r>
            <a:r>
              <a:rPr lang="en-US" spc="40" dirty="0"/>
              <a:t> </a:t>
            </a:r>
            <a:r>
              <a:rPr lang="en-US" spc="-5" dirty="0"/>
              <a:t>the</a:t>
            </a:r>
            <a:r>
              <a:rPr lang="en-US" spc="40" dirty="0"/>
              <a:t> </a:t>
            </a:r>
            <a:r>
              <a:rPr lang="en-US" spc="-5" dirty="0"/>
              <a:t>resulting</a:t>
            </a:r>
            <a:r>
              <a:rPr lang="en-US" spc="35" dirty="0"/>
              <a:t> </a:t>
            </a:r>
            <a:r>
              <a:rPr lang="en-US" spc="-5" dirty="0"/>
              <a:t>solid</a:t>
            </a:r>
            <a:r>
              <a:rPr lang="en-US" spc="35" dirty="0"/>
              <a:t> </a:t>
            </a:r>
            <a:r>
              <a:rPr lang="en-US" spc="-5" dirty="0"/>
              <a:t>is </a:t>
            </a:r>
            <a:r>
              <a:rPr lang="en-US" spc="-10" dirty="0"/>
              <a:t>th</a:t>
            </a:r>
            <a:r>
              <a:rPr lang="en-US" spc="-5" dirty="0"/>
              <a:t>e </a:t>
            </a:r>
            <a:r>
              <a:rPr lang="en-US" spc="-10" dirty="0"/>
              <a:t>produc</a:t>
            </a:r>
            <a:r>
              <a:rPr lang="en-US" spc="-5" dirty="0"/>
              <a:t>t</a:t>
            </a:r>
            <a:r>
              <a:rPr lang="en-US" dirty="0"/>
              <a:t> </a:t>
            </a:r>
            <a:r>
              <a:rPr lang="en-US" spc="-10" dirty="0"/>
              <a:t>o</a:t>
            </a:r>
            <a:r>
              <a:rPr lang="en-US" spc="-5" dirty="0"/>
              <a:t>f</a:t>
            </a:r>
            <a:r>
              <a:rPr lang="en-US" spc="95" dirty="0"/>
              <a:t> </a:t>
            </a:r>
            <a:r>
              <a:rPr lang="en-US" i="1" spc="-10" dirty="0"/>
              <a:t>A</a:t>
            </a:r>
            <a:r>
              <a:rPr lang="en-US" i="1" spc="15" dirty="0"/>
              <a:t> </a:t>
            </a:r>
            <a:r>
              <a:rPr lang="en-US" spc="-5" dirty="0"/>
              <a:t>with the </a:t>
            </a:r>
            <a:r>
              <a:rPr lang="en-US" spc="-10" dirty="0"/>
              <a:t>d</a:t>
            </a:r>
            <a:r>
              <a:rPr lang="en-US" spc="-5" dirty="0"/>
              <a:t>istance</a:t>
            </a:r>
            <a:r>
              <a:rPr lang="en-US" dirty="0"/>
              <a:t> </a:t>
            </a:r>
            <a:r>
              <a:rPr lang="en-US" spc="-5" dirty="0"/>
              <a:t>traveled by the centroid of</a:t>
            </a:r>
            <a:r>
              <a:rPr lang="en-US" spc="80" dirty="0"/>
              <a:t> </a:t>
            </a:r>
            <a:r>
              <a:rPr lang="en-US" i="1" spc="30" dirty="0"/>
              <a:t>R</a:t>
            </a:r>
            <a:r>
              <a:rPr lang="en-US" spc="-5" dirty="0"/>
              <a:t>.</a:t>
            </a:r>
            <a:endParaRPr lang="en-US" dirty="0"/>
          </a:p>
          <a:p>
            <a:pPr marL="0" marR="5080" indent="0" algn="just">
              <a:lnSpc>
                <a:spcPct val="100000"/>
              </a:lnSpc>
              <a:buNone/>
            </a:pPr>
            <a:endParaRPr lang="en-US" dirty="0">
              <a:solidFill>
                <a:schemeClr val="tx1"/>
              </a:solidFill>
            </a:endParaRPr>
          </a:p>
        </p:txBody>
      </p:sp>
    </p:spTree>
    <p:extLst>
      <p:ext uri="{BB962C8B-B14F-4D97-AF65-F5344CB8AC3E}">
        <p14:creationId xmlns:p14="http://schemas.microsoft.com/office/powerpoint/2010/main" val="19037354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8.4  Center of </a:t>
            </a:r>
            <a:r>
              <a:rPr lang="en-US" sz="3100" dirty="0"/>
              <a:t>Mass (</a:t>
            </a:r>
            <a:r>
              <a:rPr lang="en-US" sz="3100" dirty="0" smtClean="0"/>
              <a:t>26 </a:t>
            </a:r>
            <a:r>
              <a:rPr lang="en-US" sz="3100" dirty="0"/>
              <a:t>of 27)</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b="1" spc="-15" dirty="0">
                    <a:solidFill>
                      <a:schemeClr val="tx1"/>
                    </a:solidFill>
                  </a:rPr>
                  <a:t>Proof</a:t>
                </a:r>
                <a:r>
                  <a:rPr lang="en-US" b="1" dirty="0">
                    <a:solidFill>
                      <a:schemeClr val="tx1"/>
                    </a:solidFill>
                  </a:rPr>
                  <a:t> </a:t>
                </a:r>
                <a:r>
                  <a:rPr lang="en-US" b="1" spc="95" dirty="0">
                    <a:solidFill>
                      <a:schemeClr val="tx1"/>
                    </a:solidFill>
                  </a:rPr>
                  <a:t> </a:t>
                </a:r>
                <a:r>
                  <a:rPr lang="en-US" spc="-5" dirty="0">
                    <a:solidFill>
                      <a:schemeClr val="tx1"/>
                    </a:solidFill>
                  </a:rPr>
                  <a:t>Since</a:t>
                </a:r>
                <a:r>
                  <a:rPr lang="en-US" dirty="0">
                    <a:solidFill>
                      <a:schemeClr val="tx1"/>
                    </a:solidFill>
                  </a:rPr>
                  <a:t> </a:t>
                </a:r>
                <a:r>
                  <a:rPr lang="en-US" spc="-120" dirty="0">
                    <a:solidFill>
                      <a:schemeClr val="tx1"/>
                    </a:solidFill>
                  </a:rPr>
                  <a:t> </a:t>
                </a:r>
                <a:r>
                  <a:rPr lang="en-US" spc="-10" dirty="0">
                    <a:solidFill>
                      <a:schemeClr val="tx1"/>
                    </a:solidFill>
                  </a:rPr>
                  <a:t>we</a:t>
                </a:r>
                <a:r>
                  <a:rPr lang="en-US" dirty="0">
                    <a:solidFill>
                      <a:schemeClr val="tx1"/>
                    </a:solidFill>
                  </a:rPr>
                  <a:t> </a:t>
                </a:r>
                <a:r>
                  <a:rPr lang="en-US" spc="-120" dirty="0">
                    <a:solidFill>
                      <a:schemeClr val="tx1"/>
                    </a:solidFill>
                  </a:rPr>
                  <a:t> </a:t>
                </a:r>
                <a:r>
                  <a:rPr lang="en-US" spc="-5" dirty="0">
                    <a:solidFill>
                      <a:schemeClr val="tx1"/>
                    </a:solidFill>
                  </a:rPr>
                  <a:t>assume</a:t>
                </a:r>
                <a:r>
                  <a:rPr lang="en-US" dirty="0">
                    <a:solidFill>
                      <a:schemeClr val="tx1"/>
                    </a:solidFill>
                  </a:rPr>
                  <a:t> </a:t>
                </a:r>
                <a:r>
                  <a:rPr lang="en-US" spc="-120" dirty="0">
                    <a:solidFill>
                      <a:schemeClr val="tx1"/>
                    </a:solidFill>
                  </a:rPr>
                  <a:t> </a:t>
                </a:r>
                <a:r>
                  <a:rPr lang="en-US" spc="-5" dirty="0">
                    <a:solidFill>
                      <a:schemeClr val="tx1"/>
                    </a:solidFill>
                  </a:rPr>
                  <a:t>a</a:t>
                </a:r>
                <a:r>
                  <a:rPr lang="en-US" dirty="0">
                    <a:solidFill>
                      <a:schemeClr val="tx1"/>
                    </a:solidFill>
                  </a:rPr>
                  <a:t> </a:t>
                </a:r>
                <a:r>
                  <a:rPr lang="en-US" spc="-125" dirty="0">
                    <a:solidFill>
                      <a:schemeClr val="tx1"/>
                    </a:solidFill>
                  </a:rPr>
                  <a:t> </a:t>
                </a:r>
                <a:r>
                  <a:rPr lang="en-US" spc="-5" dirty="0">
                    <a:solidFill>
                      <a:schemeClr val="tx1"/>
                    </a:solidFill>
                  </a:rPr>
                  <a:t>uniform</a:t>
                </a:r>
                <a:r>
                  <a:rPr lang="en-US" dirty="0">
                    <a:solidFill>
                      <a:schemeClr val="tx1"/>
                    </a:solidFill>
                  </a:rPr>
                  <a:t> </a:t>
                </a:r>
                <a:r>
                  <a:rPr lang="en-US" spc="-120" dirty="0">
                    <a:solidFill>
                      <a:schemeClr val="tx1"/>
                    </a:solidFill>
                  </a:rPr>
                  <a:t> </a:t>
                </a:r>
                <a:r>
                  <a:rPr lang="en-US" spc="-5" dirty="0">
                    <a:solidFill>
                      <a:schemeClr val="tx1"/>
                    </a:solidFill>
                  </a:rPr>
                  <a:t>density</a:t>
                </a:r>
                <a:r>
                  <a:rPr lang="en-US" dirty="0">
                    <a:solidFill>
                      <a:schemeClr val="tx1"/>
                    </a:solidFill>
                  </a:rPr>
                  <a:t> </a:t>
                </a:r>
                <a:r>
                  <a:rPr lang="en-US" spc="-120" dirty="0">
                    <a:solidFill>
                      <a:schemeClr val="tx1"/>
                    </a:solidFill>
                  </a:rPr>
                  <a:t> </a:t>
                </a:r>
                <a:r>
                  <a:rPr lang="en-US" spc="-5" dirty="0">
                    <a:solidFill>
                      <a:schemeClr val="tx1"/>
                    </a:solidFill>
                  </a:rPr>
                  <a:t>of</a:t>
                </a:r>
                <a:r>
                  <a:rPr lang="en-US" dirty="0">
                    <a:solidFill>
                      <a:schemeClr val="tx1"/>
                    </a:solidFill>
                  </a:rPr>
                  <a:t> </a:t>
                </a:r>
                <a:r>
                  <a:rPr lang="en-US" spc="-120" dirty="0">
                    <a:solidFill>
                      <a:schemeClr val="tx1"/>
                    </a:solidFill>
                  </a:rPr>
                  <a:t> </a:t>
                </a:r>
                <a:r>
                  <a:rPr lang="en-US" spc="-5" dirty="0">
                    <a:solidFill>
                      <a:schemeClr val="tx1"/>
                    </a:solidFill>
                  </a:rPr>
                  <a:t>1,</a:t>
                </a:r>
                <a:r>
                  <a:rPr lang="en-US" dirty="0">
                    <a:solidFill>
                      <a:schemeClr val="tx1"/>
                    </a:solidFill>
                  </a:rPr>
                  <a:t> </a:t>
                </a:r>
                <a:r>
                  <a:rPr lang="en-US" spc="-120" dirty="0">
                    <a:solidFill>
                      <a:schemeClr val="tx1"/>
                    </a:solidFill>
                  </a:rPr>
                  <a:t> </a:t>
                </a:r>
                <a:r>
                  <a:rPr lang="en-US" spc="-5" dirty="0">
                    <a:solidFill>
                      <a:schemeClr val="tx1"/>
                    </a:solidFill>
                  </a:rPr>
                  <a:t>the</a:t>
                </a:r>
                <a:r>
                  <a:rPr lang="en-US" dirty="0">
                    <a:solidFill>
                      <a:schemeClr val="tx1"/>
                    </a:solidFill>
                  </a:rPr>
                  <a:t> </a:t>
                </a:r>
                <a:r>
                  <a:rPr lang="en-US" spc="-120" dirty="0">
                    <a:solidFill>
                      <a:schemeClr val="tx1"/>
                    </a:solidFill>
                  </a:rPr>
                  <a:t> </a:t>
                </a:r>
                <a:r>
                  <a:rPr lang="en-US" spc="-10" dirty="0">
                    <a:solidFill>
                      <a:schemeClr val="tx1"/>
                    </a:solidFill>
                  </a:rPr>
                  <a:t>a</a:t>
                </a:r>
                <a:r>
                  <a:rPr lang="en-US" spc="-5" dirty="0">
                    <a:solidFill>
                      <a:schemeClr val="tx1"/>
                    </a:solidFill>
                  </a:rPr>
                  <a:t>rea</a:t>
                </a:r>
                <a:r>
                  <a:rPr lang="en-US" dirty="0">
                    <a:solidFill>
                      <a:schemeClr val="tx1"/>
                    </a:solidFill>
                  </a:rPr>
                  <a:t> </a:t>
                </a:r>
                <a:r>
                  <a:rPr lang="en-US" spc="-25" dirty="0">
                    <a:solidFill>
                      <a:schemeClr val="tx1"/>
                    </a:solidFill>
                  </a:rPr>
                  <a:t> </a:t>
                </a:r>
                <a:r>
                  <a:rPr lang="en-US" i="1" spc="-10" dirty="0">
                    <a:solidFill>
                      <a:schemeClr val="tx1"/>
                    </a:solidFill>
                  </a:rPr>
                  <a:t>A</a:t>
                </a:r>
                <a:r>
                  <a:rPr lang="en-US" i="1" dirty="0">
                    <a:solidFill>
                      <a:schemeClr val="tx1"/>
                    </a:solidFill>
                  </a:rPr>
                  <a:t> </a:t>
                </a:r>
                <a:r>
                  <a:rPr lang="en-US" i="1" spc="-105"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spc="-120"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120" dirty="0">
                    <a:solidFill>
                      <a:schemeClr val="tx1"/>
                    </a:solidFill>
                  </a:rPr>
                  <a:t> </a:t>
                </a:r>
                <a:r>
                  <a:rPr lang="en-US" spc="-5" dirty="0">
                    <a:solidFill>
                      <a:schemeClr val="tx1"/>
                    </a:solidFill>
                  </a:rPr>
                  <a:t>r</a:t>
                </a:r>
                <a:r>
                  <a:rPr lang="en-US" spc="-10" dirty="0">
                    <a:solidFill>
                      <a:schemeClr val="tx1"/>
                    </a:solidFill>
                  </a:rPr>
                  <a:t>egio</a:t>
                </a:r>
                <a:r>
                  <a:rPr lang="en-US" spc="-5" dirty="0">
                    <a:solidFill>
                      <a:schemeClr val="tx1"/>
                    </a:solidFill>
                  </a:rPr>
                  <a:t>n</a:t>
                </a:r>
                <a:r>
                  <a:rPr lang="en-US" dirty="0">
                    <a:solidFill>
                      <a:schemeClr val="tx1"/>
                    </a:solidFill>
                  </a:rPr>
                  <a:t> </a:t>
                </a:r>
                <a:r>
                  <a:rPr lang="en-US" spc="-120" dirty="0">
                    <a:solidFill>
                      <a:schemeClr val="tx1"/>
                    </a:solidFill>
                  </a:rPr>
                  <a:t> </a:t>
                </a:r>
                <a:r>
                  <a:rPr lang="en-US" spc="-10" dirty="0">
                    <a:solidFill>
                      <a:schemeClr val="tx1"/>
                    </a:solidFill>
                  </a:rPr>
                  <a:t>i</a:t>
                </a:r>
                <a:r>
                  <a:rPr lang="en-US" spc="-5" dirty="0">
                    <a:solidFill>
                      <a:schemeClr val="tx1"/>
                    </a:solidFill>
                  </a:rPr>
                  <a:t>s</a:t>
                </a:r>
                <a:r>
                  <a:rPr lang="en-US" dirty="0">
                    <a:solidFill>
                      <a:schemeClr val="tx1"/>
                    </a:solidFill>
                  </a:rPr>
                  <a:t> </a:t>
                </a:r>
                <a:r>
                  <a:rPr lang="en-US" spc="-120" dirty="0">
                    <a:solidFill>
                      <a:schemeClr val="tx1"/>
                    </a:solidFill>
                  </a:rPr>
                  <a:t> </a:t>
                </a:r>
                <a:r>
                  <a:rPr lang="en-US" spc="-10" dirty="0">
                    <a:solidFill>
                      <a:schemeClr val="tx1"/>
                    </a:solidFill>
                  </a:rPr>
                  <a:t>equa</a:t>
                </a:r>
                <a:r>
                  <a:rPr lang="en-US" spc="-5" dirty="0">
                    <a:solidFill>
                      <a:schemeClr val="tx1"/>
                    </a:solidFill>
                  </a:rPr>
                  <a:t>l</a:t>
                </a:r>
                <a:r>
                  <a:rPr lang="en-US" dirty="0">
                    <a:solidFill>
                      <a:schemeClr val="tx1"/>
                    </a:solidFill>
                  </a:rPr>
                  <a:t> </a:t>
                </a:r>
                <a:r>
                  <a:rPr lang="en-US" spc="-120" dirty="0">
                    <a:solidFill>
                      <a:schemeClr val="tx1"/>
                    </a:solidFill>
                  </a:rPr>
                  <a:t> </a:t>
                </a:r>
                <a:r>
                  <a:rPr lang="en-US" spc="-10" dirty="0">
                    <a:solidFill>
                      <a:schemeClr val="tx1"/>
                    </a:solidFill>
                  </a:rPr>
                  <a:t>to </a:t>
                </a:r>
                <a:r>
                  <a:rPr lang="en-US" spc="-5" dirty="0">
                    <a:solidFill>
                      <a:schemeClr val="tx1"/>
                    </a:solidFill>
                  </a:rPr>
                  <a:t>the</a:t>
                </a:r>
                <a:r>
                  <a:rPr lang="en-US" spc="65" dirty="0">
                    <a:solidFill>
                      <a:schemeClr val="tx1"/>
                    </a:solidFill>
                  </a:rPr>
                  <a:t> </a:t>
                </a:r>
                <a:r>
                  <a:rPr lang="en-US" spc="-15" dirty="0">
                    <a:solidFill>
                      <a:schemeClr val="tx1"/>
                    </a:solidFill>
                  </a:rPr>
                  <a:t>m</a:t>
                </a:r>
                <a:r>
                  <a:rPr lang="en-US" spc="-5" dirty="0">
                    <a:solidFill>
                      <a:schemeClr val="tx1"/>
                    </a:solidFill>
                  </a:rPr>
                  <a:t>ass</a:t>
                </a:r>
                <a:r>
                  <a:rPr lang="en-US" dirty="0">
                    <a:solidFill>
                      <a:schemeClr val="tx1"/>
                    </a:solidFill>
                  </a:rPr>
                  <a:t> </a:t>
                </a:r>
                <a:r>
                  <a:rPr lang="en-US" spc="-120" dirty="0">
                    <a:solidFill>
                      <a:schemeClr val="tx1"/>
                    </a:solidFill>
                  </a:rPr>
                  <a:t> </a:t>
                </a:r>
                <a:r>
                  <a:rPr lang="en-US" i="1" spc="75" dirty="0">
                    <a:solidFill>
                      <a:schemeClr val="tx1"/>
                    </a:solidFill>
                  </a:rPr>
                  <a:t>M</a:t>
                </a:r>
                <a:r>
                  <a:rPr lang="en-US" spc="-5" dirty="0">
                    <a:solidFill>
                      <a:schemeClr val="tx1"/>
                    </a:solidFill>
                  </a:rPr>
                  <a:t>.</a:t>
                </a:r>
                <a:r>
                  <a:rPr lang="en-US" spc="65" dirty="0">
                    <a:solidFill>
                      <a:schemeClr val="tx1"/>
                    </a:solidFill>
                  </a:rPr>
                  <a:t> </a:t>
                </a:r>
                <a:r>
                  <a:rPr lang="en-US" spc="-10" dirty="0">
                    <a:solidFill>
                      <a:schemeClr val="tx1"/>
                    </a:solidFill>
                  </a:rPr>
                  <a:t>We</a:t>
                </a:r>
                <a:r>
                  <a:rPr lang="en-US" spc="65" dirty="0">
                    <a:solidFill>
                      <a:schemeClr val="tx1"/>
                    </a:solidFill>
                  </a:rPr>
                  <a:t> </a:t>
                </a:r>
                <a:r>
                  <a:rPr lang="en-US" spc="-10" dirty="0">
                    <a:solidFill>
                      <a:schemeClr val="tx1"/>
                    </a:solidFill>
                  </a:rPr>
                  <a:t>wil</a:t>
                </a:r>
                <a:r>
                  <a:rPr lang="en-US" spc="-5" dirty="0">
                    <a:solidFill>
                      <a:schemeClr val="tx1"/>
                    </a:solidFill>
                  </a:rPr>
                  <a:t>l</a:t>
                </a:r>
                <a:r>
                  <a:rPr lang="en-US" spc="65" dirty="0">
                    <a:solidFill>
                      <a:schemeClr val="tx1"/>
                    </a:solidFill>
                  </a:rPr>
                  <a:t> </a:t>
                </a:r>
                <a:r>
                  <a:rPr lang="en-US" spc="-10" dirty="0">
                    <a:solidFill>
                      <a:schemeClr val="tx1"/>
                    </a:solidFill>
                  </a:rPr>
                  <a:t>prov</a:t>
                </a:r>
                <a:r>
                  <a:rPr lang="en-US" spc="-5" dirty="0">
                    <a:solidFill>
                      <a:schemeClr val="tx1"/>
                    </a:solidFill>
                  </a:rPr>
                  <a:t>e</a:t>
                </a:r>
                <a:r>
                  <a:rPr lang="en-US" spc="65" dirty="0">
                    <a:solidFill>
                      <a:schemeClr val="tx1"/>
                    </a:solidFill>
                  </a:rPr>
                  <a:t> </a:t>
                </a:r>
                <a:r>
                  <a:rPr lang="en-US" spc="-10" dirty="0">
                    <a:solidFill>
                      <a:schemeClr val="tx1"/>
                    </a:solidFill>
                  </a:rPr>
                  <a:t>th</a:t>
                </a:r>
                <a:r>
                  <a:rPr lang="en-US" spc="-5" dirty="0">
                    <a:solidFill>
                      <a:schemeClr val="tx1"/>
                    </a:solidFill>
                  </a:rPr>
                  <a:t>e</a:t>
                </a:r>
                <a:r>
                  <a:rPr lang="en-US" spc="65" dirty="0">
                    <a:solidFill>
                      <a:schemeClr val="tx1"/>
                    </a:solidFill>
                  </a:rPr>
                  <a:t> </a:t>
                </a:r>
                <a:r>
                  <a:rPr lang="en-US" spc="-5" dirty="0">
                    <a:solidFill>
                      <a:schemeClr val="tx1"/>
                    </a:solidFill>
                  </a:rPr>
                  <a:t>t</a:t>
                </a:r>
                <a:r>
                  <a:rPr lang="en-US" spc="-10" dirty="0">
                    <a:solidFill>
                      <a:schemeClr val="tx1"/>
                    </a:solidFill>
                  </a:rPr>
                  <a:t>heorem</a:t>
                </a:r>
                <a:r>
                  <a:rPr lang="en-US" spc="65" dirty="0">
                    <a:solidFill>
                      <a:schemeClr val="tx1"/>
                    </a:solidFill>
                  </a:rPr>
                  <a:t> </a:t>
                </a:r>
                <a:r>
                  <a:rPr lang="en-US" spc="-10" dirty="0">
                    <a:solidFill>
                      <a:schemeClr val="tx1"/>
                    </a:solidFill>
                  </a:rPr>
                  <a:t>onl</a:t>
                </a:r>
                <a:r>
                  <a:rPr lang="en-US" spc="-5" dirty="0">
                    <a:solidFill>
                      <a:schemeClr val="tx1"/>
                    </a:solidFill>
                  </a:rPr>
                  <a:t>y</a:t>
                </a:r>
                <a:r>
                  <a:rPr lang="en-US" spc="65" dirty="0">
                    <a:solidFill>
                      <a:schemeClr val="tx1"/>
                    </a:solidFill>
                  </a:rPr>
                  <a:t> </a:t>
                </a:r>
                <a:r>
                  <a:rPr lang="en-US" spc="-5" dirty="0">
                    <a:solidFill>
                      <a:schemeClr val="tx1"/>
                    </a:solidFill>
                  </a:rPr>
                  <a:t>in</a:t>
                </a:r>
                <a:r>
                  <a:rPr lang="en-US" spc="6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65" dirty="0">
                    <a:solidFill>
                      <a:schemeClr val="tx1"/>
                    </a:solidFill>
                  </a:rPr>
                  <a:t> </a:t>
                </a:r>
                <a:r>
                  <a:rPr lang="en-US" spc="-10" dirty="0">
                    <a:solidFill>
                      <a:schemeClr val="tx1"/>
                    </a:solidFill>
                  </a:rPr>
                  <a:t>specia</a:t>
                </a:r>
                <a:r>
                  <a:rPr lang="en-US" spc="-5" dirty="0">
                    <a:solidFill>
                      <a:schemeClr val="tx1"/>
                    </a:solidFill>
                  </a:rPr>
                  <a:t>l</a:t>
                </a:r>
                <a:r>
                  <a:rPr lang="en-US" spc="65" dirty="0">
                    <a:solidFill>
                      <a:schemeClr val="tx1"/>
                    </a:solidFill>
                  </a:rPr>
                  <a:t> </a:t>
                </a:r>
                <a:r>
                  <a:rPr lang="en-US" spc="-10" dirty="0">
                    <a:solidFill>
                      <a:schemeClr val="tx1"/>
                    </a:solidFill>
                  </a:rPr>
                  <a:t>cas</a:t>
                </a:r>
                <a:r>
                  <a:rPr lang="en-US" spc="-5" dirty="0">
                    <a:solidFill>
                      <a:schemeClr val="tx1"/>
                    </a:solidFill>
                  </a:rPr>
                  <a:t>e</a:t>
                </a:r>
                <a:r>
                  <a:rPr lang="en-US" spc="65"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65" dirty="0">
                    <a:solidFill>
                      <a:schemeClr val="tx1"/>
                    </a:solidFill>
                  </a:rPr>
                  <a:t> </a:t>
                </a:r>
                <a:r>
                  <a:rPr lang="en-US" spc="-15" dirty="0">
                    <a:solidFill>
                      <a:schemeClr val="tx1"/>
                    </a:solidFill>
                  </a:rPr>
                  <a:t>w</a:t>
                </a:r>
                <a:r>
                  <a:rPr lang="en-US" spc="-5" dirty="0">
                    <a:solidFill>
                      <a:schemeClr val="tx1"/>
                    </a:solidFill>
                  </a:rPr>
                  <a:t>e</a:t>
                </a:r>
                <a:r>
                  <a:rPr lang="en-US" spc="65" dirty="0">
                    <a:solidFill>
                      <a:schemeClr val="tx1"/>
                    </a:solidFill>
                  </a:rPr>
                  <a:t> </a:t>
                </a:r>
                <a:r>
                  <a:rPr lang="en-US" spc="-10" dirty="0">
                    <a:solidFill>
                      <a:schemeClr val="tx1"/>
                    </a:solidFill>
                  </a:rPr>
                  <a:t>hav</a:t>
                </a:r>
                <a:r>
                  <a:rPr lang="en-US" spc="-5" dirty="0">
                    <a:solidFill>
                      <a:schemeClr val="tx1"/>
                    </a:solidFill>
                  </a:rPr>
                  <a:t>e</a:t>
                </a:r>
                <a:r>
                  <a:rPr lang="en-US" spc="65" dirty="0">
                    <a:solidFill>
                      <a:schemeClr val="tx1"/>
                    </a:solidFill>
                  </a:rPr>
                  <a:t> </a:t>
                </a:r>
                <a:r>
                  <a:rPr lang="en-US" spc="-5" dirty="0">
                    <a:solidFill>
                      <a:schemeClr val="tx1"/>
                    </a:solidFill>
                  </a:rPr>
                  <a:t>a</a:t>
                </a:r>
                <a:r>
                  <a:rPr lang="en-US" spc="65" dirty="0">
                    <a:solidFill>
                      <a:schemeClr val="tx1"/>
                    </a:solidFill>
                  </a:rPr>
                  <a:t> </a:t>
                </a:r>
                <a:r>
                  <a:rPr lang="en-US" spc="-5" dirty="0">
                    <a:solidFill>
                      <a:schemeClr val="tx1"/>
                    </a:solidFill>
                  </a:rPr>
                  <a:t>r</a:t>
                </a:r>
                <a:r>
                  <a:rPr lang="en-US" spc="-10" dirty="0">
                    <a:solidFill>
                      <a:schemeClr val="tx1"/>
                    </a:solidFill>
                  </a:rPr>
                  <a:t>egion bounde</a:t>
                </a:r>
                <a:r>
                  <a:rPr lang="en-US" spc="-5" dirty="0">
                    <a:solidFill>
                      <a:schemeClr val="tx1"/>
                    </a:solidFill>
                  </a:rPr>
                  <a:t>d</a:t>
                </a:r>
                <a:r>
                  <a:rPr lang="en-US" spc="30" dirty="0">
                    <a:solidFill>
                      <a:schemeClr val="tx1"/>
                    </a:solidFill>
                  </a:rPr>
                  <a:t> </a:t>
                </a:r>
                <a:r>
                  <a:rPr lang="en-US" spc="-10" dirty="0">
                    <a:solidFill>
                      <a:schemeClr val="tx1"/>
                    </a:solidFill>
                  </a:rPr>
                  <a:t>b</a:t>
                </a:r>
                <a:r>
                  <a:rPr lang="en-US" spc="-5" dirty="0">
                    <a:solidFill>
                      <a:schemeClr val="tx1"/>
                    </a:solidFill>
                  </a:rPr>
                  <a:t>y</a:t>
                </a:r>
                <a:r>
                  <a:rPr lang="en-US" spc="95"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dirty="0">
                    <a:solidFill>
                      <a:schemeClr val="tx1"/>
                    </a:solidFill>
                  </a:rPr>
                  <a:t> </a:t>
                </a:r>
                <a:r>
                  <a:rPr lang="en-US" spc="-140" dirty="0">
                    <a:solidFill>
                      <a:schemeClr val="tx1"/>
                    </a:solidFill>
                  </a:rPr>
                  <a:t> </a:t>
                </a:r>
                <a:r>
                  <a:rPr lang="en-US" i="1" spc="25" dirty="0">
                    <a:solidFill>
                      <a:schemeClr val="tx1"/>
                    </a:solidFill>
                  </a:rPr>
                  <a:t>f</a:t>
                </a:r>
                <a:r>
                  <a:rPr lang="en-US" spc="67" baseline="-25000" dirty="0">
                    <a:solidFill>
                      <a:schemeClr val="tx1"/>
                    </a:solidFill>
                  </a:rPr>
                  <a:t>1</a:t>
                </a:r>
                <a:r>
                  <a:rPr lang="en-US" spc="20" dirty="0">
                    <a:solidFill>
                      <a:schemeClr val="tx1"/>
                    </a:solidFill>
                  </a:rPr>
                  <a:t>(</a:t>
                </a:r>
                <a:r>
                  <a:rPr lang="en-US" i="1" spc="-5" dirty="0">
                    <a:solidFill>
                      <a:schemeClr val="tx1"/>
                    </a:solidFill>
                  </a:rPr>
                  <a:t>x</a:t>
                </a:r>
                <a:r>
                  <a:rPr lang="en-US" spc="-5" dirty="0">
                    <a:solidFill>
                      <a:schemeClr val="tx1"/>
                    </a:solidFill>
                  </a:rPr>
                  <a:t>)</a:t>
                </a:r>
                <a:r>
                  <a:rPr lang="en-US" spc="30" dirty="0">
                    <a:solidFill>
                      <a:schemeClr val="tx1"/>
                    </a:solidFill>
                  </a:rPr>
                  <a:t> </a:t>
                </a:r>
                <a:r>
                  <a:rPr lang="en-US" spc="-10" dirty="0">
                    <a:solidFill>
                      <a:schemeClr val="tx1"/>
                    </a:solidFill>
                  </a:rPr>
                  <a:t>an</a:t>
                </a:r>
                <a:r>
                  <a:rPr lang="en-US" spc="-5" dirty="0">
                    <a:solidFill>
                      <a:schemeClr val="tx1"/>
                    </a:solidFill>
                  </a:rPr>
                  <a:t>d</a:t>
                </a:r>
                <a:r>
                  <a:rPr lang="en-US" spc="95"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dirty="0">
                    <a:solidFill>
                      <a:schemeClr val="tx1"/>
                    </a:solidFill>
                  </a:rPr>
                  <a:t> </a:t>
                </a:r>
                <a:r>
                  <a:rPr lang="en-US" spc="-140" dirty="0">
                    <a:solidFill>
                      <a:schemeClr val="tx1"/>
                    </a:solidFill>
                  </a:rPr>
                  <a:t> </a:t>
                </a:r>
                <a:r>
                  <a:rPr lang="en-US" i="1" spc="25" dirty="0">
                    <a:solidFill>
                      <a:schemeClr val="tx1"/>
                    </a:solidFill>
                  </a:rPr>
                  <a:t>f</a:t>
                </a:r>
                <a:r>
                  <a:rPr lang="en-US" spc="67" baseline="-25000" dirty="0">
                    <a:solidFill>
                      <a:schemeClr val="tx1"/>
                    </a:solidFill>
                  </a:rPr>
                  <a:t>2</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a:t>
                </a:r>
                <a:r>
                  <a:rPr lang="en-US" spc="30" dirty="0">
                    <a:solidFill>
                      <a:schemeClr val="tx1"/>
                    </a:solidFill>
                  </a:rPr>
                  <a:t> </a:t>
                </a:r>
                <a:r>
                  <a:rPr lang="en-US" spc="-5" dirty="0">
                    <a:solidFill>
                      <a:schemeClr val="tx1"/>
                    </a:solidFill>
                  </a:rPr>
                  <a:t>for</a:t>
                </a:r>
                <a:r>
                  <a:rPr lang="en-US" spc="30" dirty="0">
                    <a:solidFill>
                      <a:schemeClr val="tx1"/>
                    </a:solidFill>
                  </a:rPr>
                  <a:t> </a:t>
                </a:r>
                <a:r>
                  <a:rPr lang="en-US" i="1" spc="-5" dirty="0">
                    <a:solidFill>
                      <a:schemeClr val="tx1"/>
                    </a:solidFill>
                  </a:rPr>
                  <a:t>a</a:t>
                </a:r>
                <a:r>
                  <a:rPr lang="en-US" i="1" spc="70" dirty="0">
                    <a:solidFill>
                      <a:schemeClr val="tx1"/>
                    </a:solidFill>
                  </a:rPr>
                  <a:t> </a:t>
                </a:r>
                <a:r>
                  <a:rPr lang="en-US" spc="-50" dirty="0">
                    <a:solidFill>
                      <a:schemeClr val="tx1"/>
                    </a:solidFill>
                  </a:rPr>
                  <a:t>≤</a:t>
                </a:r>
                <a:r>
                  <a:rPr lang="en-US" spc="-15" dirty="0">
                    <a:solidFill>
                      <a:schemeClr val="tx1"/>
                    </a:solidFill>
                  </a:rPr>
                  <a:t> </a:t>
                </a:r>
                <a:r>
                  <a:rPr lang="en-US" i="1" spc="-5" dirty="0">
                    <a:solidFill>
                      <a:schemeClr val="tx1"/>
                    </a:solidFill>
                  </a:rPr>
                  <a:t>x</a:t>
                </a:r>
                <a:r>
                  <a:rPr lang="en-US" i="1" spc="114" dirty="0">
                    <a:solidFill>
                      <a:schemeClr val="tx1"/>
                    </a:solidFill>
                  </a:rPr>
                  <a:t> </a:t>
                </a:r>
                <a:r>
                  <a:rPr lang="en-US" spc="-50" dirty="0">
                    <a:solidFill>
                      <a:schemeClr val="tx1"/>
                    </a:solidFill>
                  </a:rPr>
                  <a:t>≤</a:t>
                </a:r>
                <a:r>
                  <a:rPr lang="en-US" spc="-40" dirty="0">
                    <a:solidFill>
                      <a:schemeClr val="tx1"/>
                    </a:solidFill>
                  </a:rPr>
                  <a:t> </a:t>
                </a:r>
                <a:r>
                  <a:rPr lang="en-US" i="1" spc="-5" dirty="0">
                    <a:solidFill>
                      <a:schemeClr val="tx1"/>
                    </a:solidFill>
                  </a:rPr>
                  <a:t>b</a:t>
                </a:r>
                <a:r>
                  <a:rPr lang="en-US" i="1" spc="50" dirty="0">
                    <a:solidFill>
                      <a:schemeClr val="tx1"/>
                    </a:solidFill>
                  </a:rPr>
                  <a:t> </a:t>
                </a:r>
                <a:r>
                  <a:rPr lang="en-US" spc="-10" dirty="0">
                    <a:solidFill>
                      <a:schemeClr val="tx1"/>
                    </a:solidFill>
                  </a:rPr>
                  <a:t>an</a:t>
                </a:r>
                <a:r>
                  <a:rPr lang="en-US" spc="-5" dirty="0">
                    <a:solidFill>
                      <a:schemeClr val="tx1"/>
                    </a:solidFill>
                  </a:rPr>
                  <a:t>d</a:t>
                </a:r>
                <a:r>
                  <a:rPr lang="en-US" dirty="0">
                    <a:solidFill>
                      <a:schemeClr val="tx1"/>
                    </a:solidFill>
                  </a:rPr>
                  <a:t>  </a:t>
                </a:r>
                <a:r>
                  <a:rPr lang="en-US" i="1" spc="25" dirty="0">
                    <a:solidFill>
                      <a:schemeClr val="tx1"/>
                    </a:solidFill>
                  </a:rPr>
                  <a:t>f</a:t>
                </a:r>
                <a:r>
                  <a:rPr lang="en-US" spc="75" baseline="-25000" dirty="0">
                    <a:solidFill>
                      <a:schemeClr val="tx1"/>
                    </a:solidFill>
                  </a:rPr>
                  <a:t>1</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a:t>
                </a:r>
                <a:r>
                  <a:rPr lang="en-US" spc="25" dirty="0">
                    <a:solidFill>
                      <a:schemeClr val="tx1"/>
                    </a:solidFill>
                  </a:rPr>
                  <a:t> </a:t>
                </a:r>
                <a:r>
                  <a:rPr lang="en-US" spc="-50" dirty="0">
                    <a:solidFill>
                      <a:schemeClr val="tx1"/>
                    </a:solidFill>
                  </a:rPr>
                  <a:t>≥</a:t>
                </a:r>
                <a:r>
                  <a:rPr lang="en-US" dirty="0">
                    <a:solidFill>
                      <a:schemeClr val="tx1"/>
                    </a:solidFill>
                  </a:rPr>
                  <a:t> </a:t>
                </a:r>
                <a:r>
                  <a:rPr lang="en-US" spc="-140" dirty="0">
                    <a:solidFill>
                      <a:schemeClr val="tx1"/>
                    </a:solidFill>
                  </a:rPr>
                  <a:t> </a:t>
                </a:r>
                <a:r>
                  <a:rPr lang="en-US" i="1" spc="25" dirty="0">
                    <a:solidFill>
                      <a:schemeClr val="tx1"/>
                    </a:solidFill>
                  </a:rPr>
                  <a:t>f</a:t>
                </a:r>
                <a:r>
                  <a:rPr lang="en-US" spc="75" baseline="-25000" dirty="0">
                    <a:solidFill>
                      <a:schemeClr val="tx1"/>
                    </a:solidFill>
                  </a:rPr>
                  <a:t>2</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a:t>
                </a:r>
                <a:r>
                  <a:rPr lang="en-US" spc="25" dirty="0">
                    <a:solidFill>
                      <a:schemeClr val="tx1"/>
                    </a:solidFill>
                  </a:rPr>
                  <a:t> </a:t>
                </a:r>
                <a:r>
                  <a:rPr lang="en-US" i="1" spc="-50" dirty="0">
                    <a:solidFill>
                      <a:schemeClr val="tx1"/>
                    </a:solidFill>
                  </a:rPr>
                  <a:t>&gt;</a:t>
                </a:r>
                <a:r>
                  <a:rPr lang="en-US" i="1" spc="-80" dirty="0">
                    <a:solidFill>
                      <a:schemeClr val="tx1"/>
                    </a:solidFill>
                  </a:rPr>
                  <a:t> </a:t>
                </a:r>
                <a:r>
                  <a:rPr lang="en-US" spc="-5" dirty="0">
                    <a:solidFill>
                      <a:schemeClr val="tx1"/>
                    </a:solidFill>
                  </a:rPr>
                  <a:t>0,</a:t>
                </a:r>
                <a:r>
                  <a:rPr lang="en-US" spc="30" dirty="0">
                    <a:solidFill>
                      <a:schemeClr val="tx1"/>
                    </a:solidFill>
                  </a:rPr>
                  <a:t> </a:t>
                </a:r>
                <a:r>
                  <a:rPr lang="en-US" spc="-10" dirty="0">
                    <a:solidFill>
                      <a:schemeClr val="tx1"/>
                    </a:solidFill>
                  </a:rPr>
                  <a:t>an</a:t>
                </a:r>
                <a:r>
                  <a:rPr lang="en-US" spc="-5" dirty="0">
                    <a:solidFill>
                      <a:schemeClr val="tx1"/>
                    </a:solidFill>
                  </a:rPr>
                  <a:t>d</a:t>
                </a:r>
                <a:r>
                  <a:rPr lang="en-US" spc="30" dirty="0">
                    <a:solidFill>
                      <a:schemeClr val="tx1"/>
                    </a:solidFill>
                  </a:rPr>
                  <a:t> </a:t>
                </a:r>
                <a:r>
                  <a:rPr lang="en-US" spc="-15" dirty="0">
                    <a:solidFill>
                      <a:schemeClr val="tx1"/>
                    </a:solidFill>
                  </a:rPr>
                  <a:t>w</a:t>
                </a:r>
                <a:r>
                  <a:rPr lang="en-US" spc="-5" dirty="0">
                    <a:solidFill>
                      <a:schemeClr val="tx1"/>
                    </a:solidFill>
                  </a:rPr>
                  <a:t>e</a:t>
                </a:r>
                <a:r>
                  <a:rPr lang="en-US" spc="30" dirty="0">
                    <a:solidFill>
                      <a:schemeClr val="tx1"/>
                    </a:solidFill>
                  </a:rPr>
                  <a:t> </a:t>
                </a:r>
                <a:r>
                  <a:rPr lang="en-US" spc="-10" dirty="0">
                    <a:solidFill>
                      <a:schemeClr val="tx1"/>
                    </a:solidFill>
                  </a:rPr>
                  <a:t>are rotatin</a:t>
                </a:r>
                <a:r>
                  <a:rPr lang="en-US" spc="-5" dirty="0">
                    <a:solidFill>
                      <a:schemeClr val="tx1"/>
                    </a:solidFill>
                  </a:rPr>
                  <a:t>g </a:t>
                </a:r>
                <a:r>
                  <a:rPr lang="en-US" spc="-10" dirty="0">
                    <a:solidFill>
                      <a:schemeClr val="tx1"/>
                    </a:solidFill>
                  </a:rPr>
                  <a:t>abou</a:t>
                </a:r>
                <a:r>
                  <a:rPr lang="en-US" spc="-5" dirty="0">
                    <a:solidFill>
                      <a:schemeClr val="tx1"/>
                    </a:solidFill>
                  </a:rPr>
                  <a:t>t</a:t>
                </a:r>
                <a:r>
                  <a:rPr lang="en-US" dirty="0">
                    <a:solidFill>
                      <a:schemeClr val="tx1"/>
                    </a:solidFill>
                  </a:rPr>
                  <a:t> </a:t>
                </a:r>
                <a:r>
                  <a:rPr lang="en-US" spc="-10" dirty="0">
                    <a:solidFill>
                      <a:schemeClr val="tx1"/>
                    </a:solidFill>
                  </a:rPr>
                  <a:t>th</a:t>
                </a:r>
                <a:r>
                  <a:rPr lang="en-US" spc="-5" dirty="0">
                    <a:solidFill>
                      <a:schemeClr val="tx1"/>
                    </a:solidFill>
                  </a:rPr>
                  <a:t>e</a:t>
                </a:r>
                <a:r>
                  <a:rPr lang="en-US" spc="25" dirty="0">
                    <a:solidFill>
                      <a:schemeClr val="tx1"/>
                    </a:solidFill>
                  </a:rPr>
                  <a:t> </a:t>
                </a:r>
                <a:r>
                  <a:rPr lang="en-US" i="1" spc="-5" dirty="0">
                    <a:solidFill>
                      <a:schemeClr val="tx1"/>
                    </a:solidFill>
                  </a:rPr>
                  <a:t>x</a:t>
                </a:r>
                <a:r>
                  <a:rPr lang="en-US" spc="-10" dirty="0">
                    <a:solidFill>
                      <a:schemeClr val="tx1"/>
                    </a:solidFill>
                  </a:rPr>
                  <a:t>-axis</a:t>
                </a:r>
                <a:r>
                  <a:rPr lang="en-US" spc="-5" dirty="0">
                    <a:solidFill>
                      <a:schemeClr val="tx1"/>
                    </a:solidFill>
                  </a:rPr>
                  <a:t>.</a:t>
                </a:r>
                <a:r>
                  <a:rPr lang="en-US" dirty="0">
                    <a:solidFill>
                      <a:schemeClr val="tx1"/>
                    </a:solidFill>
                  </a:rPr>
                  <a:t> </a:t>
                </a:r>
                <a:r>
                  <a:rPr lang="en-US" spc="-10" dirty="0">
                    <a:solidFill>
                      <a:schemeClr val="tx1"/>
                    </a:solidFill>
                  </a:rPr>
                  <a:t>I</a:t>
                </a:r>
                <a:r>
                  <a:rPr lang="en-US" spc="-5" dirty="0">
                    <a:solidFill>
                      <a:schemeClr val="tx1"/>
                    </a:solidFill>
                  </a:rPr>
                  <a:t>n </a:t>
                </a:r>
                <a:r>
                  <a:rPr lang="en-US" spc="-10" dirty="0">
                    <a:solidFill>
                      <a:schemeClr val="tx1"/>
                    </a:solidFill>
                  </a:rPr>
                  <a:t>thi</a:t>
                </a:r>
                <a:r>
                  <a:rPr lang="en-US" spc="-5" dirty="0">
                    <a:solidFill>
                      <a:schemeClr val="tx1"/>
                    </a:solidFill>
                  </a:rPr>
                  <a:t>s </a:t>
                </a:r>
                <a:r>
                  <a:rPr lang="en-US" spc="-10" dirty="0">
                    <a:solidFill>
                      <a:schemeClr val="tx1"/>
                    </a:solidFill>
                  </a:rPr>
                  <a:t>case</a:t>
                </a:r>
                <a:r>
                  <a:rPr lang="en-US" spc="-5"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know</a:t>
                </a:r>
                <a:r>
                  <a:rPr lang="en-US" dirty="0">
                    <a:solidFill>
                      <a:schemeClr val="tx1"/>
                    </a:solidFill>
                  </a:rPr>
                  <a:t> </a:t>
                </a:r>
                <a:r>
                  <a:rPr lang="en-US" spc="-10" dirty="0">
                    <a:solidFill>
                      <a:schemeClr val="tx1"/>
                    </a:solidFill>
                  </a:rPr>
                  <a:t>tha</a:t>
                </a:r>
                <a:r>
                  <a:rPr lang="en-US" spc="-5" dirty="0">
                    <a:solidFill>
                      <a:schemeClr val="tx1"/>
                    </a:solidFill>
                  </a:rPr>
                  <a:t>t </a:t>
                </a:r>
                <a:r>
                  <a:rPr lang="en-US" spc="-10" dirty="0">
                    <a:solidFill>
                      <a:schemeClr val="tx1"/>
                    </a:solidFill>
                  </a:rPr>
                  <a:t>th</a:t>
                </a:r>
                <a:r>
                  <a:rPr lang="en-US" spc="-5" dirty="0">
                    <a:solidFill>
                      <a:schemeClr val="tx1"/>
                    </a:solidFill>
                  </a:rPr>
                  <a:t>e </a:t>
                </a:r>
                <a:r>
                  <a:rPr lang="en-US" spc="-15" dirty="0">
                    <a:solidFill>
                      <a:schemeClr val="tx1"/>
                    </a:solidFill>
                  </a:rPr>
                  <a:t>volum</a:t>
                </a:r>
                <a:r>
                  <a:rPr lang="en-US" spc="-5" dirty="0">
                    <a:solidFill>
                      <a:schemeClr val="tx1"/>
                    </a:solidFill>
                  </a:rPr>
                  <a:t>e is </a:t>
                </a:r>
                <a:r>
                  <a:rPr lang="en-US" spc="-10" dirty="0">
                    <a:solidFill>
                      <a:schemeClr val="tx1"/>
                    </a:solidFill>
                  </a:rPr>
                  <a:t>give</a:t>
                </a:r>
                <a:r>
                  <a:rPr lang="en-US" spc="-5" dirty="0">
                    <a:solidFill>
                      <a:schemeClr val="tx1"/>
                    </a:solidFill>
                  </a:rPr>
                  <a:t>n</a:t>
                </a:r>
                <a:r>
                  <a:rPr lang="en-US" dirty="0">
                    <a:solidFill>
                      <a:schemeClr val="tx1"/>
                    </a:solidFill>
                  </a:rPr>
                  <a:t> </a:t>
                </a:r>
                <a:r>
                  <a:rPr lang="en-US" spc="-10" dirty="0">
                    <a:solidFill>
                      <a:schemeClr val="tx1"/>
                    </a:solidFill>
                  </a:rPr>
                  <a:t>by</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𝑉</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𝜋</m:t>
                      </m:r>
                      <m:nary>
                        <m:naryPr>
                          <m:ctrlPr>
                            <a:rPr lang="en-US" i="1">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i="1">
                              <a:solidFill>
                                <a:schemeClr val="tx1"/>
                              </a:solidFill>
                              <a:latin typeface="Cambria Math" panose="02040503050406030204" pitchFamily="18" charset="0"/>
                              <a:ea typeface="Cambria Math" panose="02040503050406030204" pitchFamily="18" charset="0"/>
                              <a:cs typeface="Times New Roman"/>
                            </a:rPr>
                            <m:t>𝑎</m:t>
                          </m:r>
                        </m:sub>
                        <m:sup>
                          <m:r>
                            <a:rPr lang="en-US" i="1">
                              <a:solidFill>
                                <a:schemeClr val="tx1"/>
                              </a:solidFill>
                              <a:latin typeface="Cambria Math" panose="02040503050406030204" pitchFamily="18" charset="0"/>
                              <a:ea typeface="Cambria Math" panose="02040503050406030204" pitchFamily="18" charset="0"/>
                              <a:cs typeface="Times New Roman"/>
                            </a:rPr>
                            <m:t>𝑏</m:t>
                          </m:r>
                        </m:sup>
                        <m:e>
                          <m:sSup>
                            <m:sSupPr>
                              <m:ctrlPr>
                                <a:rPr lang="en-US" i="1">
                                  <a:solidFill>
                                    <a:schemeClr val="tx1"/>
                                  </a:solidFill>
                                  <a:latin typeface="Cambria Math" panose="02040503050406030204" pitchFamily="18" charset="0"/>
                                  <a:ea typeface="Cambria Math" panose="02040503050406030204" pitchFamily="18" charset="0"/>
                                  <a:cs typeface="Times New Roman"/>
                                </a:rPr>
                              </m:ctrlPr>
                            </m:sSupPr>
                            <m:e>
                              <m:r>
                                <a:rPr lang="en-US" i="1">
                                  <a:solidFill>
                                    <a:schemeClr val="tx1"/>
                                  </a:solidFill>
                                  <a:latin typeface="Cambria Math" panose="02040503050406030204" pitchFamily="18" charset="0"/>
                                  <a:ea typeface="Cambria Math" panose="02040503050406030204" pitchFamily="18" charset="0"/>
                                  <a:cs typeface="Times New Roman"/>
                                </a:rPr>
                                <m:t>(</m:t>
                              </m:r>
                              <m:sSub>
                                <m:sSubPr>
                                  <m:ctrlPr>
                                    <a:rPr lang="en-US" i="1">
                                      <a:solidFill>
                                        <a:schemeClr val="tx1"/>
                                      </a:solidFill>
                                      <a:latin typeface="Cambria Math" panose="02040503050406030204" pitchFamily="18" charset="0"/>
                                      <a:ea typeface="Cambria Math" panose="02040503050406030204" pitchFamily="18" charset="0"/>
                                      <a:cs typeface="Times New Roman"/>
                                    </a:rPr>
                                  </m:ctrlPr>
                                </m:sSubPr>
                                <m:e>
                                  <m:r>
                                    <a:rPr lang="en-US" i="1">
                                      <a:solidFill>
                                        <a:schemeClr val="tx1"/>
                                      </a:solidFill>
                                      <a:latin typeface="Cambria Math" panose="02040503050406030204" pitchFamily="18" charset="0"/>
                                      <a:ea typeface="Cambria Math" panose="02040503050406030204" pitchFamily="18" charset="0"/>
                                      <a:cs typeface="Times New Roman"/>
                                    </a:rPr>
                                    <m:t>𝑓</m:t>
                                  </m:r>
                                </m:e>
                                <m:sub>
                                  <m:r>
                                    <a:rPr lang="en-US" i="1">
                                      <a:solidFill>
                                        <a:schemeClr val="tx1"/>
                                      </a:solidFill>
                                      <a:latin typeface="Cambria Math" panose="02040503050406030204" pitchFamily="18" charset="0"/>
                                      <a:ea typeface="Cambria Math" panose="02040503050406030204" pitchFamily="18" charset="0"/>
                                      <a:cs typeface="Times New Roman"/>
                                    </a:rPr>
                                    <m:t>1</m:t>
                                  </m:r>
                                </m:sub>
                              </m:sSub>
                              <m:r>
                                <a:rPr lang="en-US" i="1">
                                  <a:solidFill>
                                    <a:schemeClr val="tx1"/>
                                  </a:solidFill>
                                  <a:latin typeface="Cambria Math" panose="02040503050406030204" pitchFamily="18" charset="0"/>
                                  <a:ea typeface="Cambria Math" panose="02040503050406030204" pitchFamily="18" charset="0"/>
                                  <a:cs typeface="Times New Roman"/>
                                </a:rPr>
                                <m:t>(</m:t>
                              </m:r>
                              <m:r>
                                <a:rPr lang="en-US" i="1">
                                  <a:solidFill>
                                    <a:schemeClr val="tx1"/>
                                  </a:solidFill>
                                  <a:latin typeface="Cambria Math" panose="02040503050406030204" pitchFamily="18" charset="0"/>
                                  <a:ea typeface="Cambria Math" panose="02040503050406030204" pitchFamily="18" charset="0"/>
                                  <a:cs typeface="Times New Roman"/>
                                </a:rPr>
                                <m:t>𝑥</m:t>
                              </m:r>
                              <m:r>
                                <a:rPr lang="en-US" i="1">
                                  <a:solidFill>
                                    <a:schemeClr val="tx1"/>
                                  </a:solidFill>
                                  <a:latin typeface="Cambria Math" panose="02040503050406030204" pitchFamily="18" charset="0"/>
                                  <a:ea typeface="Cambria Math" panose="02040503050406030204" pitchFamily="18" charset="0"/>
                                  <a:cs typeface="Times New Roman"/>
                                </a:rPr>
                                <m:t>)</m:t>
                              </m:r>
                            </m:e>
                            <m:sup>
                              <m:r>
                                <a:rPr lang="en-US" i="1">
                                  <a:solidFill>
                                    <a:schemeClr val="tx1"/>
                                  </a:solidFill>
                                  <a:latin typeface="Cambria Math" panose="02040503050406030204" pitchFamily="18" charset="0"/>
                                  <a:ea typeface="Cambria Math" panose="02040503050406030204" pitchFamily="18" charset="0"/>
                                  <a:cs typeface="Times New Roman"/>
                                </a:rPr>
                                <m:t>2</m:t>
                              </m:r>
                            </m:sup>
                          </m:sSup>
                          <m:r>
                            <a:rPr lang="en-US" i="1">
                              <a:solidFill>
                                <a:schemeClr val="tx1"/>
                              </a:solidFill>
                              <a:latin typeface="Cambria Math" panose="02040503050406030204" pitchFamily="18" charset="0"/>
                              <a:ea typeface="Cambria Math" panose="02040503050406030204" pitchFamily="18" charset="0"/>
                              <a:cs typeface="Times New Roman"/>
                            </a:rPr>
                            <m:t>−</m:t>
                          </m:r>
                          <m:sSup>
                            <m:sSupPr>
                              <m:ctrlPr>
                                <a:rPr lang="en-US" i="1">
                                  <a:solidFill>
                                    <a:schemeClr val="tx1"/>
                                  </a:solidFill>
                                  <a:latin typeface="Cambria Math" panose="02040503050406030204" pitchFamily="18" charset="0"/>
                                  <a:ea typeface="Cambria Math" panose="02040503050406030204" pitchFamily="18" charset="0"/>
                                  <a:cs typeface="Times New Roman"/>
                                </a:rPr>
                              </m:ctrlPr>
                            </m:sSupPr>
                            <m:e>
                              <m:sSub>
                                <m:sSubPr>
                                  <m:ctrlPr>
                                    <a:rPr lang="en-US" i="1">
                                      <a:solidFill>
                                        <a:schemeClr val="tx1"/>
                                      </a:solidFill>
                                      <a:latin typeface="Cambria Math" panose="02040503050406030204" pitchFamily="18" charset="0"/>
                                      <a:ea typeface="Cambria Math" panose="02040503050406030204" pitchFamily="18" charset="0"/>
                                      <a:cs typeface="Times New Roman"/>
                                    </a:rPr>
                                  </m:ctrlPr>
                                </m:sSubPr>
                                <m:e>
                                  <m:r>
                                    <a:rPr lang="en-US" i="1">
                                      <a:solidFill>
                                        <a:schemeClr val="tx1"/>
                                      </a:solidFill>
                                      <a:latin typeface="Cambria Math" panose="02040503050406030204" pitchFamily="18" charset="0"/>
                                      <a:ea typeface="Cambria Math" panose="02040503050406030204" pitchFamily="18" charset="0"/>
                                      <a:cs typeface="Times New Roman"/>
                                    </a:rPr>
                                    <m:t>𝑓</m:t>
                                  </m:r>
                                </m:e>
                                <m:sub>
                                  <m:r>
                                    <a:rPr lang="en-US" i="1">
                                      <a:solidFill>
                                        <a:schemeClr val="tx1"/>
                                      </a:solidFill>
                                      <a:latin typeface="Cambria Math" panose="02040503050406030204" pitchFamily="18" charset="0"/>
                                      <a:ea typeface="Cambria Math" panose="02040503050406030204" pitchFamily="18" charset="0"/>
                                      <a:cs typeface="Times New Roman"/>
                                    </a:rPr>
                                    <m:t>2</m:t>
                                  </m:r>
                                </m:sub>
                              </m:sSub>
                              <m:r>
                                <a:rPr lang="en-US" i="1">
                                  <a:solidFill>
                                    <a:schemeClr val="tx1"/>
                                  </a:solidFill>
                                  <a:latin typeface="Cambria Math" panose="02040503050406030204" pitchFamily="18" charset="0"/>
                                  <a:ea typeface="Cambria Math" panose="02040503050406030204" pitchFamily="18" charset="0"/>
                                  <a:cs typeface="Times New Roman"/>
                                </a:rPr>
                                <m:t>(</m:t>
                              </m:r>
                              <m:r>
                                <a:rPr lang="en-US" i="1">
                                  <a:solidFill>
                                    <a:schemeClr val="tx1"/>
                                  </a:solidFill>
                                  <a:latin typeface="Cambria Math" panose="02040503050406030204" pitchFamily="18" charset="0"/>
                                  <a:ea typeface="Cambria Math" panose="02040503050406030204" pitchFamily="18" charset="0"/>
                                  <a:cs typeface="Times New Roman"/>
                                </a:rPr>
                                <m:t>𝑥</m:t>
                              </m:r>
                              <m:r>
                                <a:rPr lang="en-US" i="1">
                                  <a:solidFill>
                                    <a:schemeClr val="tx1"/>
                                  </a:solidFill>
                                  <a:latin typeface="Cambria Math" panose="02040503050406030204" pitchFamily="18" charset="0"/>
                                  <a:ea typeface="Cambria Math" panose="02040503050406030204" pitchFamily="18" charset="0"/>
                                  <a:cs typeface="Times New Roman"/>
                                </a:rPr>
                                <m:t>)</m:t>
                              </m:r>
                            </m:e>
                            <m:sup>
                              <m:r>
                                <a:rPr lang="en-US" i="1">
                                  <a:solidFill>
                                    <a:schemeClr val="tx1"/>
                                  </a:solidFill>
                                  <a:latin typeface="Cambria Math" panose="02040503050406030204" pitchFamily="18" charset="0"/>
                                  <a:ea typeface="Cambria Math" panose="02040503050406030204" pitchFamily="18" charset="0"/>
                                  <a:cs typeface="Times New Roman"/>
                                </a:rPr>
                                <m:t>2</m:t>
                              </m:r>
                            </m:sup>
                          </m:sSup>
                          <m:r>
                            <a:rPr lang="en-US" i="1">
                              <a:solidFill>
                                <a:schemeClr val="tx1"/>
                              </a:solidFill>
                              <a:latin typeface="Cambria Math" panose="02040503050406030204" pitchFamily="18" charset="0"/>
                              <a:ea typeface="Cambria Math" panose="02040503050406030204" pitchFamily="18" charset="0"/>
                              <a:cs typeface="Times New Roman"/>
                            </a:rPr>
                            <m:t>)</m:t>
                          </m:r>
                          <m:r>
                            <a:rPr lang="en-US" i="1">
                              <a:solidFill>
                                <a:schemeClr val="tx1"/>
                              </a:solidFill>
                              <a:latin typeface="Cambria Math" panose="02040503050406030204" pitchFamily="18" charset="0"/>
                              <a:ea typeface="Cambria Math" panose="02040503050406030204" pitchFamily="18" charset="0"/>
                              <a:cs typeface="Times New Roman"/>
                            </a:rPr>
                            <m:t>𝑑𝑥</m:t>
                          </m:r>
                        </m:e>
                      </m:nary>
                      <m:r>
                        <a:rPr lang="en-US" b="0" i="1" smtClean="0">
                          <a:solidFill>
                            <a:schemeClr val="tx1"/>
                          </a:solidFill>
                          <a:latin typeface="Cambria Math" panose="02040503050406030204" pitchFamily="18" charset="0"/>
                          <a:ea typeface="Cambria Math" panose="02040503050406030204" pitchFamily="18" charset="0"/>
                          <a:cs typeface="Times New Roman"/>
                        </a:rPr>
                        <m:t>=(2</m:t>
                      </m:r>
                      <m:r>
                        <a:rPr lang="en-US" b="0" i="1" smtClean="0">
                          <a:solidFill>
                            <a:schemeClr val="tx1"/>
                          </a:solidFill>
                          <a:latin typeface="Cambria Math" panose="02040503050406030204" pitchFamily="18" charset="0"/>
                          <a:ea typeface="Cambria Math" panose="02040503050406030204" pitchFamily="18" charset="0"/>
                          <a:cs typeface="Times New Roman"/>
                        </a:rPr>
                        <m:t>𝜋</m:t>
                      </m:r>
                      <m:r>
                        <a:rPr lang="en-US" b="0" i="1"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1</m:t>
                          </m:r>
                        </m:num>
                        <m:den>
                          <m:r>
                            <a:rPr lang="en-US" b="0" i="1" smtClean="0">
                              <a:solidFill>
                                <a:schemeClr val="tx1"/>
                              </a:solidFill>
                              <a:latin typeface="Cambria Math" panose="02040503050406030204" pitchFamily="18" charset="0"/>
                              <a:ea typeface="Cambria Math" panose="02040503050406030204" pitchFamily="18" charset="0"/>
                              <a:cs typeface="Times New Roman"/>
                            </a:rPr>
                            <m:t>2</m:t>
                          </m:r>
                        </m:den>
                      </m:f>
                      <m:nary>
                        <m:naryPr>
                          <m:ctrlPr>
                            <a:rPr lang="en-US" i="1">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i="1">
                              <a:solidFill>
                                <a:schemeClr val="tx1"/>
                              </a:solidFill>
                              <a:latin typeface="Cambria Math" panose="02040503050406030204" pitchFamily="18" charset="0"/>
                              <a:ea typeface="Cambria Math" panose="02040503050406030204" pitchFamily="18" charset="0"/>
                              <a:cs typeface="Times New Roman"/>
                            </a:rPr>
                            <m:t>𝑎</m:t>
                          </m:r>
                        </m:sub>
                        <m:sup>
                          <m:r>
                            <a:rPr lang="en-US" i="1">
                              <a:solidFill>
                                <a:schemeClr val="tx1"/>
                              </a:solidFill>
                              <a:latin typeface="Cambria Math" panose="02040503050406030204" pitchFamily="18" charset="0"/>
                              <a:ea typeface="Cambria Math" panose="02040503050406030204" pitchFamily="18" charset="0"/>
                              <a:cs typeface="Times New Roman"/>
                            </a:rPr>
                            <m:t>𝑏</m:t>
                          </m:r>
                        </m:sup>
                        <m:e>
                          <m:sSup>
                            <m:sSupPr>
                              <m:ctrlPr>
                                <a:rPr lang="en-US" i="1">
                                  <a:solidFill>
                                    <a:schemeClr val="tx1"/>
                                  </a:solidFill>
                                  <a:latin typeface="Cambria Math" panose="02040503050406030204" pitchFamily="18" charset="0"/>
                                  <a:ea typeface="Cambria Math" panose="02040503050406030204" pitchFamily="18" charset="0"/>
                                  <a:cs typeface="Times New Roman"/>
                                </a:rPr>
                              </m:ctrlPr>
                            </m:sSupPr>
                            <m:e>
                              <m:r>
                                <a:rPr lang="en-US" i="1">
                                  <a:solidFill>
                                    <a:schemeClr val="tx1"/>
                                  </a:solidFill>
                                  <a:latin typeface="Cambria Math" panose="02040503050406030204" pitchFamily="18" charset="0"/>
                                  <a:ea typeface="Cambria Math" panose="02040503050406030204" pitchFamily="18" charset="0"/>
                                  <a:cs typeface="Times New Roman"/>
                                </a:rPr>
                                <m:t>(</m:t>
                              </m:r>
                              <m:sSub>
                                <m:sSubPr>
                                  <m:ctrlPr>
                                    <a:rPr lang="en-US" i="1">
                                      <a:solidFill>
                                        <a:schemeClr val="tx1"/>
                                      </a:solidFill>
                                      <a:latin typeface="Cambria Math" panose="02040503050406030204" pitchFamily="18" charset="0"/>
                                      <a:ea typeface="Cambria Math" panose="02040503050406030204" pitchFamily="18" charset="0"/>
                                      <a:cs typeface="Times New Roman"/>
                                    </a:rPr>
                                  </m:ctrlPr>
                                </m:sSubPr>
                                <m:e>
                                  <m:r>
                                    <a:rPr lang="en-US" i="1">
                                      <a:solidFill>
                                        <a:schemeClr val="tx1"/>
                                      </a:solidFill>
                                      <a:latin typeface="Cambria Math" panose="02040503050406030204" pitchFamily="18" charset="0"/>
                                      <a:ea typeface="Cambria Math" panose="02040503050406030204" pitchFamily="18" charset="0"/>
                                      <a:cs typeface="Times New Roman"/>
                                    </a:rPr>
                                    <m:t>𝑓</m:t>
                                  </m:r>
                                </m:e>
                                <m:sub>
                                  <m:r>
                                    <a:rPr lang="en-US" i="1">
                                      <a:solidFill>
                                        <a:schemeClr val="tx1"/>
                                      </a:solidFill>
                                      <a:latin typeface="Cambria Math" panose="02040503050406030204" pitchFamily="18" charset="0"/>
                                      <a:ea typeface="Cambria Math" panose="02040503050406030204" pitchFamily="18" charset="0"/>
                                      <a:cs typeface="Times New Roman"/>
                                    </a:rPr>
                                    <m:t>1</m:t>
                                  </m:r>
                                </m:sub>
                              </m:sSub>
                              <m:r>
                                <a:rPr lang="en-US" i="1">
                                  <a:solidFill>
                                    <a:schemeClr val="tx1"/>
                                  </a:solidFill>
                                  <a:latin typeface="Cambria Math" panose="02040503050406030204" pitchFamily="18" charset="0"/>
                                  <a:ea typeface="Cambria Math" panose="02040503050406030204" pitchFamily="18" charset="0"/>
                                  <a:cs typeface="Times New Roman"/>
                                </a:rPr>
                                <m:t>(</m:t>
                              </m:r>
                              <m:r>
                                <a:rPr lang="en-US" i="1">
                                  <a:solidFill>
                                    <a:schemeClr val="tx1"/>
                                  </a:solidFill>
                                  <a:latin typeface="Cambria Math" panose="02040503050406030204" pitchFamily="18" charset="0"/>
                                  <a:ea typeface="Cambria Math" panose="02040503050406030204" pitchFamily="18" charset="0"/>
                                  <a:cs typeface="Times New Roman"/>
                                </a:rPr>
                                <m:t>𝑥</m:t>
                              </m:r>
                              <m:r>
                                <a:rPr lang="en-US" i="1">
                                  <a:solidFill>
                                    <a:schemeClr val="tx1"/>
                                  </a:solidFill>
                                  <a:latin typeface="Cambria Math" panose="02040503050406030204" pitchFamily="18" charset="0"/>
                                  <a:ea typeface="Cambria Math" panose="02040503050406030204" pitchFamily="18" charset="0"/>
                                  <a:cs typeface="Times New Roman"/>
                                </a:rPr>
                                <m:t>)</m:t>
                              </m:r>
                            </m:e>
                            <m:sup>
                              <m:r>
                                <a:rPr lang="en-US" i="1">
                                  <a:solidFill>
                                    <a:schemeClr val="tx1"/>
                                  </a:solidFill>
                                  <a:latin typeface="Cambria Math" panose="02040503050406030204" pitchFamily="18" charset="0"/>
                                  <a:ea typeface="Cambria Math" panose="02040503050406030204" pitchFamily="18" charset="0"/>
                                  <a:cs typeface="Times New Roman"/>
                                </a:rPr>
                                <m:t>2</m:t>
                              </m:r>
                            </m:sup>
                          </m:sSup>
                          <m:r>
                            <a:rPr lang="en-US" i="1">
                              <a:solidFill>
                                <a:schemeClr val="tx1"/>
                              </a:solidFill>
                              <a:latin typeface="Cambria Math" panose="02040503050406030204" pitchFamily="18" charset="0"/>
                              <a:ea typeface="Cambria Math" panose="02040503050406030204" pitchFamily="18" charset="0"/>
                              <a:cs typeface="Times New Roman"/>
                            </a:rPr>
                            <m:t>−</m:t>
                          </m:r>
                          <m:sSup>
                            <m:sSupPr>
                              <m:ctrlPr>
                                <a:rPr lang="en-US" i="1">
                                  <a:solidFill>
                                    <a:schemeClr val="tx1"/>
                                  </a:solidFill>
                                  <a:latin typeface="Cambria Math" panose="02040503050406030204" pitchFamily="18" charset="0"/>
                                  <a:ea typeface="Cambria Math" panose="02040503050406030204" pitchFamily="18" charset="0"/>
                                  <a:cs typeface="Times New Roman"/>
                                </a:rPr>
                              </m:ctrlPr>
                            </m:sSupPr>
                            <m:e>
                              <m:sSub>
                                <m:sSubPr>
                                  <m:ctrlPr>
                                    <a:rPr lang="en-US" i="1">
                                      <a:solidFill>
                                        <a:schemeClr val="tx1"/>
                                      </a:solidFill>
                                      <a:latin typeface="Cambria Math" panose="02040503050406030204" pitchFamily="18" charset="0"/>
                                      <a:ea typeface="Cambria Math" panose="02040503050406030204" pitchFamily="18" charset="0"/>
                                      <a:cs typeface="Times New Roman"/>
                                    </a:rPr>
                                  </m:ctrlPr>
                                </m:sSubPr>
                                <m:e>
                                  <m:r>
                                    <a:rPr lang="en-US" i="1">
                                      <a:solidFill>
                                        <a:schemeClr val="tx1"/>
                                      </a:solidFill>
                                      <a:latin typeface="Cambria Math" panose="02040503050406030204" pitchFamily="18" charset="0"/>
                                      <a:ea typeface="Cambria Math" panose="02040503050406030204" pitchFamily="18" charset="0"/>
                                      <a:cs typeface="Times New Roman"/>
                                    </a:rPr>
                                    <m:t>𝑓</m:t>
                                  </m:r>
                                </m:e>
                                <m:sub>
                                  <m:r>
                                    <a:rPr lang="en-US" i="1">
                                      <a:solidFill>
                                        <a:schemeClr val="tx1"/>
                                      </a:solidFill>
                                      <a:latin typeface="Cambria Math" panose="02040503050406030204" pitchFamily="18" charset="0"/>
                                      <a:ea typeface="Cambria Math" panose="02040503050406030204" pitchFamily="18" charset="0"/>
                                      <a:cs typeface="Times New Roman"/>
                                    </a:rPr>
                                    <m:t>2</m:t>
                                  </m:r>
                                </m:sub>
                              </m:sSub>
                              <m:r>
                                <a:rPr lang="en-US" i="1">
                                  <a:solidFill>
                                    <a:schemeClr val="tx1"/>
                                  </a:solidFill>
                                  <a:latin typeface="Cambria Math" panose="02040503050406030204" pitchFamily="18" charset="0"/>
                                  <a:ea typeface="Cambria Math" panose="02040503050406030204" pitchFamily="18" charset="0"/>
                                  <a:cs typeface="Times New Roman"/>
                                </a:rPr>
                                <m:t>(</m:t>
                              </m:r>
                              <m:r>
                                <a:rPr lang="en-US" i="1">
                                  <a:solidFill>
                                    <a:schemeClr val="tx1"/>
                                  </a:solidFill>
                                  <a:latin typeface="Cambria Math" panose="02040503050406030204" pitchFamily="18" charset="0"/>
                                  <a:ea typeface="Cambria Math" panose="02040503050406030204" pitchFamily="18" charset="0"/>
                                  <a:cs typeface="Times New Roman"/>
                                </a:rPr>
                                <m:t>𝑥</m:t>
                              </m:r>
                              <m:r>
                                <a:rPr lang="en-US" i="1">
                                  <a:solidFill>
                                    <a:schemeClr val="tx1"/>
                                  </a:solidFill>
                                  <a:latin typeface="Cambria Math" panose="02040503050406030204" pitchFamily="18" charset="0"/>
                                  <a:ea typeface="Cambria Math" panose="02040503050406030204" pitchFamily="18" charset="0"/>
                                  <a:cs typeface="Times New Roman"/>
                                </a:rPr>
                                <m:t>)</m:t>
                              </m:r>
                            </m:e>
                            <m:sup>
                              <m:r>
                                <a:rPr lang="en-US" i="1">
                                  <a:solidFill>
                                    <a:schemeClr val="tx1"/>
                                  </a:solidFill>
                                  <a:latin typeface="Cambria Math" panose="02040503050406030204" pitchFamily="18" charset="0"/>
                                  <a:ea typeface="Cambria Math" panose="02040503050406030204" pitchFamily="18" charset="0"/>
                                  <a:cs typeface="Times New Roman"/>
                                </a:rPr>
                                <m:t>2</m:t>
                              </m:r>
                            </m:sup>
                          </m:sSup>
                          <m:r>
                            <a:rPr lang="en-US" i="1">
                              <a:solidFill>
                                <a:schemeClr val="tx1"/>
                              </a:solidFill>
                              <a:latin typeface="Cambria Math" panose="02040503050406030204" pitchFamily="18" charset="0"/>
                              <a:ea typeface="Cambria Math" panose="02040503050406030204" pitchFamily="18" charset="0"/>
                              <a:cs typeface="Times New Roman"/>
                            </a:rPr>
                            <m:t>)</m:t>
                          </m:r>
                          <m:r>
                            <a:rPr lang="en-US" i="1">
                              <a:solidFill>
                                <a:schemeClr val="tx1"/>
                              </a:solidFill>
                              <a:latin typeface="Cambria Math" panose="02040503050406030204" pitchFamily="18" charset="0"/>
                              <a:ea typeface="Cambria Math" panose="02040503050406030204" pitchFamily="18" charset="0"/>
                              <a:cs typeface="Times New Roman"/>
                            </a:rPr>
                            <m:t>𝑑𝑥</m:t>
                          </m:r>
                        </m:e>
                      </m:nary>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ea typeface="Cambria Math" panose="02040503050406030204" pitchFamily="18" charset="0"/>
                        </a:rPr>
                        <m:t>𝜋</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𝑀</m:t>
                          </m:r>
                        </m:e>
                        <m:sub>
                          <m:r>
                            <a:rPr lang="en-US" b="0" i="1" smtClean="0">
                              <a:solidFill>
                                <a:schemeClr val="tx1"/>
                              </a:solidFill>
                              <a:latin typeface="Cambria Math" panose="02040503050406030204" pitchFamily="18" charset="0"/>
                              <a:ea typeface="Cambria Math" panose="02040503050406030204" pitchFamily="18" charset="0"/>
                            </a:rPr>
                            <m:t>𝑥</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𝐴</m:t>
                      </m:r>
                      <m:r>
                        <a:rPr lang="en-US" b="0" i="1" smtClean="0">
                          <a:solidFill>
                            <a:schemeClr val="tx1"/>
                          </a:solidFill>
                          <a:latin typeface="Cambria Math" panose="02040503050406030204" pitchFamily="18" charset="0"/>
                          <a:ea typeface="Cambria Math" panose="02040503050406030204" pitchFamily="18" charset="0"/>
                        </a:rPr>
                        <m:t>∙2</m:t>
                      </m:r>
                      <m:r>
                        <a:rPr lang="en-US" b="0" i="1" smtClean="0">
                          <a:solidFill>
                            <a:schemeClr val="tx1"/>
                          </a:solidFill>
                          <a:latin typeface="Cambria Math" panose="02040503050406030204" pitchFamily="18" charset="0"/>
                          <a:ea typeface="Cambria Math" panose="02040503050406030204" pitchFamily="18" charset="0"/>
                        </a:rPr>
                        <m:t>𝜋</m:t>
                      </m:r>
                      <m:f>
                        <m:fPr>
                          <m:ctrlPr>
                            <a:rPr lang="en-US" b="0" i="1" smtClean="0">
                              <a:solidFill>
                                <a:schemeClr val="tx1"/>
                              </a:solidFill>
                              <a:latin typeface="Cambria Math" panose="02040503050406030204" pitchFamily="18" charset="0"/>
                              <a:ea typeface="Cambria Math" panose="02040503050406030204" pitchFamily="18" charset="0"/>
                            </a:rPr>
                          </m:ctrlPr>
                        </m:fPr>
                        <m:num>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𝑀</m:t>
                              </m:r>
                            </m:e>
                            <m:sub>
                              <m:r>
                                <a:rPr lang="en-US" b="0" i="1" smtClean="0">
                                  <a:solidFill>
                                    <a:schemeClr val="tx1"/>
                                  </a:solidFill>
                                  <a:latin typeface="Cambria Math" panose="02040503050406030204" pitchFamily="18" charset="0"/>
                                  <a:ea typeface="Cambria Math" panose="02040503050406030204" pitchFamily="18" charset="0"/>
                                </a:rPr>
                                <m:t>𝑥</m:t>
                              </m:r>
                            </m:sub>
                          </m:sSub>
                        </m:num>
                        <m:den>
                          <m:r>
                            <a:rPr lang="en-US" b="0" i="1" smtClean="0">
                              <a:solidFill>
                                <a:schemeClr val="tx1"/>
                              </a:solidFill>
                              <a:latin typeface="Cambria Math" panose="02040503050406030204" pitchFamily="18" charset="0"/>
                              <a:ea typeface="Cambria Math" panose="02040503050406030204" pitchFamily="18" charset="0"/>
                            </a:rPr>
                            <m:t>𝐴</m:t>
                          </m:r>
                        </m:den>
                      </m:f>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𝐴</m:t>
                      </m:r>
                      <m:r>
                        <a:rPr lang="en-US" b="0" i="1" smtClean="0">
                          <a:solidFill>
                            <a:schemeClr val="tx1"/>
                          </a:solidFill>
                          <a:latin typeface="Cambria Math" panose="02040503050406030204" pitchFamily="18" charset="0"/>
                          <a:ea typeface="Cambria Math" panose="02040503050406030204" pitchFamily="18" charset="0"/>
                        </a:rPr>
                        <m:t>∙2</m:t>
                      </m:r>
                      <m:r>
                        <a:rPr lang="en-US" b="0" i="1" smtClean="0">
                          <a:solidFill>
                            <a:schemeClr val="tx1"/>
                          </a:solidFill>
                          <a:latin typeface="Cambria Math" panose="02040503050406030204" pitchFamily="18" charset="0"/>
                          <a:ea typeface="Cambria Math" panose="02040503050406030204" pitchFamily="18" charset="0"/>
                        </a:rPr>
                        <m:t>𝜋</m:t>
                      </m:r>
                      <m:acc>
                        <m:accPr>
                          <m:chr m:val="̅"/>
                          <m:ctrlPr>
                            <a:rPr lang="en-US" b="0" i="1" smtClean="0">
                              <a:solidFill>
                                <a:schemeClr val="tx1"/>
                              </a:solidFill>
                              <a:latin typeface="Cambria Math" panose="02040503050406030204" pitchFamily="18" charset="0"/>
                              <a:ea typeface="Cambria Math" panose="02040503050406030204" pitchFamily="18" charset="0"/>
                            </a:rPr>
                          </m:ctrlPr>
                        </m:accPr>
                        <m:e>
                          <m:r>
                            <a:rPr lang="en-US" b="0" i="1" smtClean="0">
                              <a:solidFill>
                                <a:schemeClr val="tx1"/>
                              </a:solidFill>
                              <a:latin typeface="Cambria Math" panose="02040503050406030204" pitchFamily="18" charset="0"/>
                              <a:ea typeface="Cambria Math" panose="02040503050406030204" pitchFamily="18" charset="0"/>
                            </a:rPr>
                            <m:t>𝑦</m:t>
                          </m:r>
                        </m:e>
                      </m:acc>
                    </m:oMath>
                  </m:oMathPara>
                </a14:m>
                <a:endParaRPr lang="en-US" dirty="0">
                  <a:solidFill>
                    <a:schemeClr val="tx1"/>
                  </a:solidFill>
                </a:endParaRPr>
              </a:p>
              <a:p>
                <a:pPr marL="0" marR="5080" indent="0" algn="just">
                  <a:lnSpc>
                    <a:spcPct val="100000"/>
                  </a:lnSpc>
                  <a:buNone/>
                </a:pPr>
                <a:r>
                  <a:rPr lang="en-US" spc="-15" dirty="0">
                    <a:solidFill>
                      <a:schemeClr val="tx1"/>
                    </a:solidFill>
                  </a:rPr>
                  <a:t>Thu</a:t>
                </a:r>
                <a:r>
                  <a:rPr lang="en-US" spc="-5" dirty="0">
                    <a:solidFill>
                      <a:schemeClr val="tx1"/>
                    </a:solidFill>
                  </a:rPr>
                  <a:t>s,</a:t>
                </a:r>
                <a:r>
                  <a:rPr lang="en-US" spc="50" dirty="0">
                    <a:solidFill>
                      <a:schemeClr val="tx1"/>
                    </a:solidFill>
                  </a:rPr>
                  <a:t> </a:t>
                </a:r>
                <a:r>
                  <a:rPr lang="en-US" i="1" spc="-10" dirty="0">
                    <a:solidFill>
                      <a:schemeClr val="tx1"/>
                    </a:solidFill>
                  </a:rPr>
                  <a:t>V</a:t>
                </a:r>
                <a:r>
                  <a:rPr lang="en-US" i="1" dirty="0">
                    <a:solidFill>
                      <a:schemeClr val="tx1"/>
                    </a:solidFill>
                  </a:rPr>
                  <a:t> </a:t>
                </a:r>
                <a:r>
                  <a:rPr lang="en-US" i="1" spc="-75" dirty="0">
                    <a:solidFill>
                      <a:schemeClr val="tx1"/>
                    </a:solidFill>
                  </a:rPr>
                  <a:t> </a:t>
                </a:r>
                <a:r>
                  <a:rPr lang="en-US" spc="-25" dirty="0">
                    <a:solidFill>
                      <a:schemeClr val="tx1"/>
                    </a:solidFill>
                  </a:rPr>
                  <a:t>=</a:t>
                </a:r>
                <a:r>
                  <a:rPr lang="en-US" spc="55" dirty="0">
                    <a:solidFill>
                      <a:schemeClr val="tx1"/>
                    </a:solidFill>
                  </a:rPr>
                  <a:t> </a:t>
                </a:r>
                <a:r>
                  <a:rPr lang="en-US" i="1" spc="-10" dirty="0">
                    <a:solidFill>
                      <a:schemeClr val="tx1"/>
                    </a:solidFill>
                  </a:rPr>
                  <a:t>A </a:t>
                </a:r>
                <a:r>
                  <a:rPr lang="en-US" spc="-365" dirty="0">
                    <a:solidFill>
                      <a:schemeClr val="tx1"/>
                    </a:solidFill>
                  </a:rPr>
                  <a:t>·</a:t>
                </a:r>
                <a:r>
                  <a:rPr lang="en-US" spc="-100" dirty="0">
                    <a:solidFill>
                      <a:schemeClr val="tx1"/>
                    </a:solidFill>
                  </a:rPr>
                  <a:t> </a:t>
                </a:r>
                <a:r>
                  <a:rPr lang="en-US" spc="-10" dirty="0">
                    <a:solidFill>
                      <a:schemeClr val="tx1"/>
                    </a:solidFill>
                  </a:rPr>
                  <a:t>2</a:t>
                </a:r>
                <a:r>
                  <a:rPr lang="en-US" i="1" spc="-45" dirty="0">
                    <a:solidFill>
                      <a:schemeClr val="tx1"/>
                    </a:solidFill>
                  </a:rPr>
                  <a:t>π</a:t>
                </a:r>
                <a14:m>
                  <m:oMath xmlns:m="http://schemas.openxmlformats.org/officeDocument/2006/math">
                    <m:acc>
                      <m:accPr>
                        <m:chr m:val="̅"/>
                        <m:ctrlPr>
                          <a:rPr lang="en-US" i="1" spc="-360" dirty="0" smtClean="0">
                            <a:solidFill>
                              <a:schemeClr val="tx1"/>
                            </a:solidFill>
                            <a:latin typeface="Cambria Math" panose="02040503050406030204" pitchFamily="18" charset="0"/>
                          </a:rPr>
                        </m:ctrlPr>
                      </m:accPr>
                      <m:e>
                        <m:r>
                          <a:rPr lang="en-US" b="0" i="1" spc="-360" dirty="0" smtClean="0">
                            <a:solidFill>
                              <a:schemeClr val="tx1"/>
                            </a:solidFill>
                            <a:latin typeface="Cambria Math" panose="02040503050406030204" pitchFamily="18" charset="0"/>
                          </a:rPr>
                          <m:t>𝑦</m:t>
                        </m:r>
                      </m:e>
                    </m:acc>
                  </m:oMath>
                </a14:m>
                <a:r>
                  <a:rPr lang="en-US" spc="-5" dirty="0">
                    <a:solidFill>
                      <a:schemeClr val="tx1"/>
                    </a:solidFill>
                  </a:rPr>
                  <a:t>.</a:t>
                </a:r>
                <a:r>
                  <a:rPr lang="en-US" spc="25" dirty="0">
                    <a:solidFill>
                      <a:schemeClr val="tx1"/>
                    </a:solidFill>
                  </a:rPr>
                  <a:t> </a:t>
                </a:r>
                <a:r>
                  <a:rPr lang="en-US" spc="-15" dirty="0">
                    <a:solidFill>
                      <a:schemeClr val="tx1"/>
                    </a:solidFill>
                  </a:rPr>
                  <a:t>T</a:t>
                </a:r>
                <a:r>
                  <a:rPr lang="en-US" spc="-5" dirty="0">
                    <a:solidFill>
                      <a:schemeClr val="tx1"/>
                    </a:solidFill>
                  </a:rPr>
                  <a:t>his</a:t>
                </a:r>
                <a:r>
                  <a:rPr lang="en-US" spc="25" dirty="0">
                    <a:solidFill>
                      <a:schemeClr val="tx1"/>
                    </a:solidFill>
                  </a:rPr>
                  <a:t> </a:t>
                </a:r>
                <a:r>
                  <a:rPr lang="en-US" spc="-5" dirty="0">
                    <a:solidFill>
                      <a:schemeClr val="tx1"/>
                    </a:solidFill>
                  </a:rPr>
                  <a:t>is</a:t>
                </a:r>
                <a:r>
                  <a:rPr lang="en-US" spc="20" dirty="0">
                    <a:solidFill>
                      <a:schemeClr val="tx1"/>
                    </a:solidFill>
                  </a:rPr>
                  <a:t> </a:t>
                </a:r>
                <a:r>
                  <a:rPr lang="en-US" spc="-5" dirty="0">
                    <a:solidFill>
                      <a:schemeClr val="tx1"/>
                    </a:solidFill>
                  </a:rPr>
                  <a:t>the</a:t>
                </a:r>
                <a:r>
                  <a:rPr lang="en-US" spc="25" dirty="0">
                    <a:solidFill>
                      <a:schemeClr val="tx1"/>
                    </a:solidFill>
                  </a:rPr>
                  <a:t> </a:t>
                </a:r>
                <a:r>
                  <a:rPr lang="en-US" spc="-5" dirty="0">
                    <a:solidFill>
                      <a:schemeClr val="tx1"/>
                    </a:solidFill>
                  </a:rPr>
                  <a:t>desired</a:t>
                </a:r>
                <a:r>
                  <a:rPr lang="en-US" spc="25" dirty="0">
                    <a:solidFill>
                      <a:schemeClr val="tx1"/>
                    </a:solidFill>
                  </a:rPr>
                  <a:t> </a:t>
                </a:r>
                <a:r>
                  <a:rPr lang="en-US" spc="-5" dirty="0">
                    <a:solidFill>
                      <a:schemeClr val="tx1"/>
                    </a:solidFill>
                  </a:rPr>
                  <a:t>result</a:t>
                </a:r>
                <a:r>
                  <a:rPr lang="en-US" spc="20" dirty="0">
                    <a:solidFill>
                      <a:schemeClr val="tx1"/>
                    </a:solidFill>
                  </a:rPr>
                  <a:t> </a:t>
                </a:r>
                <a:r>
                  <a:rPr lang="en-US" spc="-5" dirty="0">
                    <a:solidFill>
                      <a:schemeClr val="tx1"/>
                    </a:solidFill>
                  </a:rPr>
                  <a:t>because</a:t>
                </a:r>
                <a:r>
                  <a:rPr lang="en-US" spc="90" dirty="0">
                    <a:solidFill>
                      <a:schemeClr val="tx1"/>
                    </a:solidFill>
                  </a:rPr>
                  <a:t> </a:t>
                </a:r>
                <a14:m>
                  <m:oMath xmlns:m="http://schemas.openxmlformats.org/officeDocument/2006/math">
                    <m:acc>
                      <m:accPr>
                        <m:chr m:val="̅"/>
                        <m:ctrlPr>
                          <a:rPr lang="en-US" i="1" spc="-360" dirty="0">
                            <a:solidFill>
                              <a:schemeClr val="tx1"/>
                            </a:solidFill>
                            <a:latin typeface="Cambria Math" panose="02040503050406030204" pitchFamily="18" charset="0"/>
                          </a:rPr>
                        </m:ctrlPr>
                      </m:accPr>
                      <m:e>
                        <m:r>
                          <a:rPr lang="en-US" i="1" spc="-360" dirty="0">
                            <a:solidFill>
                              <a:schemeClr val="tx1"/>
                            </a:solidFill>
                            <a:latin typeface="Cambria Math" panose="02040503050406030204" pitchFamily="18" charset="0"/>
                          </a:rPr>
                          <m:t>𝑦</m:t>
                        </m:r>
                      </m:e>
                    </m:acc>
                  </m:oMath>
                </a14:m>
                <a:r>
                  <a:rPr lang="en-US" spc="30" dirty="0">
                    <a:solidFill>
                      <a:schemeClr val="tx1"/>
                    </a:solidFill>
                  </a:rPr>
                  <a:t> </a:t>
                </a:r>
                <a:r>
                  <a:rPr lang="en-US" spc="-5" dirty="0">
                    <a:solidFill>
                      <a:schemeClr val="tx1"/>
                    </a:solidFill>
                  </a:rPr>
                  <a:t>is</a:t>
                </a:r>
                <a:r>
                  <a:rPr lang="en-US" spc="20" dirty="0">
                    <a:solidFill>
                      <a:schemeClr val="tx1"/>
                    </a:solidFill>
                  </a:rPr>
                  <a:t> </a:t>
                </a:r>
                <a:r>
                  <a:rPr lang="en-US" spc="-5" dirty="0">
                    <a:solidFill>
                      <a:schemeClr val="tx1"/>
                    </a:solidFill>
                  </a:rPr>
                  <a:t>the</a:t>
                </a:r>
                <a:r>
                  <a:rPr lang="en-US" spc="25" dirty="0">
                    <a:solidFill>
                      <a:schemeClr val="tx1"/>
                    </a:solidFill>
                  </a:rPr>
                  <a:t> </a:t>
                </a:r>
                <a:r>
                  <a:rPr lang="en-US" spc="-10" dirty="0">
                    <a:solidFill>
                      <a:schemeClr val="tx1"/>
                    </a:solidFill>
                  </a:rPr>
                  <a:t>d</a:t>
                </a:r>
                <a:r>
                  <a:rPr lang="en-US" spc="-5" dirty="0">
                    <a:solidFill>
                      <a:schemeClr val="tx1"/>
                    </a:solidFill>
                  </a:rPr>
                  <a:t>istance</a:t>
                </a:r>
                <a:r>
                  <a:rPr lang="en-US" spc="25" dirty="0">
                    <a:solidFill>
                      <a:schemeClr val="tx1"/>
                    </a:solidFill>
                  </a:rPr>
                  <a:t> </a:t>
                </a:r>
                <a:r>
                  <a:rPr lang="en-US" spc="-5" dirty="0">
                    <a:solidFill>
                      <a:schemeClr val="tx1"/>
                    </a:solidFill>
                  </a:rPr>
                  <a:t>from</a:t>
                </a:r>
                <a:r>
                  <a:rPr lang="en-US" spc="20" dirty="0">
                    <a:solidFill>
                      <a:schemeClr val="tx1"/>
                    </a:solidFill>
                  </a:rPr>
                  <a:t> </a:t>
                </a:r>
                <a:r>
                  <a:rPr lang="en-US" spc="-5" dirty="0">
                    <a:solidFill>
                      <a:schemeClr val="tx1"/>
                    </a:solidFill>
                  </a:rPr>
                  <a:t>the</a:t>
                </a:r>
                <a:r>
                  <a:rPr lang="en-US" spc="25" dirty="0">
                    <a:solidFill>
                      <a:schemeClr val="tx1"/>
                    </a:solidFill>
                  </a:rPr>
                  <a:t> </a:t>
                </a:r>
                <a:r>
                  <a:rPr lang="en-US" spc="-5" dirty="0">
                    <a:solidFill>
                      <a:schemeClr val="tx1"/>
                    </a:solidFill>
                  </a:rPr>
                  <a:t>rotation </a:t>
                </a:r>
                <a:r>
                  <a:rPr lang="en-US" spc="-10" dirty="0">
                    <a:solidFill>
                      <a:schemeClr val="tx1"/>
                    </a:solidFill>
                  </a:rPr>
                  <a:t>axi</a:t>
                </a:r>
                <a:r>
                  <a:rPr lang="en-US" spc="-5" dirty="0">
                    <a:solidFill>
                      <a:schemeClr val="tx1"/>
                    </a:solidFill>
                  </a:rPr>
                  <a:t>s</a:t>
                </a:r>
                <a:r>
                  <a:rPr lang="en-US" spc="90" dirty="0">
                    <a:solidFill>
                      <a:schemeClr val="tx1"/>
                    </a:solidFill>
                  </a:rPr>
                  <a:t> </a:t>
                </a:r>
                <a:r>
                  <a:rPr lang="en-US" spc="-5" dirty="0">
                    <a:solidFill>
                      <a:schemeClr val="tx1"/>
                    </a:solidFill>
                  </a:rPr>
                  <a:t>to</a:t>
                </a:r>
                <a:r>
                  <a:rPr lang="en-US" spc="9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90" dirty="0">
                    <a:solidFill>
                      <a:schemeClr val="tx1"/>
                    </a:solidFill>
                  </a:rPr>
                  <a:t> </a:t>
                </a:r>
                <a:r>
                  <a:rPr lang="en-US" spc="-10" dirty="0">
                    <a:solidFill>
                      <a:schemeClr val="tx1"/>
                    </a:solidFill>
                  </a:rPr>
                  <a:t>centroi</a:t>
                </a:r>
                <a:r>
                  <a:rPr lang="en-US" spc="-5" dirty="0">
                    <a:solidFill>
                      <a:schemeClr val="tx1"/>
                    </a:solidFill>
                  </a:rPr>
                  <a:t>d</a:t>
                </a:r>
                <a:r>
                  <a:rPr lang="en-US" spc="90" dirty="0">
                    <a:solidFill>
                      <a:schemeClr val="tx1"/>
                    </a:solidFill>
                  </a:rPr>
                  <a:t> </a:t>
                </a:r>
                <a:r>
                  <a:rPr lang="en-US" spc="-10" dirty="0">
                    <a:solidFill>
                      <a:schemeClr val="tx1"/>
                    </a:solidFill>
                  </a:rPr>
                  <a:t>(sinc</a:t>
                </a:r>
                <a:r>
                  <a:rPr lang="en-US" spc="-5" dirty="0">
                    <a:solidFill>
                      <a:schemeClr val="tx1"/>
                    </a:solidFill>
                  </a:rPr>
                  <a:t>e</a:t>
                </a:r>
                <a:r>
                  <a:rPr lang="en-US" spc="90" dirty="0">
                    <a:solidFill>
                      <a:schemeClr val="tx1"/>
                    </a:solidFill>
                  </a:rPr>
                  <a:t> </a:t>
                </a:r>
                <a:r>
                  <a:rPr lang="en-US" spc="-15" dirty="0">
                    <a:solidFill>
                      <a:schemeClr val="tx1"/>
                    </a:solidFill>
                  </a:rPr>
                  <a:t>w</a:t>
                </a:r>
                <a:r>
                  <a:rPr lang="en-US" spc="-5" dirty="0">
                    <a:solidFill>
                      <a:schemeClr val="tx1"/>
                    </a:solidFill>
                  </a:rPr>
                  <a:t>e</a:t>
                </a:r>
                <a:r>
                  <a:rPr lang="en-US" spc="90" dirty="0">
                    <a:solidFill>
                      <a:schemeClr val="tx1"/>
                    </a:solidFill>
                  </a:rPr>
                  <a:t> </a:t>
                </a:r>
                <a:r>
                  <a:rPr lang="en-US" spc="-10" dirty="0">
                    <a:solidFill>
                      <a:schemeClr val="tx1"/>
                    </a:solidFill>
                  </a:rPr>
                  <a:t>ar</a:t>
                </a:r>
                <a:r>
                  <a:rPr lang="en-US" spc="-5" dirty="0">
                    <a:solidFill>
                      <a:schemeClr val="tx1"/>
                    </a:solidFill>
                  </a:rPr>
                  <a:t>e</a:t>
                </a:r>
                <a:r>
                  <a:rPr lang="en-US" spc="90" dirty="0">
                    <a:solidFill>
                      <a:schemeClr val="tx1"/>
                    </a:solidFill>
                  </a:rPr>
                  <a:t> </a:t>
                </a:r>
                <a:r>
                  <a:rPr lang="en-US" spc="-5" dirty="0">
                    <a:solidFill>
                      <a:schemeClr val="tx1"/>
                    </a:solidFill>
                  </a:rPr>
                  <a:t>r</a:t>
                </a:r>
                <a:r>
                  <a:rPr lang="en-US" spc="-10" dirty="0">
                    <a:solidFill>
                      <a:schemeClr val="tx1"/>
                    </a:solidFill>
                  </a:rPr>
                  <a:t>otatin</a:t>
                </a:r>
                <a:r>
                  <a:rPr lang="en-US" spc="-5" dirty="0">
                    <a:solidFill>
                      <a:schemeClr val="tx1"/>
                    </a:solidFill>
                  </a:rPr>
                  <a:t>g</a:t>
                </a:r>
                <a:r>
                  <a:rPr lang="en-US" spc="90" dirty="0">
                    <a:solidFill>
                      <a:schemeClr val="tx1"/>
                    </a:solidFill>
                  </a:rPr>
                  <a:t> </a:t>
                </a:r>
                <a:r>
                  <a:rPr lang="en-US" spc="-10" dirty="0">
                    <a:solidFill>
                      <a:schemeClr val="tx1"/>
                    </a:solidFill>
                  </a:rPr>
                  <a:t>abou</a:t>
                </a:r>
                <a:r>
                  <a:rPr lang="en-US" spc="-5" dirty="0">
                    <a:solidFill>
                      <a:schemeClr val="tx1"/>
                    </a:solidFill>
                  </a:rPr>
                  <a:t>t</a:t>
                </a:r>
                <a:r>
                  <a:rPr lang="en-US" spc="90" dirty="0">
                    <a:solidFill>
                      <a:schemeClr val="tx1"/>
                    </a:solidFill>
                  </a:rPr>
                  <a:t> </a:t>
                </a:r>
                <a:r>
                  <a:rPr lang="en-US" spc="-10" dirty="0">
                    <a:solidFill>
                      <a:schemeClr val="tx1"/>
                    </a:solidFill>
                  </a:rPr>
                  <a:t>th</a:t>
                </a:r>
                <a:r>
                  <a:rPr lang="en-US" spc="-5" dirty="0">
                    <a:solidFill>
                      <a:schemeClr val="tx1"/>
                    </a:solidFill>
                  </a:rPr>
                  <a:t>e</a:t>
                </a:r>
                <a:r>
                  <a:rPr lang="en-US" spc="120" dirty="0">
                    <a:solidFill>
                      <a:schemeClr val="tx1"/>
                    </a:solidFill>
                  </a:rPr>
                  <a:t> </a:t>
                </a:r>
                <a:r>
                  <a:rPr lang="en-US" i="1" spc="-5" dirty="0">
                    <a:solidFill>
                      <a:schemeClr val="tx1"/>
                    </a:solidFill>
                  </a:rPr>
                  <a:t>x</a:t>
                </a:r>
                <a:r>
                  <a:rPr lang="en-US" spc="-5" dirty="0">
                    <a:solidFill>
                      <a:schemeClr val="tx1"/>
                    </a:solidFill>
                  </a:rPr>
                  <a:t>-axis),</a:t>
                </a:r>
                <a:r>
                  <a:rPr lang="en-US" spc="90" dirty="0">
                    <a:solidFill>
                      <a:schemeClr val="tx1"/>
                    </a:solidFill>
                  </a:rPr>
                  <a:t> </a:t>
                </a:r>
                <a:r>
                  <a:rPr lang="en-US" spc="-5" dirty="0">
                    <a:solidFill>
                      <a:schemeClr val="tx1"/>
                    </a:solidFill>
                  </a:rPr>
                  <a:t>and</a:t>
                </a:r>
                <a:r>
                  <a:rPr lang="en-US" spc="90" dirty="0">
                    <a:solidFill>
                      <a:schemeClr val="tx1"/>
                    </a:solidFill>
                  </a:rPr>
                  <a:t> </a:t>
                </a:r>
                <a:r>
                  <a:rPr lang="en-US" spc="-5" dirty="0">
                    <a:solidFill>
                      <a:schemeClr val="tx1"/>
                    </a:solidFill>
                  </a:rPr>
                  <a:t>therefore</a:t>
                </a:r>
                <a:r>
                  <a:rPr lang="en-US" spc="90" dirty="0">
                    <a:solidFill>
                      <a:schemeClr val="tx1"/>
                    </a:solidFill>
                  </a:rPr>
                  <a:t> </a:t>
                </a:r>
                <a:r>
                  <a:rPr lang="en-US" spc="-10" dirty="0">
                    <a:solidFill>
                      <a:schemeClr val="tx1"/>
                    </a:solidFill>
                  </a:rPr>
                  <a:t>2</a:t>
                </a:r>
                <a:r>
                  <a:rPr lang="en-US" i="1" spc="-45" dirty="0">
                    <a:solidFill>
                      <a:schemeClr val="tx1"/>
                    </a:solidFill>
                  </a:rPr>
                  <a:t>π</a:t>
                </a:r>
                <a14:m>
                  <m:oMath xmlns:m="http://schemas.openxmlformats.org/officeDocument/2006/math">
                    <m:acc>
                      <m:accPr>
                        <m:chr m:val="̅"/>
                        <m:ctrlPr>
                          <a:rPr lang="en-US" i="1" spc="-360" dirty="0">
                            <a:solidFill>
                              <a:schemeClr val="tx1"/>
                            </a:solidFill>
                            <a:latin typeface="Cambria Math" panose="02040503050406030204" pitchFamily="18" charset="0"/>
                          </a:rPr>
                        </m:ctrlPr>
                      </m:accPr>
                      <m:e>
                        <m:r>
                          <a:rPr lang="en-US" i="1" spc="-360" dirty="0">
                            <a:solidFill>
                              <a:schemeClr val="tx1"/>
                            </a:solidFill>
                            <a:latin typeface="Cambria Math" panose="02040503050406030204" pitchFamily="18" charset="0"/>
                          </a:rPr>
                          <m:t>𝑦</m:t>
                        </m:r>
                      </m:e>
                    </m:acc>
                  </m:oMath>
                </a14:m>
                <a:r>
                  <a:rPr lang="en-US" spc="95" dirty="0">
                    <a:solidFill>
                      <a:schemeClr val="tx1"/>
                    </a:solidFill>
                  </a:rPr>
                  <a:t> </a:t>
                </a:r>
                <a:r>
                  <a:rPr lang="en-US" spc="-5" dirty="0">
                    <a:solidFill>
                      <a:schemeClr val="tx1"/>
                    </a:solidFill>
                  </a:rPr>
                  <a:t>is</a:t>
                </a:r>
                <a:r>
                  <a:rPr lang="en-US" spc="90" dirty="0">
                    <a:solidFill>
                      <a:schemeClr val="tx1"/>
                    </a:solidFill>
                  </a:rPr>
                  <a:t> </a:t>
                </a:r>
                <a:r>
                  <a:rPr lang="en-US" spc="-5" dirty="0">
                    <a:solidFill>
                      <a:schemeClr val="tx1"/>
                    </a:solidFill>
                  </a:rPr>
                  <a:t>the </a:t>
                </a:r>
                <a:r>
                  <a:rPr lang="en-US" spc="-10" dirty="0">
                    <a:solidFill>
                      <a:schemeClr val="tx1"/>
                    </a:solidFill>
                  </a:rPr>
                  <a:t>distanc</a:t>
                </a:r>
                <a:r>
                  <a:rPr lang="en-US" spc="-5" dirty="0">
                    <a:solidFill>
                      <a:schemeClr val="tx1"/>
                    </a:solidFill>
                  </a:rPr>
                  <a:t>e </a:t>
                </a:r>
                <a:r>
                  <a:rPr lang="en-US" spc="-10" dirty="0">
                    <a:solidFill>
                      <a:schemeClr val="tx1"/>
                    </a:solidFill>
                  </a:rPr>
                  <a:t>travele</a:t>
                </a:r>
                <a:r>
                  <a:rPr lang="en-US" spc="-5" dirty="0">
                    <a:solidFill>
                      <a:schemeClr val="tx1"/>
                    </a:solidFill>
                  </a:rPr>
                  <a:t>d </a:t>
                </a:r>
                <a:r>
                  <a:rPr lang="en-US" spc="-10" dirty="0">
                    <a:solidFill>
                      <a:schemeClr val="tx1"/>
                    </a:solidFill>
                  </a:rPr>
                  <a:t>b</a:t>
                </a:r>
                <a:r>
                  <a:rPr lang="en-US" spc="-5" dirty="0">
                    <a:solidFill>
                      <a:schemeClr val="tx1"/>
                    </a:solidFill>
                  </a:rPr>
                  <a:t>y </a:t>
                </a:r>
                <a:r>
                  <a:rPr lang="en-US" spc="-10" dirty="0">
                    <a:solidFill>
                      <a:schemeClr val="tx1"/>
                    </a:solidFill>
                  </a:rPr>
                  <a:t>th</a:t>
                </a:r>
                <a:r>
                  <a:rPr lang="en-US" spc="-5" dirty="0">
                    <a:solidFill>
                      <a:schemeClr val="tx1"/>
                    </a:solidFill>
                  </a:rPr>
                  <a:t>e </a:t>
                </a:r>
                <a:r>
                  <a:rPr lang="en-US" spc="-10" dirty="0">
                    <a:solidFill>
                      <a:schemeClr val="tx1"/>
                    </a:solidFill>
                  </a:rPr>
                  <a:t>centroid.</a:t>
                </a:r>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14866377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8.4  Center </a:t>
            </a:r>
            <a:r>
              <a:rPr lang="en-US" sz="3100"/>
              <a:t>of </a:t>
            </a:r>
            <a:r>
              <a:rPr lang="en-US" sz="3100"/>
              <a:t>Mass </a:t>
            </a:r>
            <a:r>
              <a:rPr lang="en-US" sz="3100"/>
              <a:t>(</a:t>
            </a:r>
            <a:r>
              <a:rPr lang="en-US" sz="3100" smtClean="0"/>
              <a:t>27 </a:t>
            </a:r>
            <a:r>
              <a:rPr lang="en-US" sz="3100"/>
              <a:t>of 27)</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b="1" u="sng" spc="-170" dirty="0"/>
                  <a:t>E</a:t>
                </a:r>
                <a:r>
                  <a:rPr lang="en-US" b="1" u="sng" spc="-30" dirty="0"/>
                  <a:t>X</a:t>
                </a:r>
                <a:r>
                  <a:rPr lang="en-US" b="1" u="sng" spc="-20" dirty="0"/>
                  <a:t>AMPL</a:t>
                </a:r>
                <a:r>
                  <a:rPr lang="en-US" b="1" u="sng" spc="-120" dirty="0"/>
                  <a:t>E</a:t>
                </a:r>
                <a:r>
                  <a:rPr lang="en-US" b="1" spc="-135" dirty="0"/>
                  <a:t>:</a:t>
                </a:r>
                <a:endParaRPr lang="en-US" b="1" spc="-140" dirty="0"/>
              </a:p>
              <a:p>
                <a:pPr marL="0" marR="5080" indent="0">
                  <a:lnSpc>
                    <a:spcPct val="100000"/>
                  </a:lnSpc>
                  <a:buNone/>
                </a:pPr>
                <a:r>
                  <a:rPr lang="en-US" spc="-10" dirty="0"/>
                  <a:t>Fin</a:t>
                </a:r>
                <a:r>
                  <a:rPr lang="en-US" spc="-5" dirty="0"/>
                  <a:t>d</a:t>
                </a:r>
                <a:r>
                  <a:rPr lang="en-US" spc="-25" dirty="0"/>
                  <a:t> </a:t>
                </a:r>
                <a:r>
                  <a:rPr lang="en-US" spc="-10" dirty="0"/>
                  <a:t>th</a:t>
                </a:r>
                <a:r>
                  <a:rPr lang="en-US" spc="-5" dirty="0"/>
                  <a:t>e</a:t>
                </a:r>
                <a:r>
                  <a:rPr lang="en-US" spc="-25" dirty="0"/>
                  <a:t> </a:t>
                </a:r>
                <a:r>
                  <a:rPr lang="en-US" spc="-5" dirty="0"/>
                  <a:t>f</a:t>
                </a:r>
                <a:r>
                  <a:rPr lang="en-US" spc="-10" dirty="0"/>
                  <a:t>ormul</a:t>
                </a:r>
                <a:r>
                  <a:rPr lang="en-US" spc="-5" dirty="0"/>
                  <a:t>a</a:t>
                </a:r>
                <a:r>
                  <a:rPr lang="en-US" spc="-25" dirty="0"/>
                  <a:t> </a:t>
                </a:r>
                <a:r>
                  <a:rPr lang="en-US" spc="-10" dirty="0"/>
                  <a:t>fo</a:t>
                </a:r>
                <a:r>
                  <a:rPr lang="en-US" spc="-5" dirty="0"/>
                  <a:t>r</a:t>
                </a:r>
                <a:r>
                  <a:rPr lang="en-US" spc="-25" dirty="0"/>
                  <a:t> </a:t>
                </a:r>
                <a:r>
                  <a:rPr lang="en-US" spc="-5" dirty="0"/>
                  <a:t>t</a:t>
                </a:r>
                <a:r>
                  <a:rPr lang="en-US" spc="-10" dirty="0"/>
                  <a:t>h</a:t>
                </a:r>
                <a:r>
                  <a:rPr lang="en-US" spc="-5" dirty="0"/>
                  <a:t>e</a:t>
                </a:r>
                <a:r>
                  <a:rPr lang="en-US" spc="-25" dirty="0"/>
                  <a:t> </a:t>
                </a:r>
                <a:r>
                  <a:rPr lang="en-US" spc="-15" dirty="0"/>
                  <a:t>volum</a:t>
                </a:r>
                <a:r>
                  <a:rPr lang="en-US" spc="-5" dirty="0"/>
                  <a:t>e</a:t>
                </a:r>
                <a:r>
                  <a:rPr lang="en-US" spc="-25" dirty="0"/>
                  <a:t> </a:t>
                </a:r>
                <a:r>
                  <a:rPr lang="en-US" spc="-10" dirty="0"/>
                  <a:t>o</a:t>
                </a:r>
                <a:r>
                  <a:rPr lang="en-US" spc="-5" dirty="0"/>
                  <a:t>f</a:t>
                </a:r>
                <a:r>
                  <a:rPr lang="en-US" spc="-25" dirty="0"/>
                  <a:t> </a:t>
                </a:r>
                <a:r>
                  <a:rPr lang="en-US" spc="-5" dirty="0"/>
                  <a:t>t</a:t>
                </a:r>
                <a:r>
                  <a:rPr lang="en-US" spc="-10" dirty="0"/>
                  <a:t>h</a:t>
                </a:r>
                <a:r>
                  <a:rPr lang="en-US" spc="-5" dirty="0"/>
                  <a:t>e</a:t>
                </a:r>
                <a:r>
                  <a:rPr lang="en-US" spc="-25" dirty="0"/>
                  <a:t> </a:t>
                </a:r>
                <a:r>
                  <a:rPr lang="en-US" spc="-10" dirty="0"/>
                  <a:t>soli</a:t>
                </a:r>
                <a:r>
                  <a:rPr lang="en-US" spc="-5" dirty="0"/>
                  <a:t>d</a:t>
                </a:r>
                <a:r>
                  <a:rPr lang="en-US" spc="-25" dirty="0"/>
                  <a:t> </a:t>
                </a:r>
                <a:r>
                  <a:rPr lang="en-US" spc="-10" dirty="0"/>
                  <a:t>toru</a:t>
                </a:r>
                <a:r>
                  <a:rPr lang="en-US" spc="-5" dirty="0"/>
                  <a:t>s</a:t>
                </a:r>
                <a:r>
                  <a:rPr lang="en-US" spc="-25" dirty="0"/>
                  <a:t> </a:t>
                </a:r>
                <a:r>
                  <a:rPr lang="en-US" spc="-10" dirty="0"/>
                  <a:t>obtaine</a:t>
                </a:r>
                <a:r>
                  <a:rPr lang="en-US" spc="-5" dirty="0"/>
                  <a:t>d</a:t>
                </a:r>
                <a:r>
                  <a:rPr lang="en-US" spc="-25" dirty="0"/>
                  <a:t> </a:t>
                </a:r>
                <a:r>
                  <a:rPr lang="en-US" spc="-10" dirty="0"/>
                  <a:t>b</a:t>
                </a:r>
                <a:r>
                  <a:rPr lang="en-US" spc="-5" dirty="0"/>
                  <a:t>y</a:t>
                </a:r>
                <a:r>
                  <a:rPr lang="en-US" spc="-25" dirty="0"/>
                  <a:t> </a:t>
                </a:r>
                <a:r>
                  <a:rPr lang="en-US" spc="-10" dirty="0"/>
                  <a:t>rotatin</a:t>
                </a:r>
                <a:r>
                  <a:rPr lang="en-US" spc="-5" dirty="0"/>
                  <a:t>g</a:t>
                </a:r>
                <a:r>
                  <a:rPr lang="en-US" spc="-25" dirty="0"/>
                  <a:t> </a:t>
                </a:r>
                <a:r>
                  <a:rPr lang="en-US" spc="-5" dirty="0"/>
                  <a:t>t</a:t>
                </a:r>
                <a:r>
                  <a:rPr lang="en-US" spc="-10" dirty="0"/>
                  <a:t>he </a:t>
                </a:r>
                <a:r>
                  <a:rPr lang="en-US" spc="-5" dirty="0"/>
                  <a:t>disk of radius </a:t>
                </a:r>
                <a:r>
                  <a:rPr lang="en-US" i="1" spc="-5" dirty="0"/>
                  <a:t>a</a:t>
                </a:r>
                <a:r>
                  <a:rPr lang="en-US" i="1" spc="45" dirty="0"/>
                  <a:t> </a:t>
                </a:r>
                <a:r>
                  <a:rPr lang="en-US" spc="-10" dirty="0"/>
                  <a:t>centere</a:t>
                </a:r>
                <a:r>
                  <a:rPr lang="en-US" spc="-5" dirty="0"/>
                  <a:t>d</a:t>
                </a:r>
                <a:r>
                  <a:rPr lang="en-US" dirty="0"/>
                  <a:t> </a:t>
                </a:r>
                <a:r>
                  <a:rPr lang="en-US" spc="-10" dirty="0"/>
                  <a:t>a</a:t>
                </a:r>
                <a:r>
                  <a:rPr lang="en-US" spc="-5" dirty="0"/>
                  <a:t>t</a:t>
                </a:r>
                <a:r>
                  <a:rPr lang="en-US" dirty="0"/>
                  <a:t> </a:t>
                </a:r>
                <a:r>
                  <a:rPr lang="en-US" spc="-5" dirty="0"/>
                  <a:t>(</a:t>
                </a:r>
                <a:r>
                  <a:rPr lang="en-US" i="1" spc="5" dirty="0"/>
                  <a:t>b</a:t>
                </a:r>
                <a:r>
                  <a:rPr lang="en-US" spc="-5" dirty="0"/>
                  <a:t>,</a:t>
                </a:r>
                <a:r>
                  <a:rPr lang="en-US" spc="-85" dirty="0"/>
                  <a:t> </a:t>
                </a:r>
                <a:r>
                  <a:rPr lang="en-US" spc="-10" dirty="0"/>
                  <a:t>0</a:t>
                </a:r>
                <a:r>
                  <a:rPr lang="en-US" spc="-5" dirty="0"/>
                  <a:t>) </a:t>
                </a:r>
                <a:r>
                  <a:rPr lang="en-US" spc="-10" dirty="0"/>
                  <a:t>abou</a:t>
                </a:r>
                <a:r>
                  <a:rPr lang="en-US" spc="-5" dirty="0"/>
                  <a:t>t</a:t>
                </a:r>
                <a:r>
                  <a:rPr lang="en-US" dirty="0"/>
                  <a:t> </a:t>
                </a:r>
                <a:r>
                  <a:rPr lang="en-US" spc="-10" dirty="0"/>
                  <a:t>th</a:t>
                </a:r>
                <a:r>
                  <a:rPr lang="en-US" spc="-5" dirty="0"/>
                  <a:t>e</a:t>
                </a:r>
                <a:r>
                  <a:rPr lang="en-US" spc="60" dirty="0"/>
                  <a:t> </a:t>
                </a:r>
                <a:r>
                  <a:rPr lang="en-US" i="1" spc="45" dirty="0"/>
                  <a:t>y</a:t>
                </a:r>
                <a:r>
                  <a:rPr lang="en-US" spc="-5" dirty="0"/>
                  <a:t>-axis, where </a:t>
                </a:r>
                <a:r>
                  <a:rPr lang="en-US" i="1" spc="-5" dirty="0"/>
                  <a:t>a</a:t>
                </a:r>
                <a:r>
                  <a:rPr lang="en-US" i="1" spc="70" dirty="0"/>
                  <a:t> </a:t>
                </a:r>
                <a:r>
                  <a:rPr lang="en-US" i="1" spc="-50" dirty="0"/>
                  <a:t>&lt;</a:t>
                </a:r>
                <a:r>
                  <a:rPr lang="en-US" i="1" spc="-80" dirty="0"/>
                  <a:t> </a:t>
                </a:r>
                <a:r>
                  <a:rPr lang="en-US" i="1" spc="5" dirty="0"/>
                  <a:t>b</a:t>
                </a:r>
                <a:r>
                  <a:rPr lang="en-US" spc="-5" dirty="0"/>
                  <a:t>, </a:t>
                </a:r>
                <a:r>
                  <a:rPr lang="en-US" spc="-10" dirty="0"/>
                  <a:t>a</a:t>
                </a:r>
                <a:r>
                  <a:rPr lang="en-US" spc="-5" dirty="0"/>
                  <a:t>s in </a:t>
                </a:r>
                <a:r>
                  <a:rPr lang="en-US" spc="-10" dirty="0"/>
                  <a:t>Figur</a:t>
                </a:r>
                <a:r>
                  <a:rPr lang="en-US" spc="-5" dirty="0"/>
                  <a:t>e </a:t>
                </a:r>
                <a:r>
                  <a:rPr lang="en-US" spc="-10" dirty="0"/>
                  <a:t>20.</a:t>
                </a:r>
                <a:endParaRPr lang="en-US" dirty="0"/>
              </a:p>
              <a:p>
                <a:pPr marL="12065" marR="5080" indent="0">
                  <a:lnSpc>
                    <a:spcPct val="100000"/>
                  </a:lnSpc>
                  <a:spcBef>
                    <a:spcPts val="590"/>
                  </a:spcBef>
                  <a:buNone/>
                </a:pPr>
                <a:r>
                  <a:rPr lang="en-US" b="1" spc="-5" dirty="0"/>
                  <a:t>Solution </a:t>
                </a:r>
                <a:r>
                  <a:rPr lang="en-US" b="1" spc="95" dirty="0"/>
                  <a:t> </a:t>
                </a:r>
                <a:r>
                  <a:rPr lang="en-US" spc="-10" dirty="0"/>
                  <a:t>The</a:t>
                </a:r>
                <a:r>
                  <a:rPr lang="en-US" spc="25" dirty="0"/>
                  <a:t> </a:t>
                </a:r>
                <a:r>
                  <a:rPr lang="en-US" spc="-5" dirty="0"/>
                  <a:t>centroid</a:t>
                </a:r>
                <a:r>
                  <a:rPr lang="en-US" spc="30" dirty="0"/>
                  <a:t> </a:t>
                </a:r>
                <a:r>
                  <a:rPr lang="en-US" spc="-5" dirty="0"/>
                  <a:t>of</a:t>
                </a:r>
                <a:r>
                  <a:rPr lang="en-US" spc="25" dirty="0"/>
                  <a:t> </a:t>
                </a:r>
                <a:r>
                  <a:rPr lang="en-US" spc="-5" dirty="0"/>
                  <a:t>the</a:t>
                </a:r>
                <a:r>
                  <a:rPr lang="en-US" spc="25" dirty="0"/>
                  <a:t> </a:t>
                </a:r>
                <a:r>
                  <a:rPr lang="en-US" spc="-10" dirty="0"/>
                  <a:t>d</a:t>
                </a:r>
                <a:r>
                  <a:rPr lang="en-US" spc="-5" dirty="0"/>
                  <a:t>isk</a:t>
                </a:r>
                <a:r>
                  <a:rPr lang="en-US" spc="25" dirty="0"/>
                  <a:t> </a:t>
                </a:r>
                <a:r>
                  <a:rPr lang="en-US" spc="-5" dirty="0"/>
                  <a:t>occurs</a:t>
                </a:r>
                <a:r>
                  <a:rPr lang="en-US" spc="25" dirty="0"/>
                  <a:t> </a:t>
                </a:r>
                <a:r>
                  <a:rPr lang="en-US" spc="-10" dirty="0"/>
                  <a:t>a</a:t>
                </a:r>
                <a:r>
                  <a:rPr lang="en-US" spc="-5" dirty="0"/>
                  <a:t>t</a:t>
                </a:r>
                <a:r>
                  <a:rPr lang="en-US" spc="25" dirty="0"/>
                  <a:t> </a:t>
                </a:r>
                <a:r>
                  <a:rPr lang="en-US" spc="-5" dirty="0"/>
                  <a:t>its</a:t>
                </a:r>
                <a:r>
                  <a:rPr lang="en-US" spc="25" dirty="0"/>
                  <a:t> </a:t>
                </a:r>
                <a:r>
                  <a:rPr lang="en-US" spc="-5" dirty="0"/>
                  <a:t>center.</a:t>
                </a:r>
                <a:r>
                  <a:rPr lang="en-US" spc="30" dirty="0"/>
                  <a:t> </a:t>
                </a:r>
                <a:r>
                  <a:rPr lang="en-US" spc="-5" dirty="0"/>
                  <a:t>So,</a:t>
                </a:r>
                <a:r>
                  <a:rPr lang="en-US" spc="25" dirty="0"/>
                  <a:t> </a:t>
                </a:r>
                <a:r>
                  <a:rPr lang="en-US" spc="20" dirty="0"/>
                  <a:t>(</a:t>
                </a:r>
                <a14:m>
                  <m:oMath xmlns:m="http://schemas.openxmlformats.org/officeDocument/2006/math">
                    <m:acc>
                      <m:accPr>
                        <m:chr m:val="̅"/>
                        <m:ctrlPr>
                          <a:rPr lang="en-US" i="1" spc="-335" dirty="0" smtClean="0">
                            <a:latin typeface="Cambria Math" panose="02040503050406030204" pitchFamily="18" charset="0"/>
                          </a:rPr>
                        </m:ctrlPr>
                      </m:accPr>
                      <m:e>
                        <m:r>
                          <a:rPr lang="en-US" b="0" i="1" spc="-335" dirty="0" smtClean="0">
                            <a:latin typeface="Cambria Math" panose="02040503050406030204" pitchFamily="18" charset="0"/>
                          </a:rPr>
                          <m:t>𝑥</m:t>
                        </m:r>
                      </m:e>
                    </m:acc>
                    <m:r>
                      <a:rPr lang="en-US" i="1" spc="-5" dirty="0">
                        <a:latin typeface="Cambria Math" panose="02040503050406030204" pitchFamily="18" charset="0"/>
                      </a:rPr>
                      <m:t>,</m:t>
                    </m:r>
                    <m:r>
                      <a:rPr lang="en-US" i="1" spc="-25" dirty="0">
                        <a:latin typeface="Cambria Math" panose="02040503050406030204" pitchFamily="18" charset="0"/>
                      </a:rPr>
                      <m:t> </m:t>
                    </m:r>
                    <m:acc>
                      <m:accPr>
                        <m:chr m:val="̅"/>
                        <m:ctrlPr>
                          <a:rPr lang="en-US" i="1" spc="-360" dirty="0" smtClean="0">
                            <a:latin typeface="Cambria Math" panose="02040503050406030204" pitchFamily="18" charset="0"/>
                          </a:rPr>
                        </m:ctrlPr>
                      </m:accPr>
                      <m:e>
                        <m:r>
                          <a:rPr lang="en-US" b="0" i="1" spc="-360" dirty="0" smtClean="0">
                            <a:latin typeface="Cambria Math" panose="02040503050406030204" pitchFamily="18" charset="0"/>
                          </a:rPr>
                          <m:t>𝑦</m:t>
                        </m:r>
                      </m:e>
                    </m:acc>
                  </m:oMath>
                </a14:m>
                <a:r>
                  <a:rPr lang="en-US" spc="-5" dirty="0"/>
                  <a:t>)</a:t>
                </a:r>
                <a:r>
                  <a:rPr lang="en-US" spc="25" dirty="0"/>
                  <a:t> </a:t>
                </a:r>
                <a:r>
                  <a:rPr lang="en-US" spc="-25" dirty="0"/>
                  <a:t>=</a:t>
                </a:r>
                <a:r>
                  <a:rPr lang="en-US" spc="-40" dirty="0"/>
                  <a:t> </a:t>
                </a:r>
                <a:r>
                  <a:rPr lang="en-US" spc="-5" dirty="0"/>
                  <a:t>(</a:t>
                </a:r>
                <a:r>
                  <a:rPr lang="en-US" i="1" spc="5" dirty="0"/>
                  <a:t>b</a:t>
                </a:r>
                <a:r>
                  <a:rPr lang="en-US" spc="-5" dirty="0"/>
                  <a:t>,</a:t>
                </a:r>
                <a:r>
                  <a:rPr lang="en-US" spc="-85" dirty="0"/>
                  <a:t> </a:t>
                </a:r>
                <a:r>
                  <a:rPr lang="en-US" spc="-10" dirty="0"/>
                  <a:t>0</a:t>
                </a:r>
                <a:r>
                  <a:rPr lang="en-US" spc="-5" dirty="0"/>
                  <a:t>).</a:t>
                </a:r>
                <a:r>
                  <a:rPr lang="en-US" spc="25" dirty="0"/>
                  <a:t> </a:t>
                </a:r>
                <a:r>
                  <a:rPr lang="en-US" spc="-15" dirty="0"/>
                  <a:t>Th</a:t>
                </a:r>
                <a:r>
                  <a:rPr lang="en-US" spc="-5" dirty="0"/>
                  <a:t>e</a:t>
                </a:r>
                <a:r>
                  <a:rPr lang="en-US" spc="25" dirty="0"/>
                  <a:t> </a:t>
                </a:r>
                <a:r>
                  <a:rPr lang="en-US" spc="-15" dirty="0"/>
                  <a:t>Theorem</a:t>
                </a:r>
                <a:r>
                  <a:rPr lang="en-US" spc="-10" dirty="0"/>
                  <a:t> o</a:t>
                </a:r>
                <a:r>
                  <a:rPr lang="en-US" spc="-5" dirty="0"/>
                  <a:t>f </a:t>
                </a:r>
                <a:r>
                  <a:rPr lang="en-US" spc="-10" dirty="0"/>
                  <a:t>Pappu</a:t>
                </a:r>
                <a:r>
                  <a:rPr lang="en-US" spc="-5" dirty="0"/>
                  <a:t>s</a:t>
                </a:r>
                <a:r>
                  <a:rPr lang="en-US" dirty="0"/>
                  <a:t> </a:t>
                </a:r>
                <a:r>
                  <a:rPr lang="en-US" spc="-10" dirty="0"/>
                  <a:t>the</a:t>
                </a:r>
                <a:r>
                  <a:rPr lang="en-US" spc="-5" dirty="0"/>
                  <a:t>n </a:t>
                </a:r>
                <a:r>
                  <a:rPr lang="en-US" spc="-10" dirty="0"/>
                  <a:t>say</a:t>
                </a:r>
                <a:r>
                  <a:rPr lang="en-US" spc="-5" dirty="0"/>
                  <a:t>s </a:t>
                </a:r>
                <a:r>
                  <a:rPr lang="en-US" spc="-10" dirty="0"/>
                  <a:t>that</a:t>
                </a:r>
              </a:p>
              <a:p>
                <a:pPr marL="12065" marR="5080" indent="0">
                  <a:lnSpc>
                    <a:spcPct val="100000"/>
                  </a:lnSpc>
                  <a:spcBef>
                    <a:spcPts val="590"/>
                  </a:spcBef>
                  <a:buNone/>
                </a:pPr>
                <a:r>
                  <a:rPr lang="pt-BR" i="1" spc="-10" dirty="0"/>
                  <a:t>	V </a:t>
                </a:r>
                <a:r>
                  <a:rPr lang="pt-BR" i="1" spc="-75" dirty="0"/>
                  <a:t> </a:t>
                </a:r>
                <a:r>
                  <a:rPr lang="pt-BR" spc="-25" dirty="0"/>
                  <a:t>=</a:t>
                </a:r>
                <a:r>
                  <a:rPr lang="pt-BR" spc="55" dirty="0"/>
                  <a:t> </a:t>
                </a:r>
                <a:r>
                  <a:rPr lang="pt-BR" i="1" spc="-10" dirty="0"/>
                  <a:t>A </a:t>
                </a:r>
                <a:r>
                  <a:rPr lang="pt-BR" spc="-365" dirty="0"/>
                  <a:t>·</a:t>
                </a:r>
                <a:r>
                  <a:rPr lang="pt-BR" spc="-95" dirty="0"/>
                  <a:t> </a:t>
                </a:r>
                <a:r>
                  <a:rPr lang="pt-BR" spc="-10" dirty="0"/>
                  <a:t>2</a:t>
                </a:r>
                <a:r>
                  <a:rPr lang="pt-BR" i="1" spc="-45" dirty="0"/>
                  <a:t>π</a:t>
                </a:r>
                <a:r>
                  <a:rPr lang="pt-BR" i="1" spc="-229" dirty="0"/>
                  <a:t> </a:t>
                </a:r>
                <a14:m>
                  <m:oMath xmlns:m="http://schemas.openxmlformats.org/officeDocument/2006/math">
                    <m:acc>
                      <m:accPr>
                        <m:chr m:val="̅"/>
                        <m:ctrlPr>
                          <a:rPr lang="pt-BR" i="1" spc="-335" dirty="0" smtClean="0">
                            <a:latin typeface="Cambria Math" panose="02040503050406030204" pitchFamily="18" charset="0"/>
                          </a:rPr>
                        </m:ctrlPr>
                      </m:accPr>
                      <m:e>
                        <m:r>
                          <a:rPr lang="en-US" b="0" i="1" spc="-335" dirty="0" smtClean="0">
                            <a:latin typeface="Cambria Math" panose="02040503050406030204" pitchFamily="18" charset="0"/>
                          </a:rPr>
                          <m:t>𝑥</m:t>
                        </m:r>
                      </m:e>
                    </m:acc>
                  </m:oMath>
                </a14:m>
                <a:r>
                  <a:rPr lang="pt-BR" spc="40" dirty="0"/>
                  <a:t> </a:t>
                </a:r>
                <a:r>
                  <a:rPr lang="pt-BR" spc="-25" dirty="0"/>
                  <a:t>=</a:t>
                </a:r>
                <a:r>
                  <a:rPr lang="pt-BR" spc="-40" dirty="0"/>
                  <a:t> (</a:t>
                </a:r>
                <a:r>
                  <a:rPr lang="pt-BR" i="1" spc="50" dirty="0"/>
                  <a:t>π</a:t>
                </a:r>
                <a:r>
                  <a:rPr lang="pt-BR" i="1" spc="35" dirty="0"/>
                  <a:t>a</a:t>
                </a:r>
                <a:r>
                  <a:rPr lang="pt-BR" spc="75" baseline="29629" dirty="0"/>
                  <a:t>2</a:t>
                </a:r>
                <a:r>
                  <a:rPr lang="pt-BR" spc="-10" dirty="0"/>
                  <a:t>)(2</a:t>
                </a:r>
                <a:r>
                  <a:rPr lang="pt-BR" i="1" spc="50" dirty="0"/>
                  <a:t>π</a:t>
                </a:r>
                <a:r>
                  <a:rPr lang="pt-BR" i="1" spc="-5" dirty="0"/>
                  <a:t>b)</a:t>
                </a:r>
                <a:r>
                  <a:rPr lang="pt-BR" i="1" spc="45" dirty="0"/>
                  <a:t> </a:t>
                </a:r>
                <a:r>
                  <a:rPr lang="pt-BR" spc="-25" dirty="0"/>
                  <a:t>=</a:t>
                </a:r>
                <a:r>
                  <a:rPr lang="pt-BR" spc="-40" dirty="0"/>
                  <a:t> </a:t>
                </a:r>
                <a:r>
                  <a:rPr lang="pt-BR" spc="-10" dirty="0"/>
                  <a:t>2</a:t>
                </a:r>
                <a:r>
                  <a:rPr lang="pt-BR" i="1" spc="-45" dirty="0"/>
                  <a:t>π</a:t>
                </a:r>
                <a:r>
                  <a:rPr lang="pt-BR" i="1" spc="-254" dirty="0"/>
                  <a:t> </a:t>
                </a:r>
                <a:r>
                  <a:rPr lang="pt-BR" spc="67" baseline="29629" dirty="0"/>
                  <a:t>2</a:t>
                </a:r>
                <a:r>
                  <a:rPr lang="pt-BR" i="1" spc="35" dirty="0"/>
                  <a:t>a</a:t>
                </a:r>
                <a:r>
                  <a:rPr lang="pt-BR" spc="75" baseline="29629" dirty="0"/>
                  <a:t>2</a:t>
                </a:r>
                <a:r>
                  <a:rPr lang="pt-BR" i="1" spc="-5" dirty="0"/>
                  <a:t>b</a:t>
                </a:r>
                <a:endParaRPr lang="pt-BR" dirty="0"/>
              </a:p>
              <a:p>
                <a:pPr marL="12065" marR="5080" indent="0">
                  <a:lnSpc>
                    <a:spcPct val="100000"/>
                  </a:lnSpc>
                  <a:spcBef>
                    <a:spcPts val="590"/>
                  </a:spcBef>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pic>
        <p:nvPicPr>
          <p:cNvPr id="5" name="Picture 2" descr="An illustration shows a circle with on the x axis rotated about the y axis to form a torus. The positive x axis has point b labeled. The y axis is not scaled, and the z axis is not shown. A circle with radius a has a center point on the x axis at (b, 0). The circle is rotated about the y axis to form a tube-like surfac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55401" y="3062104"/>
            <a:ext cx="4812139" cy="3620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84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8.1  Probability and </a:t>
            </a:r>
            <a:r>
              <a:rPr lang="en-US" sz="3100" dirty="0"/>
              <a:t>Integration </a:t>
            </a:r>
            <a:r>
              <a:rPr lang="en-US" sz="3100" dirty="0" smtClean="0"/>
              <a:t>(7 </a:t>
            </a:r>
            <a:r>
              <a:rPr lang="en-US" sz="3100" dirty="0"/>
              <a:t>of 13)</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spc="-170" dirty="0" smtClean="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dirty="0">
                    <a:solidFill>
                      <a:schemeClr val="tx1"/>
                    </a:solidFill>
                  </a:rPr>
                  <a:t> </a:t>
                </a:r>
                <a:r>
                  <a:rPr lang="en-US" spc="-120" dirty="0">
                    <a:solidFill>
                      <a:schemeClr val="tx1"/>
                    </a:solidFill>
                  </a:rPr>
                  <a:t> </a:t>
                </a:r>
                <a:r>
                  <a:rPr lang="en-US" b="1" spc="30" dirty="0">
                    <a:solidFill>
                      <a:schemeClr val="tx1"/>
                    </a:solidFill>
                  </a:rPr>
                  <a:t>W</a:t>
                </a:r>
                <a:r>
                  <a:rPr lang="en-US" b="1" spc="35" dirty="0">
                    <a:solidFill>
                      <a:schemeClr val="tx1"/>
                    </a:solidFill>
                  </a:rPr>
                  <a:t>a</a:t>
                </a:r>
                <a:r>
                  <a:rPr lang="en-US" b="1" spc="15" dirty="0">
                    <a:solidFill>
                      <a:schemeClr val="tx1"/>
                    </a:solidFill>
                  </a:rPr>
                  <a:t>iting</a:t>
                </a:r>
                <a:r>
                  <a:rPr lang="en-US" b="1" spc="20" dirty="0">
                    <a:solidFill>
                      <a:schemeClr val="tx1"/>
                    </a:solidFill>
                  </a:rPr>
                  <a:t> </a:t>
                </a:r>
                <a:r>
                  <a:rPr lang="en-US" b="1" spc="-65" dirty="0">
                    <a:solidFill>
                      <a:schemeClr val="tx1"/>
                    </a:solidFill>
                  </a:rPr>
                  <a:t>T</a:t>
                </a:r>
                <a:r>
                  <a:rPr lang="en-US" b="1" spc="20" dirty="0">
                    <a:solidFill>
                      <a:schemeClr val="tx1"/>
                    </a:solidFill>
                  </a:rPr>
                  <a:t>ime</a:t>
                </a:r>
                <a:r>
                  <a:rPr lang="en-US" b="1" dirty="0">
                    <a:solidFill>
                      <a:schemeClr val="tx1"/>
                    </a:solidFill>
                  </a:rPr>
                  <a:t>   </a:t>
                </a:r>
                <a:r>
                  <a:rPr lang="en-US" b="1" spc="85" dirty="0">
                    <a:solidFill>
                      <a:schemeClr val="tx1"/>
                    </a:solidFill>
                  </a:rPr>
                  <a:t> </a:t>
                </a:r>
                <a:r>
                  <a:rPr lang="en-US" spc="-10" dirty="0">
                    <a:solidFill>
                      <a:schemeClr val="tx1"/>
                    </a:solidFill>
                  </a:rPr>
                  <a:t>The</a:t>
                </a:r>
                <a:r>
                  <a:rPr lang="en-US" spc="-25" dirty="0">
                    <a:solidFill>
                      <a:schemeClr val="tx1"/>
                    </a:solidFill>
                  </a:rPr>
                  <a:t> </a:t>
                </a:r>
                <a:r>
                  <a:rPr lang="en-US" spc="-15" dirty="0">
                    <a:solidFill>
                      <a:schemeClr val="tx1"/>
                    </a:solidFill>
                  </a:rPr>
                  <a:t>w</a:t>
                </a:r>
                <a:r>
                  <a:rPr lang="en-US" spc="-5" dirty="0">
                    <a:solidFill>
                      <a:schemeClr val="tx1"/>
                    </a:solidFill>
                  </a:rPr>
                  <a:t>aiting</a:t>
                </a:r>
                <a:r>
                  <a:rPr lang="en-US" spc="-25" dirty="0">
                    <a:solidFill>
                      <a:schemeClr val="tx1"/>
                    </a:solidFill>
                  </a:rPr>
                  <a:t> </a:t>
                </a:r>
                <a:r>
                  <a:rPr lang="en-US" spc="-5" dirty="0">
                    <a:solidFill>
                      <a:schemeClr val="tx1"/>
                    </a:solidFill>
                  </a:rPr>
                  <a:t>time </a:t>
                </a:r>
                <a:r>
                  <a:rPr lang="en-US" i="1" spc="-10" dirty="0">
                    <a:solidFill>
                      <a:schemeClr val="tx1"/>
                    </a:solidFill>
                  </a:rPr>
                  <a:t>T</a:t>
                </a:r>
                <a:r>
                  <a:rPr lang="en-US" i="1" dirty="0">
                    <a:solidFill>
                      <a:schemeClr val="tx1"/>
                    </a:solidFill>
                  </a:rPr>
                  <a:t> </a:t>
                </a:r>
                <a:r>
                  <a:rPr lang="en-US" i="1" spc="-125" dirty="0">
                    <a:solidFill>
                      <a:schemeClr val="tx1"/>
                    </a:solidFill>
                  </a:rPr>
                  <a:t> </a:t>
                </a:r>
                <a:r>
                  <a:rPr lang="en-US" spc="-10" dirty="0">
                    <a:solidFill>
                      <a:schemeClr val="tx1"/>
                    </a:solidFill>
                  </a:rPr>
                  <a:t>betwee</a:t>
                </a:r>
                <a:r>
                  <a:rPr lang="en-US" spc="-5" dirty="0">
                    <a:solidFill>
                      <a:schemeClr val="tx1"/>
                    </a:solidFill>
                  </a:rPr>
                  <a:t>n</a:t>
                </a:r>
                <a:r>
                  <a:rPr lang="en-US" spc="-25" dirty="0">
                    <a:solidFill>
                      <a:schemeClr val="tx1"/>
                    </a:solidFill>
                  </a:rPr>
                  <a:t> </a:t>
                </a:r>
                <a:r>
                  <a:rPr lang="en-US" spc="-10" dirty="0">
                    <a:solidFill>
                      <a:schemeClr val="tx1"/>
                    </a:solidFill>
                  </a:rPr>
                  <a:t>custome</a:t>
                </a:r>
                <a:r>
                  <a:rPr lang="en-US" spc="-5" dirty="0">
                    <a:solidFill>
                      <a:schemeClr val="tx1"/>
                    </a:solidFill>
                  </a:rPr>
                  <a:t>r</a:t>
                </a:r>
                <a:r>
                  <a:rPr lang="en-US" spc="-25" dirty="0">
                    <a:solidFill>
                      <a:schemeClr val="tx1"/>
                    </a:solidFill>
                  </a:rPr>
                  <a:t> </a:t>
                </a:r>
                <a:r>
                  <a:rPr lang="en-US" spc="-10" dirty="0">
                    <a:solidFill>
                      <a:schemeClr val="tx1"/>
                    </a:solidFill>
                  </a:rPr>
                  <a:t>arrival</a:t>
                </a:r>
                <a:r>
                  <a:rPr lang="en-US" spc="-5" dirty="0">
                    <a:solidFill>
                      <a:schemeClr val="tx1"/>
                    </a:solidFill>
                  </a:rPr>
                  <a:t>s</a:t>
                </a:r>
                <a:r>
                  <a:rPr lang="en-US" spc="-25" dirty="0">
                    <a:solidFill>
                      <a:schemeClr val="tx1"/>
                    </a:solidFill>
                  </a:rPr>
                  <a:t> </a:t>
                </a:r>
                <a:r>
                  <a:rPr lang="en-US" spc="-5" dirty="0">
                    <a:solidFill>
                      <a:schemeClr val="tx1"/>
                    </a:solidFill>
                  </a:rPr>
                  <a:t>in</a:t>
                </a:r>
                <a:r>
                  <a:rPr lang="en-US" spc="-30" dirty="0">
                    <a:solidFill>
                      <a:schemeClr val="tx1"/>
                    </a:solidFill>
                  </a:rPr>
                  <a:t> </a:t>
                </a:r>
                <a:r>
                  <a:rPr lang="en-US" spc="-5" dirty="0">
                    <a:solidFill>
                      <a:schemeClr val="tx1"/>
                    </a:solidFill>
                  </a:rPr>
                  <a:t>a</a:t>
                </a:r>
                <a:r>
                  <a:rPr lang="en-US" spc="-30" dirty="0">
                    <a:solidFill>
                      <a:schemeClr val="tx1"/>
                    </a:solidFill>
                  </a:rPr>
                  <a:t> </a:t>
                </a:r>
                <a:r>
                  <a:rPr lang="en-US" spc="-10" dirty="0">
                    <a:solidFill>
                      <a:schemeClr val="tx1"/>
                    </a:solidFill>
                  </a:rPr>
                  <a:t>drive- </a:t>
                </a:r>
                <a:r>
                  <a:rPr lang="en-US" spc="-5" dirty="0">
                    <a:solidFill>
                      <a:schemeClr val="tx1"/>
                    </a:solidFill>
                  </a:rPr>
                  <a:t>through fast-food restaurant is a random variable </a:t>
                </a:r>
                <a:r>
                  <a:rPr lang="en-US" spc="-15" dirty="0">
                    <a:solidFill>
                      <a:schemeClr val="tx1"/>
                    </a:solidFill>
                  </a:rPr>
                  <a:t>w</a:t>
                </a:r>
                <a:r>
                  <a:rPr lang="en-US" spc="-5" dirty="0">
                    <a:solidFill>
                      <a:schemeClr val="tx1"/>
                    </a:solidFill>
                  </a:rPr>
                  <a:t>ith exponential </a:t>
                </a:r>
                <a:r>
                  <a:rPr lang="en-US" spc="-10" dirty="0">
                    <a:solidFill>
                      <a:schemeClr val="tx1"/>
                    </a:solidFill>
                  </a:rPr>
                  <a:t>p</a:t>
                </a:r>
                <a:r>
                  <a:rPr lang="en-US" spc="-5" dirty="0">
                    <a:solidFill>
                      <a:schemeClr val="tx1"/>
                    </a:solidFill>
                  </a:rPr>
                  <a:t>robability density. If the</a:t>
                </a:r>
                <a:r>
                  <a:rPr lang="en-US" spc="-20" dirty="0">
                    <a:solidFill>
                      <a:schemeClr val="tx1"/>
                    </a:solidFill>
                  </a:rPr>
                  <a:t> </a:t>
                </a:r>
                <a:r>
                  <a:rPr lang="en-US" spc="-5" dirty="0">
                    <a:solidFill>
                      <a:schemeClr val="tx1"/>
                    </a:solidFill>
                  </a:rPr>
                  <a:t>average</a:t>
                </a:r>
                <a:r>
                  <a:rPr lang="en-US" spc="-20" dirty="0">
                    <a:solidFill>
                      <a:schemeClr val="tx1"/>
                    </a:solidFill>
                  </a:rPr>
                  <a:t> </a:t>
                </a:r>
                <a:r>
                  <a:rPr lang="en-US" spc="-5" dirty="0">
                    <a:solidFill>
                      <a:schemeClr val="tx1"/>
                    </a:solidFill>
                  </a:rPr>
                  <a:t>waiting</a:t>
                </a:r>
                <a:r>
                  <a:rPr lang="en-US" spc="-20" dirty="0">
                    <a:solidFill>
                      <a:schemeClr val="tx1"/>
                    </a:solidFill>
                  </a:rPr>
                  <a:t> </a:t>
                </a:r>
                <a:r>
                  <a:rPr lang="en-US" spc="-5" dirty="0">
                    <a:solidFill>
                      <a:schemeClr val="tx1"/>
                    </a:solidFill>
                  </a:rPr>
                  <a:t>time</a:t>
                </a:r>
                <a:r>
                  <a:rPr lang="en-US" spc="-20" dirty="0">
                    <a:solidFill>
                      <a:schemeClr val="tx1"/>
                    </a:solidFill>
                  </a:rPr>
                  <a:t> </a:t>
                </a:r>
                <a:r>
                  <a:rPr lang="en-US" spc="-5" dirty="0">
                    <a:solidFill>
                      <a:schemeClr val="tx1"/>
                    </a:solidFill>
                  </a:rPr>
                  <a:t>is</a:t>
                </a:r>
                <a:r>
                  <a:rPr lang="en-US" spc="-20" dirty="0">
                    <a:solidFill>
                      <a:schemeClr val="tx1"/>
                    </a:solidFill>
                  </a:rPr>
                  <a:t> </a:t>
                </a:r>
                <a:r>
                  <a:rPr lang="en-US" spc="-10" dirty="0">
                    <a:solidFill>
                      <a:schemeClr val="tx1"/>
                    </a:solidFill>
                  </a:rPr>
                  <a:t>6</a:t>
                </a:r>
                <a:r>
                  <a:rPr lang="en-US" spc="-5" dirty="0">
                    <a:solidFill>
                      <a:schemeClr val="tx1"/>
                    </a:solidFill>
                  </a:rPr>
                  <a:t>0</a:t>
                </a:r>
                <a:r>
                  <a:rPr lang="en-US" spc="-20" dirty="0">
                    <a:solidFill>
                      <a:schemeClr val="tx1"/>
                    </a:solidFill>
                  </a:rPr>
                  <a:t> </a:t>
                </a:r>
                <a:r>
                  <a:rPr lang="en-US" spc="-5" dirty="0">
                    <a:solidFill>
                      <a:schemeClr val="tx1"/>
                    </a:solidFill>
                  </a:rPr>
                  <a:t>seconds,</a:t>
                </a:r>
                <a:r>
                  <a:rPr lang="en-US" spc="-20" dirty="0">
                    <a:solidFill>
                      <a:schemeClr val="tx1"/>
                    </a:solidFill>
                  </a:rPr>
                  <a:t> </a:t>
                </a:r>
                <a:r>
                  <a:rPr lang="en-US" spc="-15" dirty="0">
                    <a:solidFill>
                      <a:schemeClr val="tx1"/>
                    </a:solidFill>
                  </a:rPr>
                  <a:t>w</a:t>
                </a:r>
                <a:r>
                  <a:rPr lang="en-US" spc="-5" dirty="0">
                    <a:solidFill>
                      <a:schemeClr val="tx1"/>
                    </a:solidFill>
                  </a:rPr>
                  <a:t>hat</a:t>
                </a:r>
                <a:r>
                  <a:rPr lang="en-US" spc="-20" dirty="0">
                    <a:solidFill>
                      <a:schemeClr val="tx1"/>
                    </a:solidFill>
                  </a:rPr>
                  <a:t> </a:t>
                </a:r>
                <a:r>
                  <a:rPr lang="en-US" spc="-5" dirty="0">
                    <a:solidFill>
                      <a:schemeClr val="tx1"/>
                    </a:solidFill>
                  </a:rPr>
                  <a:t>is</a:t>
                </a:r>
                <a:r>
                  <a:rPr lang="en-US" spc="-20" dirty="0">
                    <a:solidFill>
                      <a:schemeClr val="tx1"/>
                    </a:solidFill>
                  </a:rPr>
                  <a:t> </a:t>
                </a:r>
                <a:r>
                  <a:rPr lang="en-US" spc="-5" dirty="0">
                    <a:solidFill>
                      <a:schemeClr val="tx1"/>
                    </a:solidFill>
                  </a:rPr>
                  <a:t>the</a:t>
                </a:r>
                <a:r>
                  <a:rPr lang="en-US" spc="-20" dirty="0">
                    <a:solidFill>
                      <a:schemeClr val="tx1"/>
                    </a:solidFill>
                  </a:rPr>
                  <a:t> </a:t>
                </a:r>
                <a:r>
                  <a:rPr lang="en-US" spc="-10" dirty="0">
                    <a:solidFill>
                      <a:schemeClr val="tx1"/>
                    </a:solidFill>
                  </a:rPr>
                  <a:t>p</a:t>
                </a:r>
                <a:r>
                  <a:rPr lang="en-US" spc="-5" dirty="0">
                    <a:solidFill>
                      <a:schemeClr val="tx1"/>
                    </a:solidFill>
                  </a:rPr>
                  <a:t>robability</a:t>
                </a:r>
                <a:r>
                  <a:rPr lang="en-US" spc="-20" dirty="0">
                    <a:solidFill>
                      <a:schemeClr val="tx1"/>
                    </a:solidFill>
                  </a:rPr>
                  <a:t> </a:t>
                </a:r>
                <a:r>
                  <a:rPr lang="en-US" spc="-5" dirty="0">
                    <a:solidFill>
                      <a:schemeClr val="tx1"/>
                    </a:solidFill>
                  </a:rPr>
                  <a:t>that</a:t>
                </a:r>
                <a:r>
                  <a:rPr lang="en-US" spc="-20" dirty="0">
                    <a:solidFill>
                      <a:schemeClr val="tx1"/>
                    </a:solidFill>
                  </a:rPr>
                  <a:t> </a:t>
                </a:r>
                <a:r>
                  <a:rPr lang="en-US" spc="-5" dirty="0">
                    <a:solidFill>
                      <a:schemeClr val="tx1"/>
                    </a:solidFill>
                  </a:rPr>
                  <a:t>a</a:t>
                </a:r>
                <a:r>
                  <a:rPr lang="en-US" spc="-20" dirty="0">
                    <a:solidFill>
                      <a:schemeClr val="tx1"/>
                    </a:solidFill>
                  </a:rPr>
                  <a:t> </a:t>
                </a:r>
                <a:r>
                  <a:rPr lang="en-US" spc="-5" dirty="0">
                    <a:solidFill>
                      <a:schemeClr val="tx1"/>
                    </a:solidFill>
                  </a:rPr>
                  <a:t>customer</a:t>
                </a:r>
                <a:r>
                  <a:rPr lang="en-US" spc="-20" dirty="0">
                    <a:solidFill>
                      <a:schemeClr val="tx1"/>
                    </a:solidFill>
                  </a:rPr>
                  <a:t> </a:t>
                </a:r>
                <a:r>
                  <a:rPr lang="en-US" spc="-15" dirty="0">
                    <a:solidFill>
                      <a:schemeClr val="tx1"/>
                    </a:solidFill>
                  </a:rPr>
                  <a:t>w</a:t>
                </a:r>
                <a:r>
                  <a:rPr lang="en-US" spc="-5" dirty="0">
                    <a:solidFill>
                      <a:schemeClr val="tx1"/>
                    </a:solidFill>
                  </a:rPr>
                  <a:t>ill</a:t>
                </a:r>
                <a:r>
                  <a:rPr lang="en-US" spc="-20" dirty="0">
                    <a:solidFill>
                      <a:schemeClr val="tx1"/>
                    </a:solidFill>
                  </a:rPr>
                  <a:t> </a:t>
                </a:r>
                <a:r>
                  <a:rPr lang="en-US" spc="-5" dirty="0">
                    <a:solidFill>
                      <a:schemeClr val="tx1"/>
                    </a:solidFill>
                  </a:rPr>
                  <a:t>arrive within </a:t>
                </a:r>
                <a:r>
                  <a:rPr lang="en-US" spc="-10" dirty="0">
                    <a:solidFill>
                      <a:schemeClr val="tx1"/>
                    </a:solidFill>
                  </a:rPr>
                  <a:t>3</a:t>
                </a:r>
                <a:r>
                  <a:rPr lang="en-US" spc="-5" dirty="0">
                    <a:solidFill>
                      <a:schemeClr val="tx1"/>
                    </a:solidFill>
                  </a:rPr>
                  <a:t>0 to </a:t>
                </a:r>
                <a:r>
                  <a:rPr lang="en-US" spc="-10" dirty="0">
                    <a:solidFill>
                      <a:schemeClr val="tx1"/>
                    </a:solidFill>
                  </a:rPr>
                  <a:t>4</a:t>
                </a:r>
                <a:r>
                  <a:rPr lang="en-US" spc="-5" dirty="0">
                    <a:solidFill>
                      <a:schemeClr val="tx1"/>
                    </a:solidFill>
                  </a:rPr>
                  <a:t>5 s </a:t>
                </a:r>
                <a:r>
                  <a:rPr lang="en-US" spc="-10" dirty="0">
                    <a:solidFill>
                      <a:schemeClr val="tx1"/>
                    </a:solidFill>
                  </a:rPr>
                  <a:t>a</a:t>
                </a:r>
                <a:r>
                  <a:rPr lang="en-US" spc="-5" dirty="0">
                    <a:solidFill>
                      <a:schemeClr val="tx1"/>
                    </a:solidFill>
                  </a:rPr>
                  <a:t>fter another</a:t>
                </a:r>
                <a:r>
                  <a:rPr lang="en-US" dirty="0">
                    <a:solidFill>
                      <a:schemeClr val="tx1"/>
                    </a:solidFill>
                  </a:rPr>
                  <a:t> </a:t>
                </a:r>
                <a:r>
                  <a:rPr lang="en-US" spc="-5" dirty="0">
                    <a:solidFill>
                      <a:schemeClr val="tx1"/>
                    </a:solidFill>
                  </a:rPr>
                  <a:t>customer?</a:t>
                </a:r>
                <a:endParaRPr lang="en-US" dirty="0">
                  <a:solidFill>
                    <a:schemeClr val="tx1"/>
                  </a:solidFill>
                </a:endParaRPr>
              </a:p>
              <a:p>
                <a:pPr marL="0" marR="5080" indent="0" algn="just">
                  <a:lnSpc>
                    <a:spcPct val="100000"/>
                  </a:lnSpc>
                  <a:buNone/>
                </a:pPr>
                <a:r>
                  <a:rPr lang="en-US" b="1" spc="-5" dirty="0">
                    <a:solidFill>
                      <a:schemeClr val="tx1"/>
                    </a:solidFill>
                  </a:rPr>
                  <a:t>Solution </a:t>
                </a:r>
                <a:r>
                  <a:rPr lang="en-US" b="1" spc="95" dirty="0">
                    <a:solidFill>
                      <a:schemeClr val="tx1"/>
                    </a:solidFill>
                  </a:rPr>
                  <a:t> </a:t>
                </a:r>
                <a:r>
                  <a:rPr lang="en-US" spc="-5" dirty="0">
                    <a:solidFill>
                      <a:schemeClr val="tx1"/>
                    </a:solidFill>
                  </a:rPr>
                  <a:t>If</a:t>
                </a:r>
                <a:r>
                  <a:rPr lang="en-US" spc="40" dirty="0">
                    <a:solidFill>
                      <a:schemeClr val="tx1"/>
                    </a:solidFill>
                  </a:rPr>
                  <a:t> </a:t>
                </a:r>
                <a:r>
                  <a:rPr lang="en-US" spc="-5" dirty="0">
                    <a:solidFill>
                      <a:schemeClr val="tx1"/>
                    </a:solidFill>
                  </a:rPr>
                  <a:t>the</a:t>
                </a:r>
                <a:r>
                  <a:rPr lang="en-US" spc="40" dirty="0">
                    <a:solidFill>
                      <a:schemeClr val="tx1"/>
                    </a:solidFill>
                  </a:rPr>
                  <a:t> </a:t>
                </a:r>
                <a:r>
                  <a:rPr lang="en-US" spc="-5" dirty="0">
                    <a:solidFill>
                      <a:schemeClr val="tx1"/>
                    </a:solidFill>
                  </a:rPr>
                  <a:t>average</a:t>
                </a:r>
                <a:r>
                  <a:rPr lang="en-US" spc="40" dirty="0">
                    <a:solidFill>
                      <a:schemeClr val="tx1"/>
                    </a:solidFill>
                  </a:rPr>
                  <a:t> </a:t>
                </a:r>
                <a:r>
                  <a:rPr lang="en-US" spc="-5" dirty="0">
                    <a:solidFill>
                      <a:schemeClr val="tx1"/>
                    </a:solidFill>
                  </a:rPr>
                  <a:t>waiting</a:t>
                </a:r>
                <a:r>
                  <a:rPr lang="en-US" spc="40" dirty="0">
                    <a:solidFill>
                      <a:schemeClr val="tx1"/>
                    </a:solidFill>
                  </a:rPr>
                  <a:t> </a:t>
                </a:r>
                <a:r>
                  <a:rPr lang="en-US" spc="-5" dirty="0">
                    <a:solidFill>
                      <a:schemeClr val="tx1"/>
                    </a:solidFill>
                  </a:rPr>
                  <a:t>time</a:t>
                </a:r>
                <a:r>
                  <a:rPr lang="en-US" spc="40" dirty="0">
                    <a:solidFill>
                      <a:schemeClr val="tx1"/>
                    </a:solidFill>
                  </a:rPr>
                  <a:t> </a:t>
                </a:r>
                <a:r>
                  <a:rPr lang="en-US" spc="-5" dirty="0">
                    <a:solidFill>
                      <a:schemeClr val="tx1"/>
                    </a:solidFill>
                  </a:rPr>
                  <a:t>is</a:t>
                </a:r>
                <a:r>
                  <a:rPr lang="en-US" spc="40" dirty="0">
                    <a:solidFill>
                      <a:schemeClr val="tx1"/>
                    </a:solidFill>
                  </a:rPr>
                  <a:t> </a:t>
                </a:r>
                <a:r>
                  <a:rPr lang="en-US" spc="-10" dirty="0">
                    <a:solidFill>
                      <a:schemeClr val="tx1"/>
                    </a:solidFill>
                  </a:rPr>
                  <a:t>6</a:t>
                </a:r>
                <a:r>
                  <a:rPr lang="en-US" spc="-5" dirty="0">
                    <a:solidFill>
                      <a:schemeClr val="tx1"/>
                    </a:solidFill>
                  </a:rPr>
                  <a:t>0</a:t>
                </a:r>
                <a:r>
                  <a:rPr lang="en-US" spc="40" dirty="0">
                    <a:solidFill>
                      <a:schemeClr val="tx1"/>
                    </a:solidFill>
                  </a:rPr>
                  <a:t> </a:t>
                </a:r>
                <a:r>
                  <a:rPr lang="en-US" spc="-5" dirty="0">
                    <a:solidFill>
                      <a:schemeClr val="tx1"/>
                    </a:solidFill>
                  </a:rPr>
                  <a:t>s,</a:t>
                </a:r>
                <a:r>
                  <a:rPr lang="en-US" spc="40" dirty="0">
                    <a:solidFill>
                      <a:schemeClr val="tx1"/>
                    </a:solidFill>
                  </a:rPr>
                  <a:t> </a:t>
                </a:r>
                <a:r>
                  <a:rPr lang="en-US" spc="-5" dirty="0">
                    <a:solidFill>
                      <a:schemeClr val="tx1"/>
                    </a:solidFill>
                  </a:rPr>
                  <a:t>then</a:t>
                </a:r>
                <a:r>
                  <a:rPr lang="en-US" spc="20" dirty="0">
                    <a:solidFill>
                      <a:schemeClr val="tx1"/>
                    </a:solidFill>
                  </a:rPr>
                  <a:t> </a:t>
                </a:r>
                <a:r>
                  <a:rPr lang="en-US" i="1" spc="-5" dirty="0">
                    <a:solidFill>
                      <a:schemeClr val="tx1"/>
                    </a:solidFill>
                  </a:rPr>
                  <a:t>r</a:t>
                </a:r>
                <a:r>
                  <a:rPr lang="en-US" i="1" dirty="0">
                    <a:solidFill>
                      <a:schemeClr val="tx1"/>
                    </a:solidFill>
                  </a:rPr>
                  <a:t> </a:t>
                </a:r>
                <a:r>
                  <a:rPr lang="en-US" i="1" spc="-1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6</a:t>
                </a:r>
                <a:r>
                  <a:rPr lang="en-US" spc="-5" dirty="0">
                    <a:solidFill>
                      <a:schemeClr val="tx1"/>
                    </a:solidFill>
                  </a:rPr>
                  <a:t>0</a:t>
                </a:r>
                <a:r>
                  <a:rPr lang="en-US" spc="40" dirty="0">
                    <a:solidFill>
                      <a:schemeClr val="tx1"/>
                    </a:solidFill>
                  </a:rPr>
                  <a:t> </a:t>
                </a:r>
                <a:r>
                  <a:rPr lang="en-US" spc="-10" dirty="0">
                    <a:solidFill>
                      <a:schemeClr val="tx1"/>
                    </a:solidFill>
                  </a:rPr>
                  <a:t>an</a:t>
                </a:r>
                <a:r>
                  <a:rPr lang="en-US" spc="-5" dirty="0">
                    <a:solidFill>
                      <a:schemeClr val="tx1"/>
                    </a:solidFill>
                  </a:rPr>
                  <a:t>d </a:t>
                </a:r>
                <a14:m>
                  <m:oMath xmlns:m="http://schemas.openxmlformats.org/officeDocument/2006/math">
                    <m:r>
                      <a:rPr lang="en-US" i="1">
                        <a:solidFill>
                          <a:schemeClr val="tx1"/>
                        </a:solidFill>
                        <a:latin typeface="Cambria Math" panose="02040503050406030204" pitchFamily="18" charset="0"/>
                        <a:cs typeface="Times New Roman"/>
                      </a:rPr>
                      <m:t>𝑝</m:t>
                    </m:r>
                    <m:d>
                      <m:dPr>
                        <m:ctrlPr>
                          <a:rPr lang="en-US" i="1">
                            <a:solidFill>
                              <a:schemeClr val="tx1"/>
                            </a:solidFill>
                            <a:latin typeface="Cambria Math" panose="02040503050406030204" pitchFamily="18" charset="0"/>
                            <a:cs typeface="Times New Roman"/>
                          </a:rPr>
                        </m:ctrlPr>
                      </m:dPr>
                      <m:e>
                        <m:r>
                          <a:rPr lang="en-US" i="1">
                            <a:solidFill>
                              <a:schemeClr val="tx1"/>
                            </a:solidFill>
                            <a:latin typeface="Cambria Math" panose="02040503050406030204" pitchFamily="18" charset="0"/>
                            <a:cs typeface="Times New Roman"/>
                          </a:rPr>
                          <m:t>𝑡</m:t>
                        </m:r>
                      </m:e>
                    </m:d>
                    <m:r>
                      <a:rPr lang="en-US" i="1">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60</m:t>
                        </m:r>
                      </m:den>
                    </m:f>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𝑒</m:t>
                        </m:r>
                      </m:e>
                      <m:sup>
                        <m:r>
                          <a:rPr lang="en-US" i="1">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𝑡</m:t>
                        </m:r>
                        <m:r>
                          <a:rPr lang="en-US" b="0" i="1" smtClean="0">
                            <a:solidFill>
                              <a:schemeClr val="tx1"/>
                            </a:solidFill>
                            <a:latin typeface="Cambria Math" panose="02040503050406030204" pitchFamily="18" charset="0"/>
                            <a:cs typeface="Times New Roman"/>
                          </a:rPr>
                          <m:t>/60</m:t>
                        </m:r>
                      </m:sup>
                    </m:sSup>
                  </m:oMath>
                </a14:m>
                <a:r>
                  <a:rPr lang="en-US" dirty="0">
                    <a:solidFill>
                      <a:schemeClr val="tx1"/>
                    </a:solidFill>
                  </a:rPr>
                  <a:t> </a:t>
                </a:r>
                <a:r>
                  <a:rPr lang="en-US" spc="-10" dirty="0">
                    <a:solidFill>
                      <a:schemeClr val="tx1"/>
                    </a:solidFill>
                  </a:rPr>
                  <a:t>because th</a:t>
                </a:r>
                <a:r>
                  <a:rPr lang="en-US" spc="-5" dirty="0">
                    <a:solidFill>
                      <a:schemeClr val="tx1"/>
                    </a:solidFill>
                  </a:rPr>
                  <a:t>e</a:t>
                </a:r>
                <a:r>
                  <a:rPr lang="en-US" spc="55" dirty="0">
                    <a:solidFill>
                      <a:schemeClr val="tx1"/>
                    </a:solidFill>
                  </a:rPr>
                  <a:t> </a:t>
                </a:r>
                <a:r>
                  <a:rPr lang="en-US" spc="-15" dirty="0">
                    <a:solidFill>
                      <a:schemeClr val="tx1"/>
                    </a:solidFill>
                  </a:rPr>
                  <a:t>mea</a:t>
                </a:r>
                <a:r>
                  <a:rPr lang="en-US" spc="-5" dirty="0">
                    <a:solidFill>
                      <a:schemeClr val="tx1"/>
                    </a:solidFill>
                  </a:rPr>
                  <a:t>n</a:t>
                </a:r>
                <a:r>
                  <a:rPr lang="en-US" spc="60" dirty="0">
                    <a:solidFill>
                      <a:schemeClr val="tx1"/>
                    </a:solidFill>
                  </a:rPr>
                  <a:t> </a:t>
                </a:r>
                <a:r>
                  <a:rPr lang="en-US" spc="-10" dirty="0">
                    <a:solidFill>
                      <a:schemeClr val="tx1"/>
                    </a:solidFill>
                  </a:rPr>
                  <a:t>o</a:t>
                </a:r>
                <a:r>
                  <a:rPr lang="en-US" spc="-5" dirty="0">
                    <a:solidFill>
                      <a:schemeClr val="tx1"/>
                    </a:solidFill>
                  </a:rPr>
                  <a:t>f</a:t>
                </a:r>
                <a:r>
                  <a:rPr lang="en-US" i="1" baseline="25925" dirty="0">
                    <a:solidFill>
                      <a:schemeClr val="tx1"/>
                    </a:solidFill>
                  </a:rPr>
                  <a:t> </a:t>
                </a:r>
                <a14:m>
                  <m:oMath xmlns:m="http://schemas.openxmlformats.org/officeDocument/2006/math">
                    <m:r>
                      <a:rPr lang="en-US" i="1">
                        <a:solidFill>
                          <a:schemeClr val="tx1"/>
                        </a:solidFill>
                        <a:latin typeface="Cambria Math" panose="02040503050406030204" pitchFamily="18" charset="0"/>
                        <a:cs typeface="Times New Roman"/>
                      </a:rPr>
                      <m:t>𝑝</m:t>
                    </m:r>
                    <m:d>
                      <m:dPr>
                        <m:ctrlPr>
                          <a:rPr lang="en-US" i="1">
                            <a:solidFill>
                              <a:schemeClr val="tx1"/>
                            </a:solidFill>
                            <a:latin typeface="Cambria Math" panose="02040503050406030204" pitchFamily="18" charset="0"/>
                            <a:cs typeface="Times New Roman"/>
                          </a:rPr>
                        </m:ctrlPr>
                      </m:dPr>
                      <m:e>
                        <m:r>
                          <a:rPr lang="en-US" i="1">
                            <a:solidFill>
                              <a:schemeClr val="tx1"/>
                            </a:solidFill>
                            <a:latin typeface="Cambria Math" panose="02040503050406030204" pitchFamily="18" charset="0"/>
                            <a:cs typeface="Times New Roman"/>
                          </a:rPr>
                          <m:t>𝑡</m:t>
                        </m:r>
                      </m:e>
                    </m:d>
                    <m:r>
                      <a:rPr lang="en-US" i="1">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num>
                      <m:den>
                        <m:r>
                          <a:rPr lang="en-US" i="1">
                            <a:solidFill>
                              <a:schemeClr val="tx1"/>
                            </a:solidFill>
                            <a:latin typeface="Cambria Math" panose="02040503050406030204" pitchFamily="18" charset="0"/>
                            <a:cs typeface="Times New Roman"/>
                          </a:rPr>
                          <m:t>𝑟</m:t>
                        </m:r>
                      </m:den>
                    </m:f>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𝑒</m:t>
                        </m:r>
                      </m:e>
                      <m:sup>
                        <m:r>
                          <a:rPr lang="en-US" i="1">
                            <a:latin typeface="Cambria Math" panose="02040503050406030204" pitchFamily="18" charset="0"/>
                            <a:cs typeface="Times New Roman"/>
                          </a:rPr>
                          <m:t>−</m:t>
                        </m:r>
                        <m:r>
                          <a:rPr lang="en-US" i="1">
                            <a:latin typeface="Cambria Math" panose="02040503050406030204" pitchFamily="18" charset="0"/>
                            <a:cs typeface="Times New Roman"/>
                          </a:rPr>
                          <m:t>𝑡</m:t>
                        </m:r>
                        <m:r>
                          <a:rPr lang="en-US" i="1">
                            <a:latin typeface="Cambria Math" panose="02040503050406030204" pitchFamily="18" charset="0"/>
                            <a:cs typeface="Times New Roman"/>
                          </a:rPr>
                          <m:t>/</m:t>
                        </m:r>
                        <m:r>
                          <a:rPr lang="en-US" i="1">
                            <a:latin typeface="Cambria Math" panose="02040503050406030204" pitchFamily="18" charset="0"/>
                            <a:cs typeface="Times New Roman"/>
                          </a:rPr>
                          <m:t>𝑟</m:t>
                        </m:r>
                      </m:sup>
                    </m:sSup>
                  </m:oMath>
                </a14:m>
                <a:r>
                  <a:rPr lang="en-US" i="1" spc="89" baseline="25925" dirty="0">
                    <a:solidFill>
                      <a:schemeClr val="tx1"/>
                    </a:solidFill>
                  </a:rPr>
                  <a:t> </a:t>
                </a:r>
                <a:r>
                  <a:rPr lang="en-US" spc="-5" dirty="0">
                    <a:solidFill>
                      <a:schemeClr val="tx1"/>
                    </a:solidFill>
                  </a:rPr>
                  <a:t>is</a:t>
                </a:r>
                <a:r>
                  <a:rPr lang="en-US" spc="35" dirty="0">
                    <a:solidFill>
                      <a:schemeClr val="tx1"/>
                    </a:solidFill>
                  </a:rPr>
                  <a:t> </a:t>
                </a:r>
                <a:r>
                  <a:rPr lang="en-US" i="1" spc="-5" dirty="0">
                    <a:solidFill>
                      <a:schemeClr val="tx1"/>
                    </a:solidFill>
                  </a:rPr>
                  <a:t>r</a:t>
                </a:r>
                <a:r>
                  <a:rPr lang="en-US" i="1" dirty="0">
                    <a:solidFill>
                      <a:schemeClr val="tx1"/>
                    </a:solidFill>
                  </a:rPr>
                  <a:t> </a:t>
                </a:r>
                <a:r>
                  <a:rPr lang="en-US" i="1" spc="-95" dirty="0">
                    <a:solidFill>
                      <a:schemeClr val="tx1"/>
                    </a:solidFill>
                  </a:rPr>
                  <a:t> </a:t>
                </a:r>
                <a:r>
                  <a:rPr lang="en-US" spc="-10" dirty="0">
                    <a:solidFill>
                      <a:schemeClr val="tx1"/>
                    </a:solidFill>
                  </a:rPr>
                  <a:t>b</a:t>
                </a:r>
                <a:r>
                  <a:rPr lang="en-US" spc="-5" dirty="0">
                    <a:solidFill>
                      <a:schemeClr val="tx1"/>
                    </a:solidFill>
                  </a:rPr>
                  <a:t>y</a:t>
                </a:r>
                <a:r>
                  <a:rPr lang="en-US" spc="55" dirty="0">
                    <a:solidFill>
                      <a:schemeClr val="tx1"/>
                    </a:solidFill>
                  </a:rPr>
                  <a:t> </a:t>
                </a:r>
                <a:r>
                  <a:rPr lang="en-US" spc="-10" dirty="0">
                    <a:solidFill>
                      <a:schemeClr val="tx1"/>
                    </a:solidFill>
                  </a:rPr>
                  <a:t>th</a:t>
                </a:r>
                <a:r>
                  <a:rPr lang="en-US" spc="-5" dirty="0">
                    <a:solidFill>
                      <a:schemeClr val="tx1"/>
                    </a:solidFill>
                  </a:rPr>
                  <a:t>e</a:t>
                </a:r>
                <a:r>
                  <a:rPr lang="en-US" spc="55" dirty="0">
                    <a:solidFill>
                      <a:schemeClr val="tx1"/>
                    </a:solidFill>
                  </a:rPr>
                  <a:t> </a:t>
                </a:r>
                <a:r>
                  <a:rPr lang="en-US" spc="-10" dirty="0">
                    <a:solidFill>
                      <a:schemeClr val="tx1"/>
                    </a:solidFill>
                  </a:rPr>
                  <a:t>previou</a:t>
                </a:r>
                <a:r>
                  <a:rPr lang="en-US" spc="-5" dirty="0">
                    <a:solidFill>
                      <a:schemeClr val="tx1"/>
                    </a:solidFill>
                  </a:rPr>
                  <a:t>s</a:t>
                </a:r>
                <a:r>
                  <a:rPr lang="en-US" spc="60" dirty="0">
                    <a:solidFill>
                      <a:schemeClr val="tx1"/>
                    </a:solidFill>
                  </a:rPr>
                  <a:t> </a:t>
                </a:r>
                <a:r>
                  <a:rPr lang="en-US" spc="-10" dirty="0">
                    <a:solidFill>
                      <a:schemeClr val="tx1"/>
                    </a:solidFill>
                  </a:rPr>
                  <a:t>example</a:t>
                </a:r>
                <a:r>
                  <a:rPr lang="en-US" spc="-5" dirty="0">
                    <a:solidFill>
                      <a:schemeClr val="tx1"/>
                    </a:solidFill>
                  </a:rPr>
                  <a:t>.</a:t>
                </a:r>
                <a:r>
                  <a:rPr lang="en-US" spc="60" dirty="0">
                    <a:solidFill>
                      <a:schemeClr val="tx1"/>
                    </a:solidFill>
                  </a:rPr>
                  <a:t> </a:t>
                </a:r>
                <a:r>
                  <a:rPr lang="en-US" spc="-10" dirty="0">
                    <a:solidFill>
                      <a:schemeClr val="tx1"/>
                    </a:solidFill>
                  </a:rPr>
                  <a:t>Therefore</a:t>
                </a:r>
                <a:r>
                  <a:rPr lang="en-US" spc="-5" dirty="0">
                    <a:solidFill>
                      <a:schemeClr val="tx1"/>
                    </a:solidFill>
                  </a:rPr>
                  <a:t>,</a:t>
                </a:r>
                <a:r>
                  <a:rPr lang="en-US" spc="60" dirty="0">
                    <a:solidFill>
                      <a:schemeClr val="tx1"/>
                    </a:solidFill>
                  </a:rPr>
                  <a:t> </a:t>
                </a:r>
                <a:r>
                  <a:rPr lang="en-US" spc="-10" dirty="0">
                    <a:solidFill>
                      <a:schemeClr val="tx1"/>
                    </a:solidFill>
                  </a:rPr>
                  <a:t>th</a:t>
                </a:r>
                <a:r>
                  <a:rPr lang="en-US" spc="-5" dirty="0">
                    <a:solidFill>
                      <a:schemeClr val="tx1"/>
                    </a:solidFill>
                  </a:rPr>
                  <a:t>e</a:t>
                </a:r>
                <a:r>
                  <a:rPr lang="en-US" spc="55" dirty="0">
                    <a:solidFill>
                      <a:schemeClr val="tx1"/>
                    </a:solidFill>
                  </a:rPr>
                  <a:t> </a:t>
                </a:r>
                <a:r>
                  <a:rPr lang="en-US" spc="-10" dirty="0">
                    <a:solidFill>
                      <a:schemeClr val="tx1"/>
                    </a:solidFill>
                  </a:rPr>
                  <a:t>probabilit</a:t>
                </a:r>
                <a:r>
                  <a:rPr lang="en-US" spc="-5" dirty="0">
                    <a:solidFill>
                      <a:schemeClr val="tx1"/>
                    </a:solidFill>
                  </a:rPr>
                  <a:t>y</a:t>
                </a:r>
                <a:r>
                  <a:rPr lang="en-US" spc="60" dirty="0">
                    <a:solidFill>
                      <a:schemeClr val="tx1"/>
                    </a:solidFill>
                  </a:rPr>
                  <a:t> </a:t>
                </a:r>
                <a:r>
                  <a:rPr lang="en-US" spc="-10" dirty="0">
                    <a:solidFill>
                      <a:schemeClr val="tx1"/>
                    </a:solidFill>
                  </a:rPr>
                  <a:t>o</a:t>
                </a:r>
                <a:r>
                  <a:rPr lang="en-US" spc="-5" dirty="0">
                    <a:solidFill>
                      <a:schemeClr val="tx1"/>
                    </a:solidFill>
                  </a:rPr>
                  <a:t>f</a:t>
                </a:r>
                <a:r>
                  <a:rPr lang="en-US" spc="55" dirty="0">
                    <a:solidFill>
                      <a:schemeClr val="tx1"/>
                    </a:solidFill>
                  </a:rPr>
                  <a:t> </a:t>
                </a:r>
                <a:r>
                  <a:rPr lang="en-US" spc="-10" dirty="0">
                    <a:solidFill>
                      <a:schemeClr val="tx1"/>
                    </a:solidFill>
                  </a:rPr>
                  <a:t>waiting </a:t>
                </a:r>
                <a:r>
                  <a:rPr lang="en-US" spc="-10" dirty="0">
                    <a:solidFill>
                      <a:schemeClr val="tx1"/>
                    </a:solidFill>
                    <a:latin typeface="Times New Roman"/>
                    <a:cs typeface="Times New Roman"/>
                  </a:rPr>
                  <a:t>betwee</a:t>
                </a:r>
                <a:r>
                  <a:rPr lang="en-US" spc="-5" dirty="0">
                    <a:solidFill>
                      <a:schemeClr val="tx1"/>
                    </a:solidFill>
                    <a:latin typeface="Times New Roman"/>
                    <a:cs typeface="Times New Roman"/>
                  </a:rPr>
                  <a:t>n</a:t>
                </a:r>
                <a:r>
                  <a:rPr lang="en-US" dirty="0">
                    <a:solidFill>
                      <a:schemeClr val="tx1"/>
                    </a:solidFill>
                    <a:latin typeface="Times New Roman"/>
                    <a:cs typeface="Times New Roman"/>
                  </a:rPr>
                  <a:t> </a:t>
                </a:r>
                <a:r>
                  <a:rPr lang="en-US" spc="-10" dirty="0">
                    <a:solidFill>
                      <a:schemeClr val="tx1"/>
                    </a:solidFill>
                    <a:latin typeface="Times New Roman"/>
                    <a:cs typeface="Times New Roman"/>
                  </a:rPr>
                  <a:t>3</a:t>
                </a:r>
                <a:r>
                  <a:rPr lang="en-US" spc="-5" dirty="0">
                    <a:solidFill>
                      <a:schemeClr val="tx1"/>
                    </a:solidFill>
                    <a:latin typeface="Times New Roman"/>
                    <a:cs typeface="Times New Roman"/>
                  </a:rPr>
                  <a:t>0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dirty="0">
                    <a:solidFill>
                      <a:schemeClr val="tx1"/>
                    </a:solidFill>
                    <a:latin typeface="Times New Roman"/>
                    <a:cs typeface="Times New Roman"/>
                  </a:rPr>
                  <a:t> </a:t>
                </a:r>
                <a:r>
                  <a:rPr lang="en-US" spc="-10" dirty="0">
                    <a:solidFill>
                      <a:schemeClr val="tx1"/>
                    </a:solidFill>
                    <a:latin typeface="Times New Roman"/>
                    <a:cs typeface="Times New Roman"/>
                  </a:rPr>
                  <a:t>4</a:t>
                </a:r>
                <a:r>
                  <a:rPr lang="en-US" spc="-5" dirty="0">
                    <a:solidFill>
                      <a:schemeClr val="tx1"/>
                    </a:solidFill>
                    <a:latin typeface="Times New Roman"/>
                    <a:cs typeface="Times New Roman"/>
                  </a:rPr>
                  <a:t>5 s f</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r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nex</a:t>
                </a:r>
                <a:r>
                  <a:rPr lang="en-US" spc="-5" dirty="0">
                    <a:solidFill>
                      <a:schemeClr val="tx1"/>
                    </a:solidFill>
                    <a:latin typeface="Times New Roman"/>
                    <a:cs typeface="Times New Roman"/>
                  </a:rPr>
                  <a:t>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custome</a:t>
                </a:r>
                <a:r>
                  <a:rPr lang="en-US" spc="-5" dirty="0">
                    <a:solidFill>
                      <a:schemeClr val="tx1"/>
                    </a:solidFill>
                    <a:latin typeface="Times New Roman"/>
                    <a:cs typeface="Times New Roman"/>
                  </a:rPr>
                  <a:t>r</a:t>
                </a:r>
                <a:r>
                  <a:rPr lang="en-US" dirty="0">
                    <a:solidFill>
                      <a:schemeClr val="tx1"/>
                    </a:solidFill>
                    <a:latin typeface="Times New Roman"/>
                    <a:cs typeface="Times New Roman"/>
                  </a:rPr>
                  <a:t> </a:t>
                </a:r>
                <a:r>
                  <a:rPr lang="en-US" spc="-5" dirty="0">
                    <a:solidFill>
                      <a:schemeClr val="tx1"/>
                    </a:solidFill>
                    <a:latin typeface="Times New Roman"/>
                    <a:cs typeface="Times New Roman"/>
                  </a:rPr>
                  <a:t>is</a:t>
                </a:r>
                <a:endParaRPr lang="en-US" dirty="0">
                  <a:solidFill>
                    <a:schemeClr val="tx1"/>
                  </a:solidFill>
                  <a:latin typeface="Times New Roman"/>
                  <a:cs typeface="Times New Roman"/>
                </a:endParaRPr>
              </a:p>
              <a:p>
                <a:pPr marL="0" marR="5080" indent="0" algn="just">
                  <a:lnSpc>
                    <a:spcPct val="100000"/>
                  </a:lnSpc>
                  <a:buNone/>
                </a:pPr>
                <a14:m>
                  <m:oMath xmlns:m="http://schemas.openxmlformats.org/officeDocument/2006/math">
                    <m:r>
                      <a:rPr lang="en-US" b="0" i="1" smtClean="0">
                        <a:solidFill>
                          <a:schemeClr val="tx1"/>
                        </a:solidFill>
                        <a:latin typeface="Cambria Math" panose="02040503050406030204" pitchFamily="18" charset="0"/>
                      </a:rPr>
                      <m:t>𝑃</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30</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𝑋</m:t>
                        </m:r>
                        <m:r>
                          <a:rPr lang="en-US" b="0" i="1" smtClean="0">
                            <a:solidFill>
                              <a:schemeClr val="tx1"/>
                            </a:solidFill>
                            <a:latin typeface="Cambria Math" panose="02040503050406030204" pitchFamily="18" charset="0"/>
                            <a:ea typeface="Cambria Math" panose="02040503050406030204" pitchFamily="18" charset="0"/>
                          </a:rPr>
                          <m:t>≤45</m:t>
                        </m:r>
                      </m:e>
                    </m:d>
                    <m:r>
                      <a:rPr lang="en-US" b="0" i="1" smtClean="0">
                        <a:solidFill>
                          <a:schemeClr val="tx1"/>
                        </a:solidFill>
                        <a:latin typeface="Cambria Math" panose="02040503050406030204" pitchFamily="18" charset="0"/>
                        <a:ea typeface="Cambria Math" panose="02040503050406030204" pitchFamily="18" charset="0"/>
                      </a:rPr>
                      <m:t>=</m:t>
                    </m:r>
                    <m:nary>
                      <m:naryPr>
                        <m:ctrlPr>
                          <a:rPr lang="en-US" b="0" i="1" smtClean="0">
                            <a:solidFill>
                              <a:schemeClr val="tx1"/>
                            </a:solidFill>
                            <a:latin typeface="Cambria Math" panose="02040503050406030204" pitchFamily="18" charset="0"/>
                            <a:ea typeface="Cambria Math" panose="02040503050406030204" pitchFamily="18" charset="0"/>
                          </a:rPr>
                        </m:ctrlPr>
                      </m:naryPr>
                      <m:sub>
                        <m:r>
                          <m:rPr>
                            <m:brk m:alnAt="23"/>
                          </m:rPr>
                          <a:rPr lang="en-US" b="0" i="1" smtClean="0">
                            <a:solidFill>
                              <a:schemeClr val="tx1"/>
                            </a:solidFill>
                            <a:latin typeface="Cambria Math" panose="02040503050406030204" pitchFamily="18" charset="0"/>
                            <a:ea typeface="Cambria Math" panose="02040503050406030204" pitchFamily="18" charset="0"/>
                          </a:rPr>
                          <m:t>3</m:t>
                        </m:r>
                        <m:r>
                          <a:rPr lang="en-US" b="0" i="1" smtClean="0">
                            <a:solidFill>
                              <a:schemeClr val="tx1"/>
                            </a:solidFill>
                            <a:latin typeface="Cambria Math" panose="02040503050406030204" pitchFamily="18" charset="0"/>
                            <a:ea typeface="Cambria Math" panose="02040503050406030204" pitchFamily="18" charset="0"/>
                          </a:rPr>
                          <m:t>0</m:t>
                        </m:r>
                      </m:sub>
                      <m:sup>
                        <m:r>
                          <a:rPr lang="en-US" b="0" i="1" smtClean="0">
                            <a:solidFill>
                              <a:schemeClr val="tx1"/>
                            </a:solidFill>
                            <a:latin typeface="Cambria Math" panose="02040503050406030204" pitchFamily="18" charset="0"/>
                            <a:ea typeface="Cambria Math" panose="02040503050406030204" pitchFamily="18" charset="0"/>
                          </a:rPr>
                          <m:t>45</m:t>
                        </m:r>
                      </m:sup>
                      <m:e>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num>
                          <m:den>
                            <m:r>
                              <a:rPr lang="en-US" i="1">
                                <a:solidFill>
                                  <a:schemeClr val="tx1"/>
                                </a:solidFill>
                                <a:latin typeface="Cambria Math" panose="02040503050406030204" pitchFamily="18" charset="0"/>
                                <a:cs typeface="Times New Roman"/>
                              </a:rPr>
                              <m:t>60</m:t>
                            </m:r>
                          </m:den>
                        </m:f>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𝑒</m:t>
                            </m:r>
                          </m:e>
                          <m:sup>
                            <m:r>
                              <a:rPr lang="en-US" i="1">
                                <a:latin typeface="Cambria Math" panose="02040503050406030204" pitchFamily="18" charset="0"/>
                                <a:cs typeface="Times New Roman"/>
                              </a:rPr>
                              <m:t>−</m:t>
                            </m:r>
                            <m:r>
                              <a:rPr lang="en-US" i="1">
                                <a:latin typeface="Cambria Math" panose="02040503050406030204" pitchFamily="18" charset="0"/>
                                <a:cs typeface="Times New Roman"/>
                              </a:rPr>
                              <m:t>𝑡</m:t>
                            </m:r>
                            <m:r>
                              <a:rPr lang="en-US" i="1">
                                <a:latin typeface="Cambria Math" panose="02040503050406030204" pitchFamily="18" charset="0"/>
                                <a:cs typeface="Times New Roman"/>
                              </a:rPr>
                              <m:t>/60</m:t>
                            </m:r>
                          </m:sup>
                        </m:sSup>
                        <m:r>
                          <a:rPr lang="en-US" b="0" i="1" smtClean="0">
                            <a:solidFill>
                              <a:schemeClr val="tx1"/>
                            </a:solidFill>
                            <a:latin typeface="Cambria Math" panose="02040503050406030204" pitchFamily="18" charset="0"/>
                            <a:cs typeface="Times New Roman"/>
                          </a:rPr>
                          <m:t>𝑑𝑡</m:t>
                        </m:r>
                      </m:e>
                    </m:nary>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𝑒</m:t>
                        </m:r>
                      </m:e>
                      <m:sup>
                        <m:r>
                          <a:rPr lang="en-US" i="1">
                            <a:latin typeface="Cambria Math" panose="02040503050406030204" pitchFamily="18" charset="0"/>
                            <a:cs typeface="Times New Roman"/>
                          </a:rPr>
                          <m:t>−</m:t>
                        </m:r>
                        <m:r>
                          <a:rPr lang="en-US" i="1">
                            <a:latin typeface="Cambria Math" panose="02040503050406030204" pitchFamily="18" charset="0"/>
                            <a:cs typeface="Times New Roman"/>
                          </a:rPr>
                          <m:t>𝑡</m:t>
                        </m:r>
                        <m:r>
                          <a:rPr lang="en-US" i="1">
                            <a:latin typeface="Cambria Math" panose="02040503050406030204" pitchFamily="18" charset="0"/>
                            <a:cs typeface="Times New Roman"/>
                          </a:rPr>
                          <m:t>/60</m:t>
                        </m:r>
                      </m:sup>
                    </m:sSup>
                    <m:sSubSup>
                      <m:sSubSupPr>
                        <m:ctrlPr>
                          <a:rPr lang="en-US" b="0" i="1" smtClean="0">
                            <a:solidFill>
                              <a:schemeClr val="tx1"/>
                            </a:solidFill>
                            <a:latin typeface="Cambria Math" panose="02040503050406030204" pitchFamily="18" charset="0"/>
                            <a:ea typeface="Cambria Math" panose="02040503050406030204" pitchFamily="18" charset="0"/>
                          </a:rPr>
                        </m:ctrlPr>
                      </m:sSubSupPr>
                      <m:e>
                        <m:r>
                          <a:rPr lang="en-US" b="0" i="1" smtClean="0">
                            <a:solidFill>
                              <a:schemeClr val="tx1"/>
                            </a:solidFill>
                            <a:latin typeface="Cambria Math" panose="02040503050406030204" pitchFamily="18" charset="0"/>
                            <a:ea typeface="Cambria Math" panose="02040503050406030204" pitchFamily="18" charset="0"/>
                          </a:rPr>
                          <m:t>|</m:t>
                        </m:r>
                      </m:e>
                      <m:sub>
                        <m:r>
                          <a:rPr lang="en-US" b="0" i="1" smtClean="0">
                            <a:solidFill>
                              <a:schemeClr val="tx1"/>
                            </a:solidFill>
                            <a:latin typeface="Cambria Math" panose="02040503050406030204" pitchFamily="18" charset="0"/>
                            <a:ea typeface="Cambria Math" panose="02040503050406030204" pitchFamily="18" charset="0"/>
                          </a:rPr>
                          <m:t>30</m:t>
                        </m:r>
                      </m:sub>
                      <m:sup>
                        <m:r>
                          <a:rPr lang="en-US" b="0" i="1" smtClean="0">
                            <a:solidFill>
                              <a:schemeClr val="tx1"/>
                            </a:solidFill>
                            <a:latin typeface="Cambria Math" panose="02040503050406030204" pitchFamily="18" charset="0"/>
                            <a:ea typeface="Cambria Math" panose="02040503050406030204" pitchFamily="18" charset="0"/>
                          </a:rPr>
                          <m:t>45</m:t>
                        </m:r>
                      </m:sup>
                    </m:sSubSup>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0.134</m:t>
                    </m:r>
                  </m:oMath>
                </a14:m>
                <a:r>
                  <a:rPr lang="en-US" dirty="0">
                    <a:solidFill>
                      <a:schemeClr val="tx1"/>
                    </a:solidFill>
                  </a:rPr>
                  <a:t> </a:t>
                </a:r>
              </a:p>
              <a:p>
                <a:pPr marL="0" marR="5080" indent="0" algn="just">
                  <a:lnSpc>
                    <a:spcPct val="100000"/>
                  </a:lnSpc>
                  <a:buNone/>
                </a:pPr>
                <a:r>
                  <a:rPr lang="en-US" spc="-5" dirty="0">
                    <a:solidFill>
                      <a:schemeClr val="tx1"/>
                    </a:solidFill>
                    <a:latin typeface="Times New Roman"/>
                    <a:cs typeface="Times New Roman"/>
                  </a:rPr>
                  <a:t>This probability</a:t>
                </a:r>
                <a:r>
                  <a:rPr lang="en-US" dirty="0">
                    <a:solidFill>
                      <a:schemeClr val="tx1"/>
                    </a:solidFill>
                    <a:latin typeface="Times New Roman"/>
                    <a:cs typeface="Times New Roman"/>
                  </a:rPr>
                  <a:t> </a:t>
                </a:r>
                <a:r>
                  <a:rPr lang="en-US" spc="-5" dirty="0">
                    <a:solidFill>
                      <a:schemeClr val="tx1"/>
                    </a:solidFill>
                    <a:latin typeface="Times New Roman"/>
                    <a:cs typeface="Times New Roman"/>
                  </a:rPr>
                  <a:t>is the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rea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the shaded</a:t>
                </a:r>
                <a:r>
                  <a:rPr lang="en-US" dirty="0">
                    <a:solidFill>
                      <a:schemeClr val="tx1"/>
                    </a:solidFill>
                    <a:latin typeface="Times New Roman"/>
                    <a:cs typeface="Times New Roman"/>
                  </a:rPr>
                  <a:t> </a:t>
                </a:r>
                <a:r>
                  <a:rPr lang="en-US" spc="-5" dirty="0">
                    <a:solidFill>
                      <a:schemeClr val="tx1"/>
                    </a:solidFill>
                    <a:latin typeface="Times New Roman"/>
                    <a:cs typeface="Times New Roman"/>
                  </a:rPr>
                  <a:t>region in Figure </a:t>
                </a:r>
                <a:r>
                  <a:rPr lang="en-US" spc="-10" dirty="0">
                    <a:solidFill>
                      <a:schemeClr val="tx1"/>
                    </a:solidFill>
                    <a:latin typeface="Times New Roman"/>
                    <a:cs typeface="Times New Roman"/>
                  </a:rPr>
                  <a:t>3</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677"/>
                </a:stretch>
              </a:blipFill>
            </p:spPr>
            <p:txBody>
              <a:bodyPr/>
              <a:lstStyle/>
              <a:p>
                <a:r>
                  <a:rPr lang="en-US">
                    <a:noFill/>
                  </a:rPr>
                  <a:t> </a:t>
                </a:r>
              </a:p>
            </p:txBody>
          </p:sp>
        </mc:Fallback>
      </mc:AlternateContent>
      <p:pic>
        <p:nvPicPr>
          <p:cNvPr id="5" name="Picture 2" descr="A graph shows region under the curve of p of t equals 1 over 60 times e to the quantity negative t over 60 power. The x axis ranges from 0 to 180 with points 30, 45, 60, 120, and 180 marked. The y axis is not scaled. In quadrant 1, a smooth curve is decreasing and concave up as it nears the x axis asymptote at x equals 180. The region under the curve between x equals 30 and x equals 45 is shaded."/>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76334" y="3894542"/>
            <a:ext cx="3421265" cy="2802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435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8.1  Probability and </a:t>
            </a:r>
            <a:r>
              <a:rPr lang="en-US" sz="3100" dirty="0"/>
              <a:t>Integration </a:t>
            </a:r>
            <a:r>
              <a:rPr lang="en-US" sz="3100" dirty="0" smtClean="0"/>
              <a:t>(8 </a:t>
            </a:r>
            <a:r>
              <a:rPr lang="en-US" sz="3100" dirty="0"/>
              <a:t>of 13)</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85" dirty="0">
                    <a:solidFill>
                      <a:schemeClr val="tx1"/>
                    </a:solidFill>
                    <a:latin typeface="Times New Roman"/>
                    <a:cs typeface="Times New Roman"/>
                  </a:rPr>
                  <a:t> </a:t>
                </a:r>
                <a:r>
                  <a:rPr lang="en-US" b="1" i="1" spc="-15" dirty="0">
                    <a:solidFill>
                      <a:schemeClr val="tx1"/>
                    </a:solidFill>
                    <a:latin typeface="Times New Roman"/>
                    <a:cs typeface="Times New Roman"/>
                  </a:rPr>
                  <a:t>norma</a:t>
                </a:r>
                <a:r>
                  <a:rPr lang="en-US" b="1" i="1" spc="-5" dirty="0">
                    <a:solidFill>
                      <a:schemeClr val="tx1"/>
                    </a:solidFill>
                    <a:latin typeface="Times New Roman"/>
                    <a:cs typeface="Times New Roman"/>
                  </a:rPr>
                  <a:t>l</a:t>
                </a:r>
                <a:r>
                  <a:rPr lang="en-US" b="1" i="1" spc="85" dirty="0">
                    <a:solidFill>
                      <a:schemeClr val="tx1"/>
                    </a:solidFill>
                    <a:latin typeface="Times New Roman"/>
                    <a:cs typeface="Times New Roman"/>
                  </a:rPr>
                  <a:t> </a:t>
                </a:r>
                <a:r>
                  <a:rPr lang="en-US" b="1" i="1" spc="-10" dirty="0">
                    <a:solidFill>
                      <a:schemeClr val="tx1"/>
                    </a:solidFill>
                    <a:latin typeface="Times New Roman"/>
                    <a:cs typeface="Times New Roman"/>
                  </a:rPr>
                  <a:t>densit</a:t>
                </a:r>
                <a:r>
                  <a:rPr lang="en-US" b="1" i="1" spc="-5" dirty="0">
                    <a:solidFill>
                      <a:schemeClr val="tx1"/>
                    </a:solidFill>
                    <a:latin typeface="Times New Roman"/>
                    <a:cs typeface="Times New Roman"/>
                  </a:rPr>
                  <a:t>y</a:t>
                </a:r>
                <a:r>
                  <a:rPr lang="en-US" b="1" i="1" spc="85" dirty="0">
                    <a:solidFill>
                      <a:schemeClr val="tx1"/>
                    </a:solidFill>
                    <a:latin typeface="Times New Roman"/>
                    <a:cs typeface="Times New Roman"/>
                  </a:rPr>
                  <a:t> </a:t>
                </a:r>
                <a:r>
                  <a:rPr lang="en-US" b="1" i="1" spc="-5" dirty="0">
                    <a:solidFill>
                      <a:schemeClr val="tx1"/>
                    </a:solidFill>
                    <a:latin typeface="Times New Roman"/>
                    <a:cs typeface="Times New Roman"/>
                  </a:rPr>
                  <a:t>f</a:t>
                </a:r>
                <a:r>
                  <a:rPr lang="en-US" b="1" i="1" spc="-10" dirty="0">
                    <a:solidFill>
                      <a:schemeClr val="tx1"/>
                    </a:solidFill>
                    <a:latin typeface="Times New Roman"/>
                    <a:cs typeface="Times New Roman"/>
                  </a:rPr>
                  <a:t>unction</a:t>
                </a:r>
                <a:r>
                  <a:rPr lang="en-US" b="1" i="1" spc="-5" dirty="0">
                    <a:solidFill>
                      <a:schemeClr val="tx1"/>
                    </a:solidFill>
                    <a:latin typeface="Times New Roman"/>
                    <a:cs typeface="Times New Roman"/>
                  </a:rPr>
                  <a:t>s</a:t>
                </a:r>
                <a:r>
                  <a:rPr lang="en-US" spc="-5" dirty="0">
                    <a:solidFill>
                      <a:schemeClr val="tx1"/>
                    </a:solidFill>
                    <a:latin typeface="Times New Roman"/>
                    <a:cs typeface="Times New Roman"/>
                  </a:rPr>
                  <a:t>,</a:t>
                </a:r>
                <a:r>
                  <a:rPr lang="en-US" spc="8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hose</a:t>
                </a:r>
                <a:r>
                  <a:rPr lang="en-US" spc="85" dirty="0">
                    <a:solidFill>
                      <a:schemeClr val="tx1"/>
                    </a:solidFill>
                    <a:latin typeface="Times New Roman"/>
                    <a:cs typeface="Times New Roman"/>
                  </a:rPr>
                  <a:t> </a:t>
                </a:r>
                <a:r>
                  <a:rPr lang="en-US" spc="-10" dirty="0">
                    <a:solidFill>
                      <a:schemeClr val="tx1"/>
                    </a:solidFill>
                    <a:latin typeface="Times New Roman"/>
                    <a:cs typeface="Times New Roman"/>
                  </a:rPr>
                  <a:t>g</a:t>
                </a:r>
                <a:r>
                  <a:rPr lang="en-US" spc="-5" dirty="0">
                    <a:solidFill>
                      <a:schemeClr val="tx1"/>
                    </a:solidFill>
                    <a:latin typeface="Times New Roman"/>
                    <a:cs typeface="Times New Roman"/>
                  </a:rPr>
                  <a:t>raphs</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are</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familiar</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bell-shaped</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curves, </a:t>
                </a:r>
                <a:r>
                  <a:rPr lang="en-US" spc="-10" dirty="0">
                    <a:solidFill>
                      <a:schemeClr val="tx1"/>
                    </a:solidFill>
                    <a:latin typeface="Times New Roman"/>
                    <a:cs typeface="Times New Roman"/>
                  </a:rPr>
                  <a:t>appea</a:t>
                </a:r>
                <a:r>
                  <a:rPr lang="en-US" spc="-5" dirty="0">
                    <a:solidFill>
                      <a:schemeClr val="tx1"/>
                    </a:solidFill>
                    <a:latin typeface="Times New Roman"/>
                    <a:cs typeface="Times New Roman"/>
                  </a:rPr>
                  <a:t>r</a:t>
                </a:r>
                <a:r>
                  <a:rPr lang="en-US" dirty="0">
                    <a:solidFill>
                      <a:schemeClr val="tx1"/>
                    </a:solidFill>
                    <a:latin typeface="Times New Roman"/>
                    <a:cs typeface="Times New Roman"/>
                  </a:rPr>
                  <a:t> </a:t>
                </a:r>
                <a:r>
                  <a:rPr lang="en-US" spc="-120"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a:t>
                </a:r>
                <a:r>
                  <a:rPr lang="en-US" dirty="0">
                    <a:solidFill>
                      <a:schemeClr val="tx1"/>
                    </a:solidFill>
                    <a:latin typeface="Times New Roman"/>
                    <a:cs typeface="Times New Roman"/>
                  </a:rPr>
                  <a:t> </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dirty="0">
                    <a:solidFill>
                      <a:schemeClr val="tx1"/>
                    </a:solidFill>
                    <a:latin typeface="Times New Roman"/>
                    <a:cs typeface="Times New Roman"/>
                  </a:rPr>
                  <a:t> </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urprisingl</a:t>
                </a:r>
                <a:r>
                  <a:rPr lang="en-US" spc="-5" dirty="0">
                    <a:solidFill>
                      <a:schemeClr val="tx1"/>
                    </a:solidFill>
                    <a:latin typeface="Times New Roman"/>
                    <a:cs typeface="Times New Roman"/>
                  </a:rPr>
                  <a:t>y</a:t>
                </a:r>
                <a:r>
                  <a:rPr lang="en-US" dirty="0">
                    <a:solidFill>
                      <a:schemeClr val="tx1"/>
                    </a:solidFill>
                    <a:latin typeface="Times New Roman"/>
                    <a:cs typeface="Times New Roman"/>
                  </a:rPr>
                  <a:t> </a:t>
                </a:r>
                <a:r>
                  <a:rPr lang="en-US" spc="-120" dirty="0">
                    <a:solidFill>
                      <a:schemeClr val="tx1"/>
                    </a:solidFill>
                    <a:latin typeface="Times New Roman"/>
                    <a:cs typeface="Times New Roman"/>
                  </a:rPr>
                  <a:t> </a:t>
                </a:r>
                <a:r>
                  <a:rPr lang="en-US" spc="-10" dirty="0">
                    <a:solidFill>
                      <a:schemeClr val="tx1"/>
                    </a:solidFill>
                    <a:latin typeface="Times New Roman"/>
                    <a:cs typeface="Times New Roman"/>
                  </a:rPr>
                  <a:t>wid</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ang</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2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dirty="0">
                    <a:solidFill>
                      <a:schemeClr val="tx1"/>
                    </a:solidFill>
                    <a:latin typeface="Times New Roman"/>
                    <a:cs typeface="Times New Roman"/>
                  </a:rPr>
                  <a:t> </a:t>
                </a:r>
                <a:r>
                  <a:rPr lang="en-US" spc="-120" dirty="0">
                    <a:solidFill>
                      <a:schemeClr val="tx1"/>
                    </a:solidFill>
                    <a:latin typeface="Times New Roman"/>
                    <a:cs typeface="Times New Roman"/>
                  </a:rPr>
                  <a:t> </a:t>
                </a:r>
                <a:r>
                  <a:rPr lang="en-US" spc="-10" dirty="0">
                    <a:solidFill>
                      <a:schemeClr val="tx1"/>
                    </a:solidFill>
                    <a:latin typeface="Times New Roman"/>
                    <a:cs typeface="Times New Roman"/>
                  </a:rPr>
                  <a:t>applications</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120" dirty="0">
                    <a:solidFill>
                      <a:schemeClr val="tx1"/>
                    </a:solidFill>
                    <a:latin typeface="Times New Roman"/>
                    <a:cs typeface="Times New Roman"/>
                  </a:rPr>
                  <a:t> </a:t>
                </a: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20" dirty="0">
                    <a:solidFill>
                      <a:schemeClr val="tx1"/>
                    </a:solidFill>
                    <a:latin typeface="Times New Roman"/>
                    <a:cs typeface="Times New Roman"/>
                  </a:rPr>
                  <a:t> </a:t>
                </a:r>
                <a:r>
                  <a:rPr lang="en-US" b="1" i="1" spc="-10" dirty="0">
                    <a:solidFill>
                      <a:schemeClr val="tx1"/>
                    </a:solidFill>
                    <a:latin typeface="Times New Roman"/>
                    <a:cs typeface="Times New Roman"/>
                  </a:rPr>
                  <a:t>standard</a:t>
                </a:r>
                <a:r>
                  <a:rPr lang="en-US" b="1" i="1" dirty="0">
                    <a:solidFill>
                      <a:schemeClr val="tx1"/>
                    </a:solidFill>
                    <a:latin typeface="Times New Roman"/>
                    <a:cs typeface="Times New Roman"/>
                  </a:rPr>
                  <a:t> </a:t>
                </a:r>
                <a:r>
                  <a:rPr lang="en-US" b="1" i="1" spc="-120" dirty="0">
                    <a:solidFill>
                      <a:schemeClr val="tx1"/>
                    </a:solidFill>
                    <a:latin typeface="Times New Roman"/>
                    <a:cs typeface="Times New Roman"/>
                  </a:rPr>
                  <a:t> </a:t>
                </a:r>
                <a:r>
                  <a:rPr lang="en-US" b="1" i="1" spc="-15" dirty="0">
                    <a:solidFill>
                      <a:schemeClr val="tx1"/>
                    </a:solidFill>
                    <a:latin typeface="Times New Roman"/>
                    <a:cs typeface="Times New Roman"/>
                  </a:rPr>
                  <a:t>norma</a:t>
                </a:r>
                <a:r>
                  <a:rPr lang="en-US" b="1" i="1" spc="-5" dirty="0">
                    <a:solidFill>
                      <a:schemeClr val="tx1"/>
                    </a:solidFill>
                    <a:latin typeface="Times New Roman"/>
                    <a:cs typeface="Times New Roman"/>
                  </a:rPr>
                  <a:t>l</a:t>
                </a:r>
                <a:r>
                  <a:rPr lang="en-US" b="1" i="1" dirty="0">
                    <a:solidFill>
                      <a:schemeClr val="tx1"/>
                    </a:solidFill>
                    <a:latin typeface="Times New Roman"/>
                    <a:cs typeface="Times New Roman"/>
                  </a:rPr>
                  <a:t> </a:t>
                </a:r>
                <a:r>
                  <a:rPr lang="en-US" b="1" i="1" spc="-120" dirty="0">
                    <a:solidFill>
                      <a:schemeClr val="tx1"/>
                    </a:solidFill>
                    <a:latin typeface="Times New Roman"/>
                    <a:cs typeface="Times New Roman"/>
                  </a:rPr>
                  <a:t> </a:t>
                </a:r>
                <a:r>
                  <a:rPr lang="en-US" spc="-5" dirty="0">
                    <a:solidFill>
                      <a:schemeClr val="tx1"/>
                    </a:solidFill>
                    <a:latin typeface="Times New Roman"/>
                    <a:cs typeface="Times New Roman"/>
                  </a:rPr>
                  <a:t>density</a:t>
                </a:r>
                <a:r>
                  <a:rPr lang="en-US" dirty="0">
                    <a:solidFill>
                      <a:schemeClr val="tx1"/>
                    </a:solidFill>
                    <a:latin typeface="Times New Roman"/>
                    <a:cs typeface="Times New Roman"/>
                  </a:rPr>
                  <a:t> </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is </a:t>
                </a:r>
                <a:r>
                  <a:rPr lang="en-US" spc="-10" dirty="0">
                    <a:solidFill>
                      <a:schemeClr val="tx1"/>
                    </a:solidFill>
                    <a:latin typeface="Times New Roman"/>
                    <a:cs typeface="Times New Roman"/>
                  </a:rPr>
                  <a:t>define</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ove</a:t>
                </a:r>
                <a:r>
                  <a:rPr lang="en-US" spc="-5" dirty="0">
                    <a:solidFill>
                      <a:schemeClr val="tx1"/>
                    </a:solidFill>
                    <a:latin typeface="Times New Roman"/>
                    <a:cs typeface="Times New Roman"/>
                  </a:rPr>
                  <a:t>r</a:t>
                </a:r>
                <a:r>
                  <a:rPr lang="en-US"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20" dirty="0">
                    <a:solidFill>
                      <a:schemeClr val="tx1"/>
                    </a:solidFill>
                    <a:latin typeface="Lucida Sans Unicode"/>
                    <a:cs typeface="Lucida Sans Unicode"/>
                  </a:rPr>
                  <a:t>−∞</a:t>
                </a:r>
                <a:r>
                  <a:rPr lang="en-US" spc="-5" dirty="0">
                    <a:solidFill>
                      <a:schemeClr val="tx1"/>
                    </a:solidFill>
                    <a:latin typeface="Times New Roman"/>
                    <a:cs typeface="Times New Roman"/>
                  </a:rPr>
                  <a:t>,</a:t>
                </a:r>
                <a:r>
                  <a:rPr lang="en-US" spc="-85" dirty="0">
                    <a:solidFill>
                      <a:schemeClr val="tx1"/>
                    </a:solidFill>
                    <a:latin typeface="Times New Roman"/>
                    <a:cs typeface="Times New Roman"/>
                  </a:rPr>
                  <a:t> </a:t>
                </a:r>
                <a:r>
                  <a:rPr lang="en-US" spc="70" dirty="0">
                    <a:solidFill>
                      <a:schemeClr val="tx1"/>
                    </a:solidFill>
                    <a:latin typeface="Lucida Sans Unicode"/>
                    <a:cs typeface="Lucida Sans Unicode"/>
                  </a:rPr>
                  <a:t>∞</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by  </a:t>
                </a:r>
                <a14:m>
                  <m:oMath xmlns:m="http://schemas.openxmlformats.org/officeDocument/2006/math">
                    <m:r>
                      <a:rPr lang="en-US" b="0" i="1" spc="-10" smtClean="0">
                        <a:solidFill>
                          <a:schemeClr val="tx1"/>
                        </a:solidFill>
                        <a:latin typeface="Cambria Math" panose="02040503050406030204" pitchFamily="18" charset="0"/>
                        <a:cs typeface="Times New Roman"/>
                      </a:rPr>
                      <m:t>𝑝</m:t>
                    </m:r>
                    <m:d>
                      <m:dPr>
                        <m:ctrlPr>
                          <a:rPr lang="en-US" b="0" i="1" spc="-10" smtClean="0">
                            <a:solidFill>
                              <a:schemeClr val="tx1"/>
                            </a:solidFill>
                            <a:latin typeface="Cambria Math" panose="02040503050406030204" pitchFamily="18" charset="0"/>
                            <a:cs typeface="Times New Roman"/>
                          </a:rPr>
                        </m:ctrlPr>
                      </m:dPr>
                      <m:e>
                        <m:r>
                          <a:rPr lang="en-US" b="0" i="1" spc="-10" smtClean="0">
                            <a:solidFill>
                              <a:schemeClr val="tx1"/>
                            </a:solidFill>
                            <a:latin typeface="Cambria Math" panose="02040503050406030204" pitchFamily="18" charset="0"/>
                            <a:cs typeface="Times New Roman"/>
                          </a:rPr>
                          <m:t>𝑥</m:t>
                        </m:r>
                      </m:e>
                    </m:d>
                    <m:r>
                      <a:rPr lang="en-US" b="0" i="1" spc="-10" smtClean="0">
                        <a:solidFill>
                          <a:schemeClr val="tx1"/>
                        </a:solidFill>
                        <a:latin typeface="Cambria Math" panose="02040503050406030204" pitchFamily="18" charset="0"/>
                        <a:cs typeface="Times New Roman"/>
                      </a:rPr>
                      <m:t>=</m:t>
                    </m:r>
                    <m:f>
                      <m:fPr>
                        <m:ctrlPr>
                          <a:rPr lang="en-US" b="0" i="1" spc="-10" smtClean="0">
                            <a:solidFill>
                              <a:schemeClr val="tx1"/>
                            </a:solidFill>
                            <a:latin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cs typeface="Times New Roman"/>
                          </a:rPr>
                          <m:t>1</m:t>
                        </m:r>
                      </m:num>
                      <m:den>
                        <m:rad>
                          <m:radPr>
                            <m:degHide m:val="on"/>
                            <m:ctrlPr>
                              <a:rPr lang="en-US" b="0" i="1" spc="-10" smtClean="0">
                                <a:solidFill>
                                  <a:schemeClr val="tx1"/>
                                </a:solidFill>
                                <a:latin typeface="Cambria Math" panose="02040503050406030204" pitchFamily="18" charset="0"/>
                                <a:cs typeface="Times New Roman"/>
                              </a:rPr>
                            </m:ctrlPr>
                          </m:radPr>
                          <m:deg/>
                          <m:e>
                            <m:r>
                              <a:rPr lang="en-US" b="0" i="1" spc="-10" smtClean="0">
                                <a:solidFill>
                                  <a:schemeClr val="tx1"/>
                                </a:solidFill>
                                <a:latin typeface="Cambria Math" panose="02040503050406030204" pitchFamily="18" charset="0"/>
                                <a:cs typeface="Times New Roman"/>
                              </a:rPr>
                              <m:t>2</m:t>
                            </m:r>
                            <m:r>
                              <a:rPr lang="en-US" b="0" i="1" spc="-10" smtClean="0">
                                <a:solidFill>
                                  <a:schemeClr val="tx1"/>
                                </a:solidFill>
                                <a:latin typeface="Cambria Math" panose="02040503050406030204" pitchFamily="18" charset="0"/>
                                <a:ea typeface="Cambria Math" panose="02040503050406030204" pitchFamily="18" charset="0"/>
                                <a:cs typeface="Times New Roman"/>
                              </a:rPr>
                              <m:t>𝜋</m:t>
                            </m:r>
                          </m:e>
                        </m:rad>
                      </m:den>
                    </m:f>
                    <m:sSup>
                      <m:sSupPr>
                        <m:ctrlPr>
                          <a:rPr lang="en-US" b="0" i="1" spc="-10" smtClean="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𝑒</m:t>
                        </m:r>
                      </m:e>
                      <m:sup>
                        <m:r>
                          <a:rPr lang="en-US" b="0" i="1" spc="-10" smtClean="0">
                            <a:solidFill>
                              <a:schemeClr val="tx1"/>
                            </a:solidFill>
                            <a:latin typeface="Cambria Math" panose="02040503050406030204" pitchFamily="18" charset="0"/>
                            <a:cs typeface="Times New Roman"/>
                          </a:rPr>
                          <m:t>−</m:t>
                        </m:r>
                        <m:f>
                          <m:fPr>
                            <m:type m:val="lin"/>
                            <m:ctrlPr>
                              <a:rPr lang="en-US" b="0" i="1" spc="-10" smtClean="0">
                                <a:solidFill>
                                  <a:schemeClr val="tx1"/>
                                </a:solidFill>
                                <a:latin typeface="Cambria Math" panose="02040503050406030204" pitchFamily="18" charset="0"/>
                                <a:cs typeface="Times New Roman"/>
                              </a:rPr>
                            </m:ctrlPr>
                          </m:fPr>
                          <m:num>
                            <m:sSup>
                              <m:sSupPr>
                                <m:ctrlPr>
                                  <a:rPr lang="en-US" b="0" i="1" spc="-10" smtClean="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𝑥</m:t>
                                </m:r>
                              </m:e>
                              <m:sup>
                                <m:r>
                                  <a:rPr lang="en-US" b="0" i="1" spc="-10" smtClean="0">
                                    <a:solidFill>
                                      <a:schemeClr val="tx1"/>
                                    </a:solidFill>
                                    <a:latin typeface="Cambria Math" panose="02040503050406030204" pitchFamily="18" charset="0"/>
                                    <a:cs typeface="Times New Roman"/>
                                  </a:rPr>
                                  <m:t>2</m:t>
                                </m:r>
                              </m:sup>
                            </m:sSup>
                          </m:num>
                          <m:den>
                            <m:r>
                              <a:rPr lang="en-US" b="0" i="1" spc="-10" smtClean="0">
                                <a:solidFill>
                                  <a:schemeClr val="tx1"/>
                                </a:solidFill>
                                <a:latin typeface="Cambria Math" panose="02040503050406030204" pitchFamily="18" charset="0"/>
                                <a:cs typeface="Times New Roman"/>
                              </a:rPr>
                              <m:t>2</m:t>
                            </m:r>
                          </m:den>
                        </m:f>
                      </m:sup>
                    </m:sSup>
                    <m:r>
                      <a:rPr lang="en-US" b="0" i="1" spc="-10" smtClean="0">
                        <a:solidFill>
                          <a:schemeClr val="tx1"/>
                        </a:solidFill>
                        <a:latin typeface="Cambria Math" panose="02040503050406030204" pitchFamily="18" charset="0"/>
                        <a:cs typeface="Times New Roman"/>
                      </a:rPr>
                      <m:t>.  </m:t>
                    </m:r>
                  </m:oMath>
                </a14:m>
                <a:endParaRPr lang="en-US" dirty="0">
                  <a:solidFill>
                    <a:schemeClr val="tx1"/>
                  </a:solidFill>
                  <a:latin typeface="Times New Roman"/>
                  <a:cs typeface="Times New Roman"/>
                </a:endParaRPr>
              </a:p>
              <a:p>
                <a:pPr marL="0" indent="0" fontAlgn="t">
                  <a:lnSpc>
                    <a:spcPct val="100000"/>
                  </a:lnSpc>
                  <a:buNone/>
                </a:pPr>
                <a:r>
                  <a:rPr lang="en-US" dirty="0"/>
                  <a:t>That  </a:t>
                </a:r>
                <a:r>
                  <a:rPr lang="en-US" i="1" dirty="0"/>
                  <a:t>p</a:t>
                </a:r>
                <a:r>
                  <a:rPr lang="en-US" dirty="0"/>
                  <a:t>(</a:t>
                </a:r>
                <a:r>
                  <a:rPr lang="en-US" i="1" dirty="0"/>
                  <a:t>x</a:t>
                </a:r>
                <a:r>
                  <a:rPr lang="en-US" dirty="0"/>
                  <a:t>) satisfies Eq. (1) is not easy to show.  One problem is that  </a:t>
                </a:r>
                <a:r>
                  <a:rPr lang="en-US" i="1" dirty="0"/>
                  <a:t>p </a:t>
                </a:r>
                <a:r>
                  <a:rPr lang="en-US" dirty="0"/>
                  <a:t>does not have an</a:t>
                </a:r>
              </a:p>
              <a:p>
                <a:pPr marL="0" indent="0" fontAlgn="t">
                  <a:lnSpc>
                    <a:spcPct val="100000"/>
                  </a:lnSpc>
                  <a:buNone/>
                </a:pPr>
                <a:r>
                  <a:rPr lang="en-US" dirty="0"/>
                  <a:t>elementary antiderivative. In Section 15.4 we will show this using multivariable calculus. More generally, we define the normal density function with mean </a:t>
                </a:r>
                <a:r>
                  <a:rPr lang="en-US" i="1" dirty="0"/>
                  <a:t>μ </a:t>
                </a:r>
                <a:r>
                  <a:rPr lang="en-US" dirty="0"/>
                  <a:t>and standard deviation </a:t>
                </a:r>
                <a:r>
                  <a:rPr lang="en-US" i="1" dirty="0"/>
                  <a:t>σ</a:t>
                </a:r>
                <a:r>
                  <a:rPr lang="en-US" dirty="0"/>
                  <a:t>:</a:t>
                </a:r>
              </a:p>
              <a:p>
                <a:pPr marL="0" marR="5080" indent="0" algn="just">
                  <a:lnSpc>
                    <a:spcPct val="100000"/>
                  </a:lnSpc>
                  <a:buNone/>
                </a:pPr>
                <a:endParaRPr lang="en-US" sz="2400" b="0" i="1" spc="-10" dirty="0">
                  <a:latin typeface="Cambria Math" panose="02040503050406030204" pitchFamily="18" charset="0"/>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sz="2400" b="0" i="1" spc="-10" smtClean="0">
                          <a:latin typeface="Cambria Math" panose="02040503050406030204" pitchFamily="18" charset="0"/>
                          <a:cs typeface="Times New Roman"/>
                        </a:rPr>
                        <m:t>𝑝</m:t>
                      </m:r>
                      <m:d>
                        <m:dPr>
                          <m:ctrlPr>
                            <a:rPr lang="en-US" sz="2400" i="1" spc="-10">
                              <a:latin typeface="Cambria Math" panose="02040503050406030204" pitchFamily="18" charset="0"/>
                              <a:cs typeface="Times New Roman"/>
                            </a:rPr>
                          </m:ctrlPr>
                        </m:dPr>
                        <m:e>
                          <m:r>
                            <a:rPr lang="en-US" sz="2400" i="1" spc="-10">
                              <a:latin typeface="Cambria Math" panose="02040503050406030204" pitchFamily="18" charset="0"/>
                              <a:cs typeface="Times New Roman"/>
                            </a:rPr>
                            <m:t>𝑥</m:t>
                          </m:r>
                        </m:e>
                      </m:d>
                      <m:r>
                        <a:rPr lang="en-US" sz="2400" i="1" spc="-10">
                          <a:latin typeface="Cambria Math" panose="02040503050406030204" pitchFamily="18" charset="0"/>
                          <a:cs typeface="Times New Roman"/>
                        </a:rPr>
                        <m:t>=</m:t>
                      </m:r>
                      <m:f>
                        <m:fPr>
                          <m:ctrlPr>
                            <a:rPr lang="en-US" sz="2400" i="1" spc="-10">
                              <a:latin typeface="Cambria Math" panose="02040503050406030204" pitchFamily="18" charset="0"/>
                              <a:cs typeface="Times New Roman"/>
                            </a:rPr>
                          </m:ctrlPr>
                        </m:fPr>
                        <m:num>
                          <m:r>
                            <a:rPr lang="en-US" sz="2400" i="1" spc="-10">
                              <a:latin typeface="Cambria Math" panose="02040503050406030204" pitchFamily="18" charset="0"/>
                              <a:cs typeface="Times New Roman"/>
                            </a:rPr>
                            <m:t>1</m:t>
                          </m:r>
                        </m:num>
                        <m:den>
                          <m:r>
                            <a:rPr lang="en-US" sz="2400" i="1" spc="-10" smtClean="0">
                              <a:latin typeface="Cambria Math" panose="02040503050406030204" pitchFamily="18" charset="0"/>
                              <a:ea typeface="Cambria Math" panose="02040503050406030204" pitchFamily="18" charset="0"/>
                              <a:cs typeface="Times New Roman"/>
                            </a:rPr>
                            <m:t>𝜎</m:t>
                          </m:r>
                          <m:rad>
                            <m:radPr>
                              <m:degHide m:val="on"/>
                              <m:ctrlPr>
                                <a:rPr lang="en-US" sz="2400" i="1" spc="-10">
                                  <a:latin typeface="Cambria Math" panose="02040503050406030204" pitchFamily="18" charset="0"/>
                                  <a:cs typeface="Times New Roman"/>
                                </a:rPr>
                              </m:ctrlPr>
                            </m:radPr>
                            <m:deg/>
                            <m:e>
                              <m:r>
                                <a:rPr lang="en-US" sz="2400" i="1" spc="-10">
                                  <a:latin typeface="Cambria Math" panose="02040503050406030204" pitchFamily="18" charset="0"/>
                                  <a:cs typeface="Times New Roman"/>
                                </a:rPr>
                                <m:t>2</m:t>
                              </m:r>
                              <m:r>
                                <a:rPr lang="en-US" sz="2400" i="1" spc="-10">
                                  <a:latin typeface="Cambria Math" panose="02040503050406030204" pitchFamily="18" charset="0"/>
                                  <a:ea typeface="Cambria Math" panose="02040503050406030204" pitchFamily="18" charset="0"/>
                                  <a:cs typeface="Times New Roman"/>
                                </a:rPr>
                                <m:t>𝜋</m:t>
                              </m:r>
                            </m:e>
                          </m:rad>
                        </m:den>
                      </m:f>
                      <m:sSup>
                        <m:sSupPr>
                          <m:ctrlPr>
                            <a:rPr lang="en-US" sz="2400" i="1" spc="-10">
                              <a:latin typeface="Cambria Math" panose="02040503050406030204" pitchFamily="18" charset="0"/>
                              <a:cs typeface="Times New Roman"/>
                            </a:rPr>
                          </m:ctrlPr>
                        </m:sSupPr>
                        <m:e>
                          <m:r>
                            <a:rPr lang="en-US" sz="2400" i="1" spc="-10">
                              <a:latin typeface="Cambria Math" panose="02040503050406030204" pitchFamily="18" charset="0"/>
                              <a:cs typeface="Times New Roman"/>
                            </a:rPr>
                            <m:t>𝑒</m:t>
                          </m:r>
                        </m:e>
                        <m:sup>
                          <m:r>
                            <a:rPr lang="en-US" sz="2400" i="1" spc="-10">
                              <a:latin typeface="Cambria Math" panose="02040503050406030204" pitchFamily="18" charset="0"/>
                              <a:cs typeface="Times New Roman"/>
                            </a:rPr>
                            <m:t>−</m:t>
                          </m:r>
                          <m:f>
                            <m:fPr>
                              <m:type m:val="lin"/>
                              <m:ctrlPr>
                                <a:rPr lang="en-US" sz="2400" i="1" spc="-10">
                                  <a:latin typeface="Cambria Math" panose="02040503050406030204" pitchFamily="18" charset="0"/>
                                  <a:cs typeface="Times New Roman"/>
                                </a:rPr>
                              </m:ctrlPr>
                            </m:fPr>
                            <m:num>
                              <m:sSup>
                                <m:sSupPr>
                                  <m:ctrlPr>
                                    <a:rPr lang="en-US" sz="2400" i="1" spc="-10">
                                      <a:latin typeface="Cambria Math" panose="02040503050406030204" pitchFamily="18" charset="0"/>
                                      <a:cs typeface="Times New Roman"/>
                                    </a:rPr>
                                  </m:ctrlPr>
                                </m:sSupPr>
                                <m:e>
                                  <m:r>
                                    <a:rPr lang="en-US" sz="2400" b="0" i="1" spc="-10" smtClean="0">
                                      <a:latin typeface="Cambria Math" panose="02040503050406030204" pitchFamily="18" charset="0"/>
                                      <a:cs typeface="Times New Roman"/>
                                    </a:rPr>
                                    <m:t>(</m:t>
                                  </m:r>
                                  <m:r>
                                    <a:rPr lang="en-US" sz="2400" i="1" spc="-10">
                                      <a:latin typeface="Cambria Math" panose="02040503050406030204" pitchFamily="18" charset="0"/>
                                      <a:cs typeface="Times New Roman"/>
                                    </a:rPr>
                                    <m:t>𝑥</m:t>
                                  </m:r>
                                  <m:r>
                                    <a:rPr lang="en-US" sz="2400" b="0" i="1" spc="-10" smtClean="0">
                                      <a:latin typeface="Cambria Math" panose="02040503050406030204" pitchFamily="18" charset="0"/>
                                      <a:cs typeface="Times New Roman"/>
                                    </a:rPr>
                                    <m:t>−</m:t>
                                  </m:r>
                                  <m:r>
                                    <a:rPr lang="en-US" sz="2400" b="0" i="1" spc="-10" smtClean="0">
                                      <a:latin typeface="Cambria Math" panose="02040503050406030204" pitchFamily="18" charset="0"/>
                                      <a:ea typeface="Cambria Math" panose="02040503050406030204" pitchFamily="18" charset="0"/>
                                      <a:cs typeface="Times New Roman"/>
                                    </a:rPr>
                                    <m:t>𝜇</m:t>
                                  </m:r>
                                  <m:r>
                                    <a:rPr lang="en-US" sz="2400" b="0" i="1" spc="-10" smtClean="0">
                                      <a:latin typeface="Cambria Math" panose="02040503050406030204" pitchFamily="18" charset="0"/>
                                      <a:ea typeface="Cambria Math" panose="02040503050406030204" pitchFamily="18" charset="0"/>
                                      <a:cs typeface="Times New Roman"/>
                                    </a:rPr>
                                    <m:t>)</m:t>
                                  </m:r>
                                </m:e>
                                <m:sup>
                                  <m:r>
                                    <a:rPr lang="en-US" sz="2400" i="1" spc="-10">
                                      <a:latin typeface="Cambria Math" panose="02040503050406030204" pitchFamily="18" charset="0"/>
                                      <a:cs typeface="Times New Roman"/>
                                    </a:rPr>
                                    <m:t>2</m:t>
                                  </m:r>
                                </m:sup>
                              </m:sSup>
                            </m:num>
                            <m:den>
                              <m:r>
                                <a:rPr lang="en-US" sz="2400" i="1" spc="-10">
                                  <a:latin typeface="Cambria Math" panose="02040503050406030204" pitchFamily="18" charset="0"/>
                                  <a:cs typeface="Times New Roman"/>
                                </a:rPr>
                                <m:t>2</m:t>
                              </m:r>
                              <m:sSup>
                                <m:sSupPr>
                                  <m:ctrlPr>
                                    <a:rPr lang="en-US" sz="2400" i="1" spc="-10" smtClean="0">
                                      <a:latin typeface="Cambria Math" panose="02040503050406030204" pitchFamily="18" charset="0"/>
                                      <a:cs typeface="Times New Roman"/>
                                    </a:rPr>
                                  </m:ctrlPr>
                                </m:sSupPr>
                                <m:e>
                                  <m:r>
                                    <a:rPr lang="en-US" sz="2400" i="1" spc="-10" smtClean="0">
                                      <a:latin typeface="Cambria Math" panose="02040503050406030204" pitchFamily="18" charset="0"/>
                                      <a:ea typeface="Cambria Math" panose="02040503050406030204" pitchFamily="18" charset="0"/>
                                      <a:cs typeface="Times New Roman"/>
                                    </a:rPr>
                                    <m:t>𝜎</m:t>
                                  </m:r>
                                </m:e>
                                <m:sup>
                                  <m:r>
                                    <a:rPr lang="en-US" sz="2400" b="0" i="1" spc="-10" smtClean="0">
                                      <a:latin typeface="Cambria Math" panose="02040503050406030204" pitchFamily="18" charset="0"/>
                                      <a:cs typeface="Times New Roman"/>
                                    </a:rPr>
                                    <m:t>2</m:t>
                                  </m:r>
                                </m:sup>
                              </m:sSup>
                            </m:den>
                          </m:f>
                        </m:sup>
                      </m:sSup>
                    </m:oMath>
                  </m:oMathPara>
                </a14:m>
                <a:endParaRPr lang="en-US" sz="2400" dirty="0">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677"/>
                </a:stretch>
              </a:blipFill>
            </p:spPr>
            <p:txBody>
              <a:bodyPr/>
              <a:lstStyle/>
              <a:p>
                <a:r>
                  <a:rPr lang="en-US">
                    <a:noFill/>
                  </a:rPr>
                  <a:t> </a:t>
                </a:r>
              </a:p>
            </p:txBody>
          </p:sp>
        </mc:Fallback>
      </mc:AlternateContent>
      <p:pic>
        <p:nvPicPr>
          <p:cNvPr id="5" name="Picture 2" descr="A graph shows normal density functions with various values of mu and sigma. The x axis ranges from negative 6 to 6, in increments of 2. The y axis ranges from 0 to 0.8. All four curves are bell-shaped curves. Each begins above the negative x axis asymptote, has a maximum, and ends above the positive x axis asymptote. The curve, where mu equals 0 and sigma equals 2, slowly increases to a maximum at approximately y equals 0.2 on the y axis, then slowly decreases. The curve, where mu equals 0 and sigma equals 1, sharply increases between x equals negative 4 and negative 2, reaches a maximum at approximately y equals 0.4 on the y axis, then sharply decreases. The curve, where mu equals 0 and sigma equals 0.5, rapidly increases after x equals negative 2 to a maximum at y equals 0.8 on the y axis, then rapidly decreases. The curve, where mu equals 3 and sigma equals 0.75, remains close to the asymptote until quadrant 1, increasing sharply near x equals 2, has a maximum at approximately y equals 0.5 when x equals 3, then sharply decrease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603442" y="3932808"/>
            <a:ext cx="3287055" cy="2678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6627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21861</TotalTime>
  <Words>5571</Words>
  <Application>Microsoft Office PowerPoint</Application>
  <PresentationFormat>Widescreen</PresentationFormat>
  <Paragraphs>470</Paragraphs>
  <Slides>74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74</vt:i4>
      </vt:variant>
    </vt:vector>
  </HeadingPairs>
  <TitlesOfParts>
    <vt:vector size="83" baseType="lpstr">
      <vt:lpstr>Arial</vt:lpstr>
      <vt:lpstr>Calibri</vt:lpstr>
      <vt:lpstr>Calibri Light</vt:lpstr>
      <vt:lpstr>Cambria Math</vt:lpstr>
      <vt:lpstr>Lucida Sans Unicode</vt:lpstr>
      <vt:lpstr>Times New Roman</vt:lpstr>
      <vt:lpstr>Verdana</vt:lpstr>
      <vt:lpstr>Office Theme</vt:lpstr>
      <vt:lpstr>Custom Design</vt:lpstr>
      <vt:lpstr>Chapter 8: FURTHER APPLICATIONS OF THE INTEGRAL</vt:lpstr>
      <vt:lpstr>8.1  Probability and Integration (1 of 13)   </vt:lpstr>
      <vt:lpstr>8.1  Probability and Integration (2 of 13)   </vt:lpstr>
      <vt:lpstr>8.1  Probability and Integration (3 of 13)   </vt:lpstr>
      <vt:lpstr>8.1  Probability and Integration (4 of 13)   </vt:lpstr>
      <vt:lpstr>8.1  Probability and Integration (5 of 13)   </vt:lpstr>
      <vt:lpstr>8.1  Probability and Integration (6 of 13)   </vt:lpstr>
      <vt:lpstr>8.1  Probability and Integration (7 of 13)   </vt:lpstr>
      <vt:lpstr>8.1  Probability and Integration (8 of 13)   </vt:lpstr>
      <vt:lpstr>8.1  Probability and Integration (9 of 13)   </vt:lpstr>
      <vt:lpstr>8.1  Probability and Integration (10 of 13)   </vt:lpstr>
      <vt:lpstr>8.1  Probability and Integration (11 of 13)   </vt:lpstr>
      <vt:lpstr>8.1  Probability and Integration (12 of 13)   </vt:lpstr>
      <vt:lpstr>8.1  Probability and Integration (13 of 13)   </vt:lpstr>
      <vt:lpstr>8.2  Arc Length and Surface Area (1 of 21)    </vt:lpstr>
      <vt:lpstr>8.2  Arc Length and Surface Area (2 of 21)    </vt:lpstr>
      <vt:lpstr>8.2  Arc Length and Surface Area (3 of 21)    </vt:lpstr>
      <vt:lpstr>8.2  Arc Length and Surface Area (4 of 21)    </vt:lpstr>
      <vt:lpstr>8.2  Arc Length and Surface Area (5 of 21)    </vt:lpstr>
      <vt:lpstr>8.2  Arc Length and Surface Area (6 of 21)    </vt:lpstr>
      <vt:lpstr>8.2  Arc Length and Surface Area (7 of 21)    </vt:lpstr>
      <vt:lpstr>8.2  Arc Length and Surface Area (8 of 21)    </vt:lpstr>
      <vt:lpstr>8.2  Arc Length and Surface Area (9 of 21)    </vt:lpstr>
      <vt:lpstr>8.2  Arc Length and Surface Area (10 of 21)    </vt:lpstr>
      <vt:lpstr>8.2  Arc Length and Surface Area (11 of 21)    </vt:lpstr>
      <vt:lpstr>8.2  Arc Length and Surface Area (12 of 21)    </vt:lpstr>
      <vt:lpstr>8.2  Arc Length and Surface Area (13 of 21)    </vt:lpstr>
      <vt:lpstr>8.2  Arc Length and Surface Area (14 of 21)    </vt:lpstr>
      <vt:lpstr>8.2  Arc Length and Surface Area (15 of 21)    </vt:lpstr>
      <vt:lpstr>8.2  Arc Length and Surface Area (16 of 21)    </vt:lpstr>
      <vt:lpstr>8.2  Arc Length and Surface Area (17 of 21)    </vt:lpstr>
      <vt:lpstr>8.2  Arc Length and Surface Area (18 of 21)    </vt:lpstr>
      <vt:lpstr>8.2  Arc Length and Surface Area (19 of 21)    </vt:lpstr>
      <vt:lpstr>8.2  Arc Length and Surface Area (20 of 21)    </vt:lpstr>
      <vt:lpstr>8.2  Arc Length and Surface Area (21 of 21)    </vt:lpstr>
      <vt:lpstr>8.3  Fluid Pressure and Force (1 of 12)  </vt:lpstr>
      <vt:lpstr>8.3  Fluid Pressure and Force (2 of 12)  </vt:lpstr>
      <vt:lpstr>8.3  Fluid Pressure and Force (3 of 12)  </vt:lpstr>
      <vt:lpstr>8.3  Fluid Pressure and Force (4 of 12)  </vt:lpstr>
      <vt:lpstr>8.3  Fluid Pressure and Force (5 of 12)  </vt:lpstr>
      <vt:lpstr>8.3  Fluid Pressure and Force (6 of 12)  </vt:lpstr>
      <vt:lpstr>8.3  Fluid Pressure and Force (7 of 12)  </vt:lpstr>
      <vt:lpstr>8.3  Fluid Pressure and Force (8 of 12) </vt:lpstr>
      <vt:lpstr>8.3  Fluid Pressure and Force (9 of 12)  </vt:lpstr>
      <vt:lpstr>8.3  Fluid Pressure and Force (10 of 12)  </vt:lpstr>
      <vt:lpstr>8.3  Fluid Pressure and Force (11 of 12)  </vt:lpstr>
      <vt:lpstr>8.3  Fluid Pressure and Force (12 of 12) </vt:lpstr>
      <vt:lpstr>8.4  Center of Mass (1 of 27)   </vt:lpstr>
      <vt:lpstr>8.4  Center of Mass (2 of 27)   </vt:lpstr>
      <vt:lpstr>8.4  Center of Mass (3 of 27)   </vt:lpstr>
      <vt:lpstr>8.4  Center of Mass (4 of 27)   </vt:lpstr>
      <vt:lpstr>8.4  Center of Mass (5 of 27)   </vt:lpstr>
      <vt:lpstr>8.4  Center of Mass (6 of 27)   </vt:lpstr>
      <vt:lpstr>8.4  Center of Mass (7 of 27)   </vt:lpstr>
      <vt:lpstr>8.4  Center of Mass (8 of 27)   </vt:lpstr>
      <vt:lpstr>8.4  Center of Mass (9 of 27)   </vt:lpstr>
      <vt:lpstr>8.4  Center of Mass (10 of 27)   </vt:lpstr>
      <vt:lpstr>8.4  Center of Mass (11 of 27)   </vt:lpstr>
      <vt:lpstr>8.4  Center of Mass (12 of 27)   </vt:lpstr>
      <vt:lpstr>8.4  Center of Mass (13 of 27)   </vt:lpstr>
      <vt:lpstr>8.4  Center of Mass (14 of 27)   </vt:lpstr>
      <vt:lpstr>8.4  Center of Mass (15 of 27)    </vt:lpstr>
      <vt:lpstr>8.4  Center of Mass (16 of 27)   </vt:lpstr>
      <vt:lpstr>8.4  Center of Mass (17 of 27)   </vt:lpstr>
      <vt:lpstr>8.4  Center of Mass (18 of 27)   </vt:lpstr>
      <vt:lpstr>8.4  Center of Mass (19 of 27)   </vt:lpstr>
      <vt:lpstr>8.4  Center of Mass (20 of 27)   </vt:lpstr>
      <vt:lpstr>8.4  Center of Mass (21 of 27)   </vt:lpstr>
      <vt:lpstr>8.4  Center of Mass (22 of 27)   </vt:lpstr>
      <vt:lpstr>8.4  Center of Mass (23 of 27)   </vt:lpstr>
      <vt:lpstr>8.4  Center of Mass (24 of 27)   </vt:lpstr>
      <vt:lpstr>8.4  Center of Mass (25 of 27)   </vt:lpstr>
      <vt:lpstr>8.4  Center of Mass (26 of 27)   </vt:lpstr>
      <vt:lpstr>8.4  Center of Mass (27 of 27)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Albrecht</dc:creator>
  <cp:lastModifiedBy>Newton, Andy</cp:lastModifiedBy>
  <cp:revision>760</cp:revision>
  <dcterms:created xsi:type="dcterms:W3CDTF">2018-03-11T13:29:47Z</dcterms:created>
  <dcterms:modified xsi:type="dcterms:W3CDTF">2018-12-12T19:04:45Z</dcterms:modified>
</cp:coreProperties>
</file>